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743" r:id="rId7"/>
  </p:sldMasterIdLst>
  <p:notesMasterIdLst>
    <p:notesMasterId r:id="rId25"/>
  </p:notesMasterIdLst>
  <p:handoutMasterIdLst>
    <p:handoutMasterId r:id="rId26"/>
  </p:handoutMasterIdLst>
  <p:sldIdLst>
    <p:sldId id="267" r:id="rId8"/>
    <p:sldId id="294" r:id="rId9"/>
    <p:sldId id="295" r:id="rId10"/>
    <p:sldId id="307" r:id="rId11"/>
    <p:sldId id="305" r:id="rId12"/>
    <p:sldId id="308" r:id="rId13"/>
    <p:sldId id="309" r:id="rId14"/>
    <p:sldId id="296" r:id="rId15"/>
    <p:sldId id="297" r:id="rId16"/>
    <p:sldId id="298" r:id="rId17"/>
    <p:sldId id="299" r:id="rId18"/>
    <p:sldId id="300" r:id="rId19"/>
    <p:sldId id="301" r:id="rId20"/>
    <p:sldId id="302" r:id="rId21"/>
    <p:sldId id="285" r:id="rId22"/>
    <p:sldId id="282" r:id="rId23"/>
    <p:sldId id="293" r:id="rId24"/>
  </p:sldIdLst>
  <p:sldSz cx="9144000" cy="6858000" type="screen4x3"/>
  <p:notesSz cx="6742113" cy="9872663"/>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DA"/>
    <a:srgbClr val="09357A"/>
    <a:srgbClr val="112793"/>
    <a:srgbClr val="002060"/>
    <a:srgbClr val="41B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81358" autoAdjust="0"/>
  </p:normalViewPr>
  <p:slideViewPr>
    <p:cSldViewPr snapToGrid="0" snapToObjects="1">
      <p:cViewPr varScale="1">
        <p:scale>
          <a:sx n="112" d="100"/>
          <a:sy n="112" d="100"/>
        </p:scale>
        <p:origin x="1518"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323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fld id="{07248008-2305-4639-9DE8-D8B6A8075F82}" type="datetimeFigureOut">
              <a:rPr lang="en-GB"/>
              <a:pPr>
                <a:defRPr/>
              </a:pPr>
              <a:t>24/06/2019</a:t>
            </a:fld>
            <a:endParaRPr lang="en-GB"/>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 charset="-128"/>
                <a:cs typeface="+mn-cs"/>
              </a:defRPr>
            </a:lvl1pPr>
          </a:lstStyle>
          <a:p>
            <a:pPr>
              <a:defRPr/>
            </a:pPr>
            <a:fld id="{69775AC2-F70D-4660-A3C3-6117ADC92BB4}" type="slidenum">
              <a:rPr lang="en-GB"/>
              <a:pPr>
                <a:defRPr/>
              </a:pPr>
              <a:t>‹#›</a:t>
            </a:fld>
            <a:endParaRPr lang="en-GB"/>
          </a:p>
        </p:txBody>
      </p:sp>
    </p:spTree>
    <p:extLst>
      <p:ext uri="{BB962C8B-B14F-4D97-AF65-F5344CB8AC3E}">
        <p14:creationId xmlns:p14="http://schemas.microsoft.com/office/powerpoint/2010/main" val="1846110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fld id="{570FDC0D-DF97-4DFB-B2C0-DBAD0FD3D72C}" type="datetimeFigureOut">
              <a:rPr lang="en-GB"/>
              <a:pPr>
                <a:defRPr/>
              </a:pPr>
              <a:t>24/06/2019</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endParaRPr lang="en-US" noProof="0"/>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 charset="-128"/>
                <a:cs typeface="+mn-cs"/>
              </a:defRPr>
            </a:lvl1pPr>
          </a:lstStyle>
          <a:p>
            <a:pPr>
              <a:defRPr/>
            </a:pPr>
            <a:fld id="{0FDE5803-BDA5-4D4F-9E47-516BE4545B20}" type="slidenum">
              <a:rPr lang="en-GB"/>
              <a:pPr>
                <a:defRPr/>
              </a:pPr>
              <a:t>‹#›</a:t>
            </a:fld>
            <a:endParaRPr lang="en-GB"/>
          </a:p>
        </p:txBody>
      </p:sp>
    </p:spTree>
    <p:extLst>
      <p:ext uri="{BB962C8B-B14F-4D97-AF65-F5344CB8AC3E}">
        <p14:creationId xmlns:p14="http://schemas.microsoft.com/office/powerpoint/2010/main" val="3976536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yourself as the new President</a:t>
            </a:r>
            <a:r>
              <a:rPr lang="en-GB" baseline="0" dirty="0" smtClean="0"/>
              <a:t> &amp; CEO of URENCO USA.</a:t>
            </a:r>
          </a:p>
          <a:p>
            <a:r>
              <a:rPr lang="en-GB" baseline="0" dirty="0" smtClean="0"/>
              <a:t> - length of time in position</a:t>
            </a:r>
          </a:p>
          <a:p>
            <a:r>
              <a:rPr lang="en-GB" baseline="0" dirty="0" smtClean="0"/>
              <a:t> - background in the industry</a:t>
            </a:r>
          </a:p>
          <a:p>
            <a:r>
              <a:rPr lang="en-GB" baseline="0" dirty="0" smtClean="0"/>
              <a:t> - personal statement about how you feel about leading UUSA in the next phase of growth</a:t>
            </a:r>
            <a:endParaRPr lang="en-GB" dirty="0"/>
          </a:p>
        </p:txBody>
      </p:sp>
      <p:sp>
        <p:nvSpPr>
          <p:cNvPr id="4" name="Slide Number Placeholder 3"/>
          <p:cNvSpPr>
            <a:spLocks noGrp="1"/>
          </p:cNvSpPr>
          <p:nvPr>
            <p:ph type="sldNum" sz="quarter" idx="10"/>
          </p:nvPr>
        </p:nvSpPr>
        <p:spPr/>
        <p:txBody>
          <a:bodyPr/>
          <a:lstStyle/>
          <a:p>
            <a:pPr>
              <a:defRPr/>
            </a:pPr>
            <a:fld id="{0FDE5803-BDA5-4D4F-9E47-516BE4545B20}" type="slidenum">
              <a:rPr lang="en-GB" smtClean="0"/>
              <a:pPr>
                <a:defRPr/>
              </a:pPr>
              <a:t>1</a:t>
            </a:fld>
            <a:endParaRPr lang="en-GB"/>
          </a:p>
        </p:txBody>
      </p:sp>
    </p:spTree>
    <p:extLst>
      <p:ext uri="{BB962C8B-B14F-4D97-AF65-F5344CB8AC3E}">
        <p14:creationId xmlns:p14="http://schemas.microsoft.com/office/powerpoint/2010/main" val="41476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all familiar with today’s established front-end nuclear fuel cycle and the role of enrichment as a “toll-service” to the industry.</a:t>
            </a:r>
          </a:p>
          <a:p>
            <a:endParaRPr lang="en-GB" baseline="0" dirty="0" smtClean="0"/>
          </a:p>
          <a:p>
            <a:r>
              <a:rPr lang="en-GB" baseline="0" dirty="0" smtClean="0"/>
              <a:t>This is dominated by fuels for Light Water Reactors:</a:t>
            </a:r>
          </a:p>
          <a:p>
            <a:pPr marL="171450" indent="-171450">
              <a:buFont typeface="Arial" panose="020B0604020202020204" pitchFamily="34" charset="0"/>
              <a:buChar char="•"/>
            </a:pPr>
            <a:r>
              <a:rPr lang="en-GB" baseline="0" dirty="0" smtClean="0"/>
              <a:t>Low Enriched Uranium up to 5%;</a:t>
            </a:r>
          </a:p>
          <a:p>
            <a:pPr marL="171450" indent="-171450">
              <a:buFont typeface="Arial" panose="020B0604020202020204" pitchFamily="34" charset="0"/>
              <a:buChar char="•"/>
            </a:pPr>
            <a:r>
              <a:rPr lang="en-GB" baseline="0" dirty="0" smtClean="0"/>
              <a:t>Uranium Oxide fuel pellets; and</a:t>
            </a:r>
          </a:p>
          <a:p>
            <a:pPr marL="171450" indent="-171450">
              <a:buFont typeface="Arial" panose="020B0604020202020204" pitchFamily="34" charset="0"/>
              <a:buChar char="•"/>
            </a:pPr>
            <a:r>
              <a:rPr lang="en-GB" baseline="0" dirty="0" smtClean="0"/>
              <a:t>Zirconium Alloy fuel rods and assemblies.  </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This paradigm is changing and post </a:t>
            </a:r>
            <a:r>
              <a:rPr lang="en-GB" baseline="0" dirty="0" err="1" smtClean="0"/>
              <a:t>Fukishima</a:t>
            </a:r>
            <a:r>
              <a:rPr lang="en-GB" baseline="0" dirty="0" smtClean="0"/>
              <a:t> the industry may be force to change.</a:t>
            </a:r>
          </a:p>
          <a:p>
            <a:endParaRPr lang="en-US" dirty="0"/>
          </a:p>
        </p:txBody>
      </p:sp>
      <p:sp>
        <p:nvSpPr>
          <p:cNvPr id="4" name="Slide Number Placeholder 3"/>
          <p:cNvSpPr>
            <a:spLocks noGrp="1"/>
          </p:cNvSpPr>
          <p:nvPr>
            <p:ph type="sldNum" sz="quarter" idx="10"/>
          </p:nvPr>
        </p:nvSpPr>
        <p:spPr/>
        <p:txBody>
          <a:bodyPr/>
          <a:lstStyle/>
          <a:p>
            <a:pPr>
              <a:defRPr/>
            </a:pPr>
            <a:fld id="{0FDE5803-BDA5-4D4F-9E47-516BE4545B20}" type="slidenum">
              <a:rPr lang="en-GB" smtClean="0"/>
              <a:pPr>
                <a:defRPr/>
              </a:pPr>
              <a:t>6</a:t>
            </a:fld>
            <a:endParaRPr lang="en-GB"/>
          </a:p>
        </p:txBody>
      </p:sp>
    </p:spTree>
    <p:extLst>
      <p:ext uri="{BB962C8B-B14F-4D97-AF65-F5344CB8AC3E}">
        <p14:creationId xmlns:p14="http://schemas.microsoft.com/office/powerpoint/2010/main" val="337910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DE5803-BDA5-4D4F-9E47-516BE4545B20}" type="slidenum">
              <a:rPr lang="en-GB" smtClean="0"/>
              <a:pPr>
                <a:defRPr/>
              </a:pPr>
              <a:t>16</a:t>
            </a:fld>
            <a:endParaRPr lang="en-GB"/>
          </a:p>
        </p:txBody>
      </p:sp>
    </p:spTree>
    <p:extLst>
      <p:ext uri="{BB962C8B-B14F-4D97-AF65-F5344CB8AC3E}">
        <p14:creationId xmlns:p14="http://schemas.microsoft.com/office/powerpoint/2010/main" val="305933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9.png"/><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5.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3.png"/><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5.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5.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image" Target="../media/image5.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28.bin"/><Relationship Id="rId9"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9.vml"/><Relationship Id="rId6" Type="http://schemas.openxmlformats.org/officeDocument/2006/relationships/image" Target="../media/image5.emf"/><Relationship Id="rId5" Type="http://schemas.openxmlformats.org/officeDocument/2006/relationships/oleObject" Target="../embeddings/oleObject29.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5.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33.vml"/><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2.xml"/><Relationship Id="rId7" Type="http://schemas.openxmlformats.org/officeDocument/2006/relationships/image" Target="../media/image5.emf"/><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5.xml"/><Relationship Id="rId7" Type="http://schemas.openxmlformats.org/officeDocument/2006/relationships/image" Target="../media/image5.emf"/><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slideMaster" Target="../slideMasters/slideMaster2.xml"/><Relationship Id="rId4" Type="http://schemas.openxmlformats.org/officeDocument/2006/relationships/tags" Target="../tags/tag6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8.xml"/><Relationship Id="rId7" Type="http://schemas.openxmlformats.org/officeDocument/2006/relationships/image" Target="../media/image5.emf"/><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1.xml"/><Relationship Id="rId7" Type="http://schemas.openxmlformats.org/officeDocument/2006/relationships/image" Target="../media/image5.emf"/><Relationship Id="rId2" Type="http://schemas.openxmlformats.org/officeDocument/2006/relationships/tags" Target="../tags/tag70.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7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4.xml"/><Relationship Id="rId7" Type="http://schemas.openxmlformats.org/officeDocument/2006/relationships/image" Target="../media/image5.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slideMaster" Target="../slideMasters/slideMaster2.xml"/><Relationship Id="rId4" Type="http://schemas.openxmlformats.org/officeDocument/2006/relationships/tags" Target="../tags/tag75.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7.xml"/><Relationship Id="rId7" Type="http://schemas.openxmlformats.org/officeDocument/2006/relationships/image" Target="../media/image5.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slideMaster" Target="../slideMasters/slideMaster2.xml"/><Relationship Id="rId4" Type="http://schemas.openxmlformats.org/officeDocument/2006/relationships/tags" Target="../tags/tag78.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0.xml"/><Relationship Id="rId7" Type="http://schemas.openxmlformats.org/officeDocument/2006/relationships/image" Target="../media/image5.emf"/><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3.xml"/><Relationship Id="rId7" Type="http://schemas.openxmlformats.org/officeDocument/2006/relationships/image" Target="../media/image5.emf"/><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slideMaster" Target="../slideMasters/slideMaster2.xml"/><Relationship Id="rId4" Type="http://schemas.openxmlformats.org/officeDocument/2006/relationships/tags" Target="../tags/tag8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6.xml"/><Relationship Id="rId7" Type="http://schemas.openxmlformats.org/officeDocument/2006/relationships/image" Target="../media/image5.emf"/><Relationship Id="rId2" Type="http://schemas.openxmlformats.org/officeDocument/2006/relationships/tags" Target="../tags/tag85.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slideMaster" Target="../slideMasters/slideMaster2.xml"/><Relationship Id="rId4" Type="http://schemas.openxmlformats.org/officeDocument/2006/relationships/tags" Target="../tags/tag87.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9.xml"/><Relationship Id="rId7" Type="http://schemas.openxmlformats.org/officeDocument/2006/relationships/image" Target="../media/image5.emf"/><Relationship Id="rId2" Type="http://schemas.openxmlformats.org/officeDocument/2006/relationships/tags" Target="../tags/tag88.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slideMaster" Target="../slideMasters/slideMaster2.xml"/><Relationship Id="rId4" Type="http://schemas.openxmlformats.org/officeDocument/2006/relationships/tags" Target="../tags/tag90.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2.xml"/><Relationship Id="rId7" Type="http://schemas.openxmlformats.org/officeDocument/2006/relationships/image" Target="../media/image5.emf"/><Relationship Id="rId2" Type="http://schemas.openxmlformats.org/officeDocument/2006/relationships/tags" Target="../tags/tag91.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5.xml"/><Relationship Id="rId7" Type="http://schemas.openxmlformats.org/officeDocument/2006/relationships/image" Target="../media/image5.emf"/><Relationship Id="rId2" Type="http://schemas.openxmlformats.org/officeDocument/2006/relationships/tags" Target="../tags/tag94.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slideMaster" Target="../slideMasters/slideMaster2.xml"/><Relationship Id="rId4" Type="http://schemas.openxmlformats.org/officeDocument/2006/relationships/tags" Target="../tags/tag96.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8.xml"/><Relationship Id="rId7" Type="http://schemas.openxmlformats.org/officeDocument/2006/relationships/image" Target="../media/image5.emf"/><Relationship Id="rId2" Type="http://schemas.openxmlformats.org/officeDocument/2006/relationships/tags" Target="../tags/tag97.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slideMaster" Target="../slideMasters/slideMaster2.xml"/><Relationship Id="rId4" Type="http://schemas.openxmlformats.org/officeDocument/2006/relationships/tags" Target="../tags/tag99.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1.xml"/><Relationship Id="rId7" Type="http://schemas.openxmlformats.org/officeDocument/2006/relationships/image" Target="../media/image5.emf"/><Relationship Id="rId2" Type="http://schemas.openxmlformats.org/officeDocument/2006/relationships/tags" Target="../tags/tag100.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slideMaster" Target="../slideMasters/slideMaster2.xml"/><Relationship Id="rId4" Type="http://schemas.openxmlformats.org/officeDocument/2006/relationships/tags" Target="../tags/tag10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5.emf"/><Relationship Id="rId2" Type="http://schemas.openxmlformats.org/officeDocument/2006/relationships/tags" Target="../tags/tag103.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5.emf"/><Relationship Id="rId2" Type="http://schemas.openxmlformats.org/officeDocument/2006/relationships/tags" Target="../tags/tag106.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slideMaster" Target="../slideMasters/slideMaster2.xml"/><Relationship Id="rId4" Type="http://schemas.openxmlformats.org/officeDocument/2006/relationships/tags" Target="../tags/tag10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vmlDrawing" Target="../drawings/vmlDrawing50.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5.emf"/><Relationship Id="rId2" Type="http://schemas.openxmlformats.org/officeDocument/2006/relationships/tags" Target="../tags/tag110.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4.xml"/><Relationship Id="rId7" Type="http://schemas.openxmlformats.org/officeDocument/2006/relationships/image" Target="../media/image5.emf"/><Relationship Id="rId2" Type="http://schemas.openxmlformats.org/officeDocument/2006/relationships/tags" Target="../tags/tag113.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5.emf"/><Relationship Id="rId2" Type="http://schemas.openxmlformats.org/officeDocument/2006/relationships/tags" Target="../tags/tag116.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5.emf"/><Relationship Id="rId2" Type="http://schemas.openxmlformats.org/officeDocument/2006/relationships/tags" Target="../tags/tag119.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5.emf"/><Relationship Id="rId2" Type="http://schemas.openxmlformats.org/officeDocument/2006/relationships/tags" Target="../tags/tag122.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slideMaster" Target="../slideMasters/slideMaster2.xml"/><Relationship Id="rId4" Type="http://schemas.openxmlformats.org/officeDocument/2006/relationships/tags" Target="../tags/tag124.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125.xml"/><Relationship Id="rId1" Type="http://schemas.openxmlformats.org/officeDocument/2006/relationships/vmlDrawing" Target="../drawings/vmlDrawing56.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56.bin"/><Relationship Id="rId9"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57.vml"/><Relationship Id="rId6" Type="http://schemas.openxmlformats.org/officeDocument/2006/relationships/image" Target="../media/image5.emf"/><Relationship Id="rId5" Type="http://schemas.openxmlformats.org/officeDocument/2006/relationships/oleObject" Target="../embeddings/oleObject57.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129.xml"/><Relationship Id="rId7" Type="http://schemas.openxmlformats.org/officeDocument/2006/relationships/slideMaster" Target="../slideMasters/slideMaster2.xml"/><Relationship Id="rId2" Type="http://schemas.openxmlformats.org/officeDocument/2006/relationships/tags" Target="../tags/tag128.xml"/><Relationship Id="rId1" Type="http://schemas.openxmlformats.org/officeDocument/2006/relationships/vmlDrawing" Target="../drawings/vmlDrawing58.v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17.emf"/></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59.vml"/><Relationship Id="rId6" Type="http://schemas.openxmlformats.org/officeDocument/2006/relationships/image" Target="../media/image17.emf"/><Relationship Id="rId5" Type="http://schemas.openxmlformats.org/officeDocument/2006/relationships/oleObject" Target="../embeddings/oleObject59.bin"/><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60.vml"/><Relationship Id="rId6" Type="http://schemas.openxmlformats.org/officeDocument/2006/relationships/image" Target="../media/image17.emf"/><Relationship Id="rId5" Type="http://schemas.openxmlformats.org/officeDocument/2006/relationships/oleObject" Target="../embeddings/oleObject60.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8.xml"/><Relationship Id="rId7" Type="http://schemas.openxmlformats.org/officeDocument/2006/relationships/image" Target="../media/image17.emf"/><Relationship Id="rId2" Type="http://schemas.openxmlformats.org/officeDocument/2006/relationships/tags" Target="../tags/tag137.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slideMaster" Target="../slideMasters/slideMaster2.xml"/><Relationship Id="rId4" Type="http://schemas.openxmlformats.org/officeDocument/2006/relationships/tags" Target="../tags/tag139.xml"/></Relationships>
</file>

<file path=ppt/slideLayouts/_rels/slideLayout6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141.xml"/><Relationship Id="rId7" Type="http://schemas.openxmlformats.org/officeDocument/2006/relationships/slideMaster" Target="../slideMasters/slideMaster2.xml"/><Relationship Id="rId2" Type="http://schemas.openxmlformats.org/officeDocument/2006/relationships/tags" Target="../tags/tag140.xml"/><Relationship Id="rId1" Type="http://schemas.openxmlformats.org/officeDocument/2006/relationships/vmlDrawing" Target="../drawings/vmlDrawing62.v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vmlDrawing" Target="../drawings/vmlDrawing63.vml"/><Relationship Id="rId6" Type="http://schemas.openxmlformats.org/officeDocument/2006/relationships/image" Target="../media/image17.emf"/><Relationship Id="rId5" Type="http://schemas.openxmlformats.org/officeDocument/2006/relationships/oleObject" Target="../embeddings/oleObject63.bin"/><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vmlDrawing" Target="../drawings/vmlDrawing64.vml"/><Relationship Id="rId6" Type="http://schemas.openxmlformats.org/officeDocument/2006/relationships/image" Target="../media/image17.emf"/><Relationship Id="rId5" Type="http://schemas.openxmlformats.org/officeDocument/2006/relationships/oleObject" Target="../embeddings/oleObject64.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0.xml"/><Relationship Id="rId7" Type="http://schemas.openxmlformats.org/officeDocument/2006/relationships/image" Target="../media/image17.emf"/><Relationship Id="rId2" Type="http://schemas.openxmlformats.org/officeDocument/2006/relationships/tags" Target="../tags/tag149.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slideMaster" Target="../slideMasters/slideMaster2.xml"/><Relationship Id="rId4" Type="http://schemas.openxmlformats.org/officeDocument/2006/relationships/tags" Target="../tags/tag15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10.png"/><Relationship Id="rId2" Type="http://schemas.openxmlformats.org/officeDocument/2006/relationships/tags" Target="../tags/tag152.xml"/><Relationship Id="rId1" Type="http://schemas.openxmlformats.org/officeDocument/2006/relationships/vmlDrawing" Target="../drawings/vmlDrawing66.vml"/><Relationship Id="rId6" Type="http://schemas.openxmlformats.org/officeDocument/2006/relationships/image" Target="../media/image17.emf"/><Relationship Id="rId5" Type="http://schemas.openxmlformats.org/officeDocument/2006/relationships/oleObject" Target="../embeddings/oleObject66.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154.xml"/><Relationship Id="rId1" Type="http://schemas.openxmlformats.org/officeDocument/2006/relationships/vmlDrawing" Target="../drawings/vmlDrawing67.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67.bin"/><Relationship Id="rId9"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5.xml"/><Relationship Id="rId1" Type="http://schemas.openxmlformats.org/officeDocument/2006/relationships/vmlDrawing" Target="../drawings/vmlDrawing68.vml"/><Relationship Id="rId5" Type="http://schemas.openxmlformats.org/officeDocument/2006/relationships/image" Target="../media/image5.emf"/><Relationship Id="rId4" Type="http://schemas.openxmlformats.org/officeDocument/2006/relationships/oleObject" Target="../embeddings/oleObject6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vmlDrawing" Target="../drawings/vmlDrawing69.vml"/><Relationship Id="rId5" Type="http://schemas.openxmlformats.org/officeDocument/2006/relationships/image" Target="../media/image5.emf"/><Relationship Id="rId4" Type="http://schemas.openxmlformats.org/officeDocument/2006/relationships/oleObject" Target="../embeddings/oleObject6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vmlDrawing" Target="../drawings/vmlDrawing70.vml"/><Relationship Id="rId5" Type="http://schemas.openxmlformats.org/officeDocument/2006/relationships/image" Target="../media/image5.emf"/><Relationship Id="rId4" Type="http://schemas.openxmlformats.org/officeDocument/2006/relationships/oleObject" Target="../embeddings/oleObject70.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6" name="Picture 3" descr="U:\Client 2011\URENCO\Client Info\Logos\Urenco white_no 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78650" y="381585"/>
            <a:ext cx="17287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20304" y="3302209"/>
            <a:ext cx="5058075" cy="1121541"/>
          </a:xfrm>
          <a:prstGeom prst="rect">
            <a:avLst/>
          </a:prstGeom>
        </p:spPr>
        <p:txBody>
          <a:bodyPr lIns="72000" tIns="72000" rIns="72000" bIns="72000" anchor="t" anchorCtr="0"/>
          <a:lstStyle>
            <a:lvl1pPr>
              <a:defRPr sz="2000">
                <a:solidFill>
                  <a:schemeClr val="tx1"/>
                </a:solidFill>
              </a:defRPr>
            </a:lvl1pPr>
          </a:lstStyle>
          <a:p>
            <a:r>
              <a:rPr lang="en-US" dirty="0" smtClean="0"/>
              <a:t>Click to add presenter</a:t>
            </a:r>
            <a:endParaRPr lang="en-US" dirty="0"/>
          </a:p>
        </p:txBody>
      </p:sp>
      <p:sp>
        <p:nvSpPr>
          <p:cNvPr id="3" name="Subtitle 2"/>
          <p:cNvSpPr>
            <a:spLocks noGrp="1"/>
          </p:cNvSpPr>
          <p:nvPr>
            <p:ph type="subTitle" idx="1" hasCustomPrompt="1"/>
          </p:nvPr>
        </p:nvSpPr>
        <p:spPr>
          <a:xfrm>
            <a:off x="430792" y="2032640"/>
            <a:ext cx="5046969" cy="1130400"/>
          </a:xfrm>
          <a:prstGeom prst="rect">
            <a:avLst/>
          </a:prstGeom>
        </p:spPr>
        <p:txBody>
          <a:bodyPr wrap="square" lIns="72000" tIns="72000" rIns="72000" bIns="72000" anchor="b" anchorCtr="0">
            <a:normAutofit/>
          </a:bodyPr>
          <a:lstStyle>
            <a:lvl1pPr marL="0" indent="0" algn="l">
              <a:buNone/>
              <a:defRPr sz="3200">
                <a:solidFill>
                  <a:srgbClr val="00ABD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title</a:t>
            </a:r>
            <a:endParaRPr lang="en-US" dirty="0"/>
          </a:p>
        </p:txBody>
      </p:sp>
      <p:pic>
        <p:nvPicPr>
          <p:cNvPr id="12" name="Picture 9" descr="Urenco-Flatbed-CMYK-Circle.jpg"/>
          <p:cNvPicPr>
            <a:picLocks noChangeAspect="1"/>
          </p:cNvPicPr>
          <p:nvPr userDrawn="1"/>
        </p:nvPicPr>
        <p:blipFill>
          <a:blip r:embed="rId3">
            <a:alphaModFix amt="50000"/>
            <a:extLst>
              <a:ext uri="{28A0092B-C50C-407E-A947-70E740481C1C}">
                <a14:useLocalDpi xmlns:a14="http://schemas.microsoft.com/office/drawing/2010/main"/>
              </a:ext>
            </a:extLst>
          </a:blip>
          <a:srcRect/>
          <a:stretch>
            <a:fillRect/>
          </a:stretch>
        </p:blipFill>
        <p:spPr bwMode="auto">
          <a:xfrm>
            <a:off x="5197475" y="2835275"/>
            <a:ext cx="3946525" cy="4022725"/>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userDrawn="1"/>
        </p:nvSpPr>
        <p:spPr>
          <a:xfrm>
            <a:off x="420304" y="6543600"/>
            <a:ext cx="2353733" cy="215444"/>
          </a:xfrm>
          <a:prstGeom prst="rect">
            <a:avLst/>
          </a:prstGeom>
          <a:noFill/>
        </p:spPr>
        <p:txBody>
          <a:bodyPr wrap="square" rtlCol="0">
            <a:spAutoFit/>
          </a:bodyPr>
          <a:lstStyle/>
          <a:p>
            <a:pPr algn="l"/>
            <a:r>
              <a:rPr lang="en-GB" sz="800" dirty="0" smtClean="0">
                <a:latin typeface="Arial" panose="020B0604020202020204" pitchFamily="34" charset="0"/>
                <a:cs typeface="Arial" panose="020B0604020202020204" pitchFamily="34" charset="0"/>
              </a:rPr>
              <a:t>©  2019 Louisiana Energy Services, LLC</a:t>
            </a:r>
            <a:endParaRPr lang="en-GB" sz="800" dirty="0">
              <a:latin typeface="Arial" panose="020B0604020202020204" pitchFamily="34" charset="0"/>
              <a:cs typeface="Arial" panose="020B0604020202020204" pitchFamily="34" charset="0"/>
            </a:endParaRPr>
          </a:p>
        </p:txBody>
      </p:sp>
      <p:pic>
        <p:nvPicPr>
          <p:cNvPr id="8" name="Picture 7" descr="C:\Users\jade\AppData\Local\Microsoft\Windows\Temporary Internet Files\Content.Word\Urenco-USA.PNG"/>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333067" y="314854"/>
            <a:ext cx="2510900" cy="1420025"/>
          </a:xfrm>
          <a:prstGeom prst="rect">
            <a:avLst/>
          </a:prstGeom>
          <a:noFill/>
          <a:ln>
            <a:noFill/>
          </a:ln>
        </p:spPr>
      </p:pic>
    </p:spTree>
    <p:extLst>
      <p:ext uri="{BB962C8B-B14F-4D97-AF65-F5344CB8AC3E}">
        <p14:creationId xmlns:p14="http://schemas.microsoft.com/office/powerpoint/2010/main" val="170301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09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90000"/>
              </a:lnSpc>
              <a:spcAft>
                <a:spcPts val="750"/>
              </a:spcAft>
            </a:pPr>
            <a:endParaRPr lang="en-US" sz="900">
              <a:solidFill>
                <a:prstClr val="white"/>
              </a:solidFill>
            </a:endParaRPr>
          </a:p>
        </p:txBody>
      </p:sp>
      <p:sp>
        <p:nvSpPr>
          <p:cNvPr id="9" name="Title 1"/>
          <p:cNvSpPr>
            <a:spLocks noGrp="1"/>
          </p:cNvSpPr>
          <p:nvPr>
            <p:ph type="title" hasCustomPrompt="1"/>
          </p:nvPr>
        </p:nvSpPr>
        <p:spPr bwMode="ltGray">
          <a:xfrm>
            <a:off x="426428" y="1544274"/>
            <a:ext cx="2635373" cy="1495794"/>
          </a:xfrm>
          <a:prstGeom prst="rect">
            <a:avLst/>
          </a:prstGeom>
          <a:noFill/>
        </p:spPr>
        <p:txBody>
          <a:bodyPr wrap="square" lIns="0" tIns="0" rIns="320040" bIns="0" anchor="b">
            <a:noAutofit/>
          </a:bodyPr>
          <a:lstStyle>
            <a:lvl1pPr>
              <a:defRPr sz="2400">
                <a:solidFill>
                  <a:srgbClr val="09357A"/>
                </a:solidFill>
                <a:latin typeface="+mj-lt"/>
              </a:defRPr>
            </a:lvl1pPr>
          </a:lstStyle>
          <a:p>
            <a:r>
              <a:rPr lang="en-US" dirty="0" smtClean="0"/>
              <a:t>Click to add title</a:t>
            </a:r>
            <a:endParaRPr lang="en-US" dirty="0"/>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6"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8" name="TextBox 1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188179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285EA0"/>
            </a:gs>
            <a:gs pos="100000">
              <a:schemeClr val="tx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12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963557" y="2668041"/>
            <a:ext cx="7215368" cy="3201026"/>
          </a:xfrm>
          <a:prstGeom prst="rect">
            <a:avLst/>
          </a:prstGeom>
          <a:ln w="9525">
            <a:solidFill>
              <a:schemeClr val="bg1"/>
            </a:solidFill>
          </a:ln>
          <a:extLst/>
        </p:spPr>
        <p:txBody>
          <a:bodyPr lIns="274320" tIns="274320" rIns="274320" bIns="137160" anchor="b">
            <a:noAutofit/>
          </a:bodyPr>
          <a:lstStyle>
            <a:lvl1pPr marL="0" algn="l" defTabSz="685817" rtl="0" eaLnBrk="1" fontAlgn="auto" latinLnBrk="0" hangingPunct="1">
              <a:lnSpc>
                <a:spcPts val="4500"/>
              </a:lnSpc>
              <a:spcBef>
                <a:spcPts val="0"/>
              </a:spcBef>
              <a:spcAft>
                <a:spcPts val="0"/>
              </a:spcAft>
              <a:defRPr lang="en-US" sz="4062"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smtClean="0"/>
              <a:t>Click to add big statement text</a:t>
            </a:r>
            <a:endParaRPr lang="en-US" dirty="0"/>
          </a:p>
        </p:txBody>
      </p:sp>
      <p:sp>
        <p:nvSpPr>
          <p:cNvPr id="59" name="Rectangle 58"/>
          <p:cNvSpPr/>
          <p:nvPr userDrawn="1"/>
        </p:nvSpPr>
        <p:spPr bwMode="white">
          <a:xfrm>
            <a:off x="963557" y="1428131"/>
            <a:ext cx="873969"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9"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1215067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14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26427" y="3826800"/>
            <a:ext cx="8292611" cy="2041200"/>
          </a:xfrm>
          <a:prstGeom prst="rect">
            <a:avLst/>
          </a:prstGeom>
        </p:spPr>
        <p:txBody>
          <a:bodyPr lIns="0" anchor="t">
            <a:noAutofit/>
          </a:bodyPr>
          <a:lstStyle>
            <a:lvl1pPr algn="l">
              <a:defRPr sz="4062">
                <a:solidFill>
                  <a:schemeClr val="bg1"/>
                </a:solidFill>
                <a:latin typeface="+mj-lt"/>
                <a:sym typeface="Trebuchet MS" panose="020B0603020202020204" pitchFamily="34" charset="0"/>
              </a:defRPr>
            </a:lvl1pPr>
          </a:lstStyle>
          <a:p>
            <a:r>
              <a:rPr lang="en-US" dirty="0" smtClean="0"/>
              <a:t>Click to add big statement text</a:t>
            </a:r>
            <a:endParaRPr lang="en-US" dirty="0"/>
          </a:p>
        </p:txBody>
      </p:sp>
      <p:cxnSp>
        <p:nvCxnSpPr>
          <p:cNvPr id="148" name="Straight Connector 147"/>
          <p:cNvCxnSpPr/>
          <p:nvPr userDrawn="1"/>
        </p:nvCxnSpPr>
        <p:spPr bwMode="white">
          <a:xfrm>
            <a:off x="426428" y="3680016"/>
            <a:ext cx="871997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8" name="TextBox 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3823713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170"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V="1">
            <a:off x="3048746" y="0"/>
            <a:ext cx="312714" cy="6858000"/>
          </a:xfrm>
          <a:prstGeom prst="rect">
            <a:avLst/>
          </a:prstGeom>
        </p:spPr>
      </p:pic>
      <p:sp>
        <p:nvSpPr>
          <p:cNvPr id="26" name="Rectangle 25"/>
          <p:cNvSpPr/>
          <p:nvPr userDrawn="1"/>
        </p:nvSpPr>
        <p:spPr bwMode="white">
          <a:xfrm>
            <a:off x="0" y="0"/>
            <a:ext cx="3059631"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426428" y="2681103"/>
            <a:ext cx="2391984" cy="1495794"/>
          </a:xfrm>
          <a:prstGeom prst="rect">
            <a:avLst/>
          </a:prstGeom>
        </p:spPr>
        <p:txBody>
          <a:bodyPr lIns="0" anchor="ctr">
            <a:noAutofit/>
          </a:bodyPr>
          <a:lstStyle>
            <a:lvl1pPr algn="l">
              <a:defRPr sz="2400">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3729820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719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V="1">
            <a:off x="5374205" y="0"/>
            <a:ext cx="312714" cy="6858000"/>
          </a:xfrm>
          <a:prstGeom prst="rect">
            <a:avLst/>
          </a:prstGeom>
        </p:spPr>
      </p:pic>
      <p:sp>
        <p:nvSpPr>
          <p:cNvPr id="13" name="Rectangle 12"/>
          <p:cNvSpPr/>
          <p:nvPr userDrawn="1"/>
        </p:nvSpPr>
        <p:spPr bwMode="white">
          <a:xfrm>
            <a:off x="0" y="0"/>
            <a:ext cx="537896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srgbClr val="09357A"/>
              </a:solidFill>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23" name="Title 3"/>
          <p:cNvSpPr>
            <a:spLocks noGrp="1"/>
          </p:cNvSpPr>
          <p:nvPr>
            <p:ph type="title" hasCustomPrompt="1"/>
          </p:nvPr>
        </p:nvSpPr>
        <p:spPr>
          <a:xfrm>
            <a:off x="431525" y="372045"/>
            <a:ext cx="4692600" cy="358047"/>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85" b="1" i="0" u="none" kern="1200" spc="0">
                <a:solidFill>
                  <a:srgbClr val="09357A"/>
                </a:solidFill>
                <a:latin typeface="+mj-lt"/>
                <a:sym typeface="Trebuchet MS" panose="020B0603020202020204" pitchFamily="34" charset="0"/>
              </a:defRPr>
            </a:lvl1pPr>
          </a:lstStyle>
          <a:p>
            <a:pPr lvl="0"/>
            <a:r>
              <a:rPr lang="en-US" dirty="0" smtClean="0"/>
              <a:t>Click to add title</a:t>
            </a:r>
            <a:endParaRPr lang="en-US" dirty="0"/>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4" name="TextBox 13"/>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272020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821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H="1">
            <a:off x="2753301" y="0"/>
            <a:ext cx="312714" cy="6858000"/>
          </a:xfrm>
          <a:prstGeom prst="rect">
            <a:avLst/>
          </a:prstGeom>
        </p:spPr>
      </p:pic>
      <p:sp>
        <p:nvSpPr>
          <p:cNvPr id="11" name="Title 4"/>
          <p:cNvSpPr>
            <a:spLocks noGrp="1"/>
          </p:cNvSpPr>
          <p:nvPr>
            <p:ph type="title" hasCustomPrompt="1"/>
          </p:nvPr>
        </p:nvSpPr>
        <p:spPr>
          <a:xfrm>
            <a:off x="426428" y="2681103"/>
            <a:ext cx="2391984" cy="1495794"/>
          </a:xfrm>
          <a:prstGeom prst="rect">
            <a:avLst/>
          </a:prstGeom>
        </p:spPr>
        <p:txBody>
          <a:bodyPr lIns="0" anchor="ctr">
            <a:noAutofit/>
          </a:bodyPr>
          <a:lstStyle>
            <a:lvl1pPr>
              <a:defRPr sz="2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3" name="Rectangle 12"/>
          <p:cNvSpPr/>
          <p:nvPr userDrawn="1"/>
        </p:nvSpPr>
        <p:spPr bwMode="white">
          <a:xfrm>
            <a:off x="3060572" y="-1309"/>
            <a:ext cx="6083428"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7"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8" name="TextBox 1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77238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924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H="1">
            <a:off x="4267187" y="0"/>
            <a:ext cx="312714" cy="6858000"/>
          </a:xfrm>
          <a:prstGeom prst="rect">
            <a:avLst/>
          </a:prstGeom>
        </p:spPr>
      </p:pic>
      <p:sp>
        <p:nvSpPr>
          <p:cNvPr id="12" name="Rectangle 11"/>
          <p:cNvSpPr/>
          <p:nvPr userDrawn="1"/>
        </p:nvSpPr>
        <p:spPr>
          <a:xfrm>
            <a:off x="4572000" y="0"/>
            <a:ext cx="4572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4569017" y="0"/>
            <a:ext cx="4574982" cy="6858000"/>
          </a:xfrm>
          <a:prstGeom prst="rect">
            <a:avLst/>
          </a:prstGeom>
          <a:noFill/>
        </p:spPr>
        <p:txBody>
          <a:bodyPr lIns="914400" tIns="914400" rIns="914400" bIns="914400"/>
          <a:lstStyle>
            <a:lvl1pPr algn="ctr">
              <a:defRPr sz="1350" baseline="0">
                <a:latin typeface="+mn-lt"/>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26428" y="1785600"/>
            <a:ext cx="3337373" cy="3286800"/>
          </a:xfrm>
          <a:prstGeom prst="rect">
            <a:avLst/>
          </a:prstGeom>
          <a:noFill/>
        </p:spPr>
        <p:txBody>
          <a:bodyPr wrap="square" lIns="0" tIns="0" rIns="320040" bIns="0" anchor="ctr">
            <a:noAutofit/>
          </a:bodyPr>
          <a:lstStyle>
            <a:lvl1pPr>
              <a:defRPr sz="3323">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7"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8"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9" name="TextBox 18"/>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328637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26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H="1">
            <a:off x="5557388" y="0"/>
            <a:ext cx="312714" cy="6858000"/>
          </a:xfrm>
          <a:prstGeom prst="rect">
            <a:avLst/>
          </a:prstGeom>
        </p:spPr>
      </p:pic>
      <p:sp>
        <p:nvSpPr>
          <p:cNvPr id="10" name="Rectangle 9"/>
          <p:cNvSpPr/>
          <p:nvPr userDrawn="1"/>
        </p:nvSpPr>
        <p:spPr bwMode="gray">
          <a:xfrm>
            <a:off x="5864658" y="0"/>
            <a:ext cx="3279342"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5864657" y="0"/>
            <a:ext cx="3278982" cy="6858000"/>
          </a:xfrm>
          <a:prstGeom prst="rect">
            <a:avLst/>
          </a:prstGeom>
          <a:noFill/>
        </p:spPr>
        <p:txBody>
          <a:bodyPr lIns="182880" tIns="914400" rIns="182880" bIns="914400"/>
          <a:lstStyle>
            <a:lvl1pPr algn="ctr">
              <a:defRPr sz="1200">
                <a:solidFill>
                  <a:schemeClr val="tx1"/>
                </a:solidFill>
                <a:latin typeface="+mn-lt"/>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426427" y="1804650"/>
            <a:ext cx="4731737" cy="3286800"/>
          </a:xfrm>
          <a:prstGeom prst="rect">
            <a:avLst/>
          </a:prstGeom>
        </p:spPr>
        <p:txBody>
          <a:bodyPr lIns="0" anchor="ctr">
            <a:noAutofit/>
          </a:bodyPr>
          <a:lstStyle>
            <a:lvl1pPr>
              <a:defRPr sz="3323">
                <a:solidFill>
                  <a:schemeClr val="bg1"/>
                </a:solidFill>
                <a:latin typeface="+mj-lt"/>
                <a:sym typeface="Trebuchet MS" panose="020B0603020202020204" pitchFamily="34" charset="0"/>
              </a:defRPr>
            </a:lvl1pPr>
          </a:lstStyle>
          <a:p>
            <a:r>
              <a:rPr lang="en-US" dirty="0"/>
              <a:t>Click to edit title</a:t>
            </a:r>
          </a:p>
        </p:txBody>
      </p:sp>
      <p:sp>
        <p:nvSpPr>
          <p:cNvPr id="1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7"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8" name="TextBox 1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579139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1290"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5"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426428" y="2764205"/>
            <a:ext cx="1905051" cy="1314311"/>
          </a:xfrm>
          <a:prstGeom prst="rect">
            <a:avLst/>
          </a:prstGeom>
        </p:spPr>
        <p:txBody>
          <a:bodyPr lIns="0" anchor="ctr">
            <a:noAutofit/>
          </a:bodyPr>
          <a:lstStyle>
            <a:lvl1pPr>
              <a:defRPr sz="2400" baseline="0">
                <a:solidFill>
                  <a:srgbClr val="09357A"/>
                </a:solidFill>
                <a:latin typeface="+mj-lt"/>
                <a:sym typeface="Trebuchet MS" panose="020B0603020202020204" pitchFamily="34" charset="0"/>
              </a:defRPr>
            </a:lvl1pPr>
          </a:lstStyle>
          <a:p>
            <a:r>
              <a:rPr lang="en-US" dirty="0">
                <a:solidFill>
                  <a:schemeClr val="tx2"/>
                </a:solidFill>
              </a:rPr>
              <a:t>Click to </a:t>
            </a:r>
            <a:r>
              <a:rPr lang="en-US" dirty="0" smtClean="0">
                <a:solidFill>
                  <a:schemeClr val="tx2"/>
                </a:solidFill>
              </a:rPr>
              <a:t>add title</a:t>
            </a:r>
            <a:endParaRPr lang="en-US" dirty="0">
              <a:solidFill>
                <a:schemeClr val="tx2"/>
              </a:solidFill>
            </a:endParaRPr>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1433420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231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26428" y="2764205"/>
            <a:ext cx="1905051" cy="1314311"/>
          </a:xfrm>
          <a:prstGeom prst="rect">
            <a:avLst/>
          </a:prstGeom>
        </p:spPr>
        <p:txBody>
          <a:bodyPr lIns="0" anchor="ctr" anchorCtr="0">
            <a:noAutofit/>
          </a:bodyPr>
          <a:lstStyle>
            <a:lvl1pPr>
              <a:defRPr sz="2400" baseline="0">
                <a:solidFill>
                  <a:srgbClr val="FFFFFF"/>
                </a:solidFill>
                <a:latin typeface="+mj-lt"/>
              </a:defRPr>
            </a:lvl1pPr>
          </a:lstStyle>
          <a:p>
            <a:r>
              <a:rPr lang="en-US" dirty="0" smtClean="0"/>
              <a:t>Click to add title</a:t>
            </a:r>
            <a:endParaRPr lang="en-US" dirty="0"/>
          </a:p>
        </p:txBody>
      </p:sp>
      <p:pic>
        <p:nvPicPr>
          <p:cNvPr id="4" name="Picture 3"/>
          <p:cNvPicPr>
            <a:picLocks noChangeAspect="1"/>
          </p:cNvPicPr>
          <p:nvPr userDrawn="1"/>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t="6216" b="7716"/>
          <a:stretch/>
        </p:blipFill>
        <p:spPr>
          <a:xfrm rot="120000">
            <a:off x="1605981" y="3402830"/>
            <a:ext cx="2020999" cy="3461745"/>
          </a:xfrm>
          <a:prstGeom prst="rect">
            <a:avLst/>
          </a:prstGeom>
        </p:spPr>
      </p:pic>
      <p:sp>
        <p:nvSpPr>
          <p:cNvPr id="17"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877309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Commercial in Confidence)">
    <p:spTree>
      <p:nvGrpSpPr>
        <p:cNvPr id="1" name=""/>
        <p:cNvGrpSpPr/>
        <p:nvPr/>
      </p:nvGrpSpPr>
      <p:grpSpPr>
        <a:xfrm>
          <a:off x="0" y="0"/>
          <a:ext cx="0" cy="0"/>
          <a:chOff x="0" y="0"/>
          <a:chExt cx="0" cy="0"/>
        </a:xfrm>
      </p:grpSpPr>
      <p:pic>
        <p:nvPicPr>
          <p:cNvPr id="6" name="Picture 3" descr="U:\Client 2011\URENCO\Client Info\Logos\Urenco white_no stra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8650" y="381585"/>
            <a:ext cx="17287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20304" y="3302209"/>
            <a:ext cx="5058075" cy="1121541"/>
          </a:xfrm>
          <a:prstGeom prst="rect">
            <a:avLst/>
          </a:prstGeom>
        </p:spPr>
        <p:txBody>
          <a:bodyPr lIns="72000" tIns="72000" rIns="72000" bIns="72000" anchor="t" anchorCtr="0"/>
          <a:lstStyle>
            <a:lvl1pPr>
              <a:defRPr sz="2000">
                <a:solidFill>
                  <a:schemeClr val="tx1"/>
                </a:solidFill>
              </a:defRPr>
            </a:lvl1pPr>
          </a:lstStyle>
          <a:p>
            <a:r>
              <a:rPr lang="en-US" dirty="0" smtClean="0"/>
              <a:t>Click to add presenter</a:t>
            </a:r>
            <a:endParaRPr lang="en-US" dirty="0"/>
          </a:p>
        </p:txBody>
      </p:sp>
      <p:sp>
        <p:nvSpPr>
          <p:cNvPr id="3" name="Subtitle 2"/>
          <p:cNvSpPr>
            <a:spLocks noGrp="1"/>
          </p:cNvSpPr>
          <p:nvPr>
            <p:ph type="subTitle" idx="1" hasCustomPrompt="1"/>
          </p:nvPr>
        </p:nvSpPr>
        <p:spPr>
          <a:xfrm>
            <a:off x="430792" y="2032640"/>
            <a:ext cx="5046969" cy="1130400"/>
          </a:xfrm>
          <a:prstGeom prst="rect">
            <a:avLst/>
          </a:prstGeom>
        </p:spPr>
        <p:txBody>
          <a:bodyPr wrap="square" lIns="72000" tIns="72000" rIns="72000" bIns="72000" anchor="b" anchorCtr="0">
            <a:normAutofit/>
          </a:bodyPr>
          <a:lstStyle>
            <a:lvl1pPr marL="0" indent="0" algn="l">
              <a:buNone/>
              <a:defRPr sz="3200">
                <a:solidFill>
                  <a:srgbClr val="00ABD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title</a:t>
            </a:r>
            <a:endParaRPr lang="en-US" dirty="0"/>
          </a:p>
        </p:txBody>
      </p:sp>
      <p:sp>
        <p:nvSpPr>
          <p:cNvPr id="9" name="TextBox 8"/>
          <p:cNvSpPr txBox="1"/>
          <p:nvPr userDrawn="1"/>
        </p:nvSpPr>
        <p:spPr>
          <a:xfrm>
            <a:off x="386054" y="6543600"/>
            <a:ext cx="4875589" cy="215444"/>
          </a:xfrm>
          <a:prstGeom prst="rect">
            <a:avLst/>
          </a:prstGeom>
          <a:noFill/>
        </p:spPr>
        <p:txBody>
          <a:bodyPr wrap="square" rtlCol="0">
            <a:spAutoFit/>
          </a:bodyPr>
          <a:lstStyle/>
          <a:p>
            <a:pPr algn="r"/>
            <a:r>
              <a:rPr lang="en-GB" sz="800" dirty="0" smtClean="0">
                <a:latin typeface="Arial" panose="020B0604020202020204" pitchFamily="34" charset="0"/>
                <a:cs typeface="Arial" panose="020B0604020202020204" pitchFamily="34" charset="0"/>
              </a:rPr>
              <a:t>Commercial in Confidence</a:t>
            </a:r>
            <a:endParaRPr lang="en-GB" sz="800" dirty="0">
              <a:latin typeface="Arial" panose="020B0604020202020204" pitchFamily="34" charset="0"/>
              <a:cs typeface="Arial" panose="020B0604020202020204" pitchFamily="34" charset="0"/>
            </a:endParaRPr>
          </a:p>
        </p:txBody>
      </p:sp>
      <p:pic>
        <p:nvPicPr>
          <p:cNvPr id="12" name="Picture 9" descr="Urenco-Flatbed-CMYK-Circle.jpg"/>
          <p:cNvPicPr>
            <a:picLocks noChangeAspect="1"/>
          </p:cNvPicPr>
          <p:nvPr userDrawn="1"/>
        </p:nvPicPr>
        <p:blipFill>
          <a:blip r:embed="rId3">
            <a:alphaModFix amt="50000"/>
            <a:extLst>
              <a:ext uri="{28A0092B-C50C-407E-A947-70E740481C1C}">
                <a14:useLocalDpi xmlns:a14="http://schemas.microsoft.com/office/drawing/2010/main"/>
              </a:ext>
            </a:extLst>
          </a:blip>
          <a:srcRect/>
          <a:stretch>
            <a:fillRect/>
          </a:stretch>
        </p:blipFill>
        <p:spPr bwMode="auto">
          <a:xfrm>
            <a:off x="5197475" y="2835275"/>
            <a:ext cx="3946525" cy="4022725"/>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userDrawn="1"/>
        </p:nvSpPr>
        <p:spPr>
          <a:xfrm>
            <a:off x="420304" y="6543600"/>
            <a:ext cx="2353733" cy="215444"/>
          </a:xfrm>
          <a:prstGeom prst="rect">
            <a:avLst/>
          </a:prstGeom>
          <a:noFill/>
        </p:spPr>
        <p:txBody>
          <a:bodyPr wrap="square" rtlCol="0">
            <a:spAutoFit/>
          </a:bodyPr>
          <a:lstStyle/>
          <a:p>
            <a:pPr algn="l"/>
            <a:r>
              <a:rPr lang="en-GB" sz="800" dirty="0" smtClean="0">
                <a:latin typeface="Arial" panose="020B0604020202020204" pitchFamily="34" charset="0"/>
                <a:cs typeface="Arial" panose="020B0604020202020204" pitchFamily="34" charset="0"/>
              </a:rPr>
              <a:t>©  2019 Louisiana Energy Services, LLC</a:t>
            </a:r>
            <a:endParaRPr lang="en-GB" sz="800" dirty="0">
              <a:latin typeface="Arial" panose="020B0604020202020204" pitchFamily="34" charset="0"/>
              <a:cs typeface="Arial" panose="020B0604020202020204" pitchFamily="34" charset="0"/>
            </a:endParaRPr>
          </a:p>
        </p:txBody>
      </p:sp>
      <p:pic>
        <p:nvPicPr>
          <p:cNvPr id="10" name="Picture 9" descr="C:\Users\jade\AppData\Local\Microsoft\Windows\Temporary Internet Files\Content.Word\Urenco-USA.PNG"/>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333067" y="314854"/>
            <a:ext cx="2510900" cy="1420025"/>
          </a:xfrm>
          <a:prstGeom prst="rect">
            <a:avLst/>
          </a:prstGeom>
          <a:noFill/>
          <a:ln>
            <a:noFill/>
          </a:ln>
        </p:spPr>
      </p:pic>
    </p:spTree>
    <p:extLst>
      <p:ext uri="{BB962C8B-B14F-4D97-AF65-F5344CB8AC3E}">
        <p14:creationId xmlns:p14="http://schemas.microsoft.com/office/powerpoint/2010/main" val="2203187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333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1"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400425" y="3395664"/>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2" y="0"/>
            <a:ext cx="407019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26427" y="1785600"/>
            <a:ext cx="3092749" cy="3286800"/>
          </a:xfrm>
          <a:prstGeom prst="rect">
            <a:avLst/>
          </a:prstGeom>
        </p:spPr>
        <p:txBody>
          <a:bodyPr lIns="0" anchor="ctr">
            <a:noAutofit/>
          </a:bodyPr>
          <a:lstStyle>
            <a:lvl1pPr>
              <a:defRPr sz="3323" b="1">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5"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2805088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436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13" name="Pentagon 3"/>
          <p:cNvSpPr/>
          <p:nvPr userDrawn="1"/>
        </p:nvSpPr>
        <p:spPr bwMode="white">
          <a:xfrm>
            <a:off x="2" y="0"/>
            <a:ext cx="4070190" cy="6858000"/>
          </a:xfrm>
          <a:prstGeom prst="homePlate">
            <a:avLst>
              <a:gd name="adj" fmla="val 12939"/>
            </a:avLst>
          </a:pr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26427" y="1785600"/>
            <a:ext cx="3092749" cy="3286800"/>
          </a:xfrm>
          <a:prstGeom prst="rect">
            <a:avLst/>
          </a:prstGeom>
        </p:spPr>
        <p:txBody>
          <a:bodyPr lIns="0" anchor="ctr">
            <a:noAutofit/>
          </a:bodyPr>
          <a:lstStyle>
            <a:lvl1pPr>
              <a:defRPr sz="3323" b="1">
                <a:solidFill>
                  <a:srgbClr val="FFFFFF"/>
                </a:solidFill>
                <a:latin typeface="+mj-lt"/>
                <a:sym typeface="Trebuchet MS" panose="020B0603020202020204" pitchFamily="34" charset="0"/>
              </a:defRPr>
            </a:lvl1pPr>
          </a:lstStyle>
          <a:p>
            <a:r>
              <a:rPr lang="en-US" dirty="0" smtClean="0"/>
              <a:t>Click to add title</a:t>
            </a:r>
            <a:endParaRPr lang="en-US" dirty="0"/>
          </a:p>
        </p:txBody>
      </p:sp>
      <p:pic>
        <p:nvPicPr>
          <p:cNvPr id="20" name="Picture 19"/>
          <p:cNvPicPr>
            <a:picLocks noChangeAspect="1"/>
          </p:cNvPicPr>
          <p:nvPr userDrawn="1"/>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t="7562" b="6867"/>
          <a:stretch/>
        </p:blipFill>
        <p:spPr>
          <a:xfrm>
            <a:off x="2662111" y="3416300"/>
            <a:ext cx="2020999" cy="3441700"/>
          </a:xfrm>
          <a:prstGeom prst="rect">
            <a:avLst/>
          </a:prstGeom>
        </p:spPr>
      </p:pic>
      <p:sp>
        <p:nvSpPr>
          <p:cNvPr id="1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43906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538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3"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034069"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1" y="0"/>
            <a:ext cx="4772659"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6" name="Title 2"/>
          <p:cNvSpPr>
            <a:spLocks noGrp="1"/>
          </p:cNvSpPr>
          <p:nvPr>
            <p:ph type="title" hasCustomPrompt="1"/>
          </p:nvPr>
        </p:nvSpPr>
        <p:spPr>
          <a:xfrm>
            <a:off x="431525" y="372045"/>
            <a:ext cx="3505234" cy="358047"/>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85" b="1" i="0" u="none" kern="1200" spc="0">
                <a:solidFill>
                  <a:srgbClr val="09357A"/>
                </a:solidFill>
                <a:latin typeface="+mj-lt"/>
                <a:sym typeface="Trebuchet MS" panose="020B0603020202020204" pitchFamily="34" charset="0"/>
              </a:defRPr>
            </a:lvl1pPr>
          </a:lstStyle>
          <a:p>
            <a:pPr lvl="0"/>
            <a:r>
              <a:rPr lang="en-US" dirty="0" smtClean="0"/>
              <a:t>Click to add title</a:t>
            </a:r>
            <a:endParaRPr lang="en-US" dirty="0"/>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392549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6410"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14" name="Pentagon 8"/>
          <p:cNvSpPr/>
          <p:nvPr userDrawn="1"/>
        </p:nvSpPr>
        <p:spPr bwMode="white">
          <a:xfrm>
            <a:off x="1" y="0"/>
            <a:ext cx="4772659" cy="6858000"/>
          </a:xfrm>
          <a:prstGeom prst="homePlate">
            <a:avLst>
              <a:gd name="adj" fmla="val 12939"/>
            </a:avLst>
          </a:pr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pic>
        <p:nvPicPr>
          <p:cNvPr id="17" name="Picture 16"/>
          <p:cNvPicPr>
            <a:picLocks noChangeAspect="1"/>
          </p:cNvPicPr>
          <p:nvPr userDrawn="1"/>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t="9052" b="6867"/>
          <a:stretch/>
        </p:blipFill>
        <p:spPr>
          <a:xfrm rot="120000">
            <a:off x="3321317" y="3407805"/>
            <a:ext cx="2020999" cy="3456551"/>
          </a:xfrm>
          <a:prstGeom prst="rect">
            <a:avLst/>
          </a:prstGeom>
        </p:spPr>
      </p:pic>
      <p:sp>
        <p:nvSpPr>
          <p:cNvPr id="2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6" name="Title 2"/>
          <p:cNvSpPr>
            <a:spLocks noGrp="1"/>
          </p:cNvSpPr>
          <p:nvPr>
            <p:ph type="title" hasCustomPrompt="1"/>
          </p:nvPr>
        </p:nvSpPr>
        <p:spPr>
          <a:xfrm>
            <a:off x="431525" y="372045"/>
            <a:ext cx="3505234" cy="358047"/>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85" b="1" i="0" u="none" kern="1200" spc="0">
                <a:solidFill>
                  <a:srgbClr val="FFFFFF"/>
                </a:solidFill>
                <a:latin typeface="+mj-lt"/>
                <a:sym typeface="Trebuchet MS" panose="020B0603020202020204" pitchFamily="34" charset="0"/>
              </a:defRPr>
            </a:lvl1pPr>
          </a:lstStyle>
          <a:p>
            <a:pPr lvl="0"/>
            <a:r>
              <a:rPr lang="en-US" dirty="0" smtClean="0"/>
              <a:t>Click to add title</a:t>
            </a:r>
            <a:endParaRPr lang="en-US" dirty="0"/>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5" name="TextBox 14"/>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1200866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743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617756"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Title 3"/>
          <p:cNvSpPr>
            <a:spLocks noGrp="1"/>
          </p:cNvSpPr>
          <p:nvPr>
            <p:ph type="title" hasCustomPrompt="1"/>
          </p:nvPr>
        </p:nvSpPr>
        <p:spPr>
          <a:xfrm>
            <a:off x="431525" y="372045"/>
            <a:ext cx="4692600" cy="358047"/>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85" b="1" i="0" u="none" kern="1200" spc="0">
                <a:solidFill>
                  <a:srgbClr val="09357A"/>
                </a:solidFill>
                <a:latin typeface="+mj-lt"/>
                <a:sym typeface="Trebuchet MS" panose="020B0603020202020204" pitchFamily="34" charset="0"/>
              </a:defRPr>
            </a:lvl1pPr>
          </a:lstStyle>
          <a:p>
            <a:pPr lvl="0"/>
            <a:r>
              <a:rPr lang="en-US" dirty="0" smtClean="0"/>
              <a:t>Click to add title</a:t>
            </a:r>
            <a:endParaRPr lang="en-US" dirty="0"/>
          </a:p>
        </p:txBody>
      </p:sp>
      <p:sp>
        <p:nvSpPr>
          <p:cNvPr id="17"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8" name="TextBox 1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102637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845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rgbClr val="285EA0"/>
              </a:gs>
            </a:gsLst>
            <a:lin ang="18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2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pic>
        <p:nvPicPr>
          <p:cNvPr id="13" name="Picture 12"/>
          <p:cNvPicPr>
            <a:picLocks noChangeAspect="1"/>
          </p:cNvPicPr>
          <p:nvPr userDrawn="1"/>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t="9052" b="6867"/>
          <a:stretch/>
        </p:blipFill>
        <p:spPr>
          <a:xfrm rot="120000">
            <a:off x="4893578" y="3407805"/>
            <a:ext cx="2020999" cy="3456551"/>
          </a:xfrm>
          <a:prstGeom prst="rect">
            <a:avLst/>
          </a:prstGeom>
        </p:spPr>
      </p:pic>
      <p:sp>
        <p:nvSpPr>
          <p:cNvPr id="11" name="Title 3"/>
          <p:cNvSpPr>
            <a:spLocks noGrp="1"/>
          </p:cNvSpPr>
          <p:nvPr>
            <p:ph type="title" hasCustomPrompt="1"/>
          </p:nvPr>
        </p:nvSpPr>
        <p:spPr>
          <a:xfrm>
            <a:off x="431525" y="372045"/>
            <a:ext cx="4692600" cy="358047"/>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85" b="1" i="0" u="none" kern="1200" spc="0">
                <a:solidFill>
                  <a:srgbClr val="FFFFFF"/>
                </a:solidFill>
                <a:latin typeface="+mj-lt"/>
                <a:sym typeface="Trebuchet MS" panose="020B0603020202020204" pitchFamily="34" charset="0"/>
              </a:defRPr>
            </a:lvl1pPr>
          </a:lstStyle>
          <a:p>
            <a:pPr lvl="0"/>
            <a:r>
              <a:rPr lang="en-US" dirty="0" smtClean="0"/>
              <a:t>Click to add title</a:t>
            </a:r>
            <a:endParaRPr lang="en-US" dirty="0"/>
          </a:p>
        </p:txBody>
      </p:sp>
      <p:sp>
        <p:nvSpPr>
          <p:cNvPr id="14"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5" name="TextBox 14"/>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90829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948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8" name="Title 1"/>
          <p:cNvSpPr>
            <a:spLocks noGrp="1"/>
          </p:cNvSpPr>
          <p:nvPr>
            <p:ph type="title" hasCustomPrompt="1"/>
          </p:nvPr>
        </p:nvSpPr>
        <p:spPr>
          <a:xfrm>
            <a:off x="426427" y="3826333"/>
            <a:ext cx="8292611" cy="1606550"/>
          </a:xfrm>
          <a:prstGeom prst="rect">
            <a:avLst/>
          </a:prstGeom>
        </p:spPr>
        <p:txBody>
          <a:bodyPr anchor="b">
            <a:noAutofit/>
          </a:bodyPr>
          <a:lstStyle>
            <a:lvl1pPr marL="0" algn="l" defTabSz="685817" rtl="0" eaLnBrk="1" fontAlgn="auto" latinLnBrk="0" hangingPunct="1">
              <a:lnSpc>
                <a:spcPts val="4500"/>
              </a:lnSpc>
              <a:spcBef>
                <a:spcPts val="0"/>
              </a:spcBef>
              <a:spcAft>
                <a:spcPts val="0"/>
              </a:spcAft>
              <a:defRPr lang="en-US" sz="4062"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3151941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50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6" name="Rectangle 5"/>
          <p:cNvSpPr/>
          <p:nvPr userDrawn="1"/>
        </p:nvSpPr>
        <p:spPr bwMode="white">
          <a:xfrm>
            <a:off x="426426" y="625475"/>
            <a:ext cx="860677" cy="93268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426427" y="3826333"/>
            <a:ext cx="8292611" cy="1606550"/>
          </a:xfrm>
          <a:prstGeom prst="rect">
            <a:avLst/>
          </a:prstGeom>
        </p:spPr>
        <p:txBody>
          <a:bodyPr lIns="0" anchor="b">
            <a:noAutofit/>
          </a:bodyPr>
          <a:lstStyle>
            <a:lvl1pPr marL="0" algn="l" defTabSz="685817" rtl="0" eaLnBrk="1" fontAlgn="auto" latinLnBrk="0" hangingPunct="1">
              <a:lnSpc>
                <a:spcPts val="4500"/>
              </a:lnSpc>
              <a:spcBef>
                <a:spcPts val="0"/>
              </a:spcBef>
              <a:spcAft>
                <a:spcPts val="0"/>
              </a:spcAft>
              <a:defRPr lang="en-US" sz="4062" kern="1200" baseline="0" dirty="0">
                <a:solidFill>
                  <a:srgbClr val="09357A"/>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3"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4" name="TextBox 13"/>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427485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153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5001940" y="1363447"/>
            <a:ext cx="769257" cy="7514866"/>
          </a:xfrm>
          <a:prstGeom prst="rect">
            <a:avLst/>
          </a:prstGeom>
        </p:spPr>
      </p:pic>
      <p:sp>
        <p:nvSpPr>
          <p:cNvPr id="59" name="Freeform 58"/>
          <p:cNvSpPr>
            <a:spLocks/>
          </p:cNvSpPr>
          <p:nvPr/>
        </p:nvSpPr>
        <p:spPr bwMode="white">
          <a:xfrm flipH="1">
            <a:off x="0" y="2"/>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1"/>
          </a:solidFill>
          <a:ln>
            <a:noFill/>
          </a:ln>
          <a:effectLst/>
        </p:spPr>
        <p:txBody>
          <a:bodyPr vert="horz" wrap="square" lIns="68580" tIns="34290" rIns="68580" bIns="34290" numCol="1" anchor="t" anchorCtr="0" compatLnSpc="1">
            <a:prstTxWarp prst="textNoShape">
              <a:avLst/>
            </a:prstTxWarp>
            <a:noAutofit/>
          </a:bodyPr>
          <a:lstStyle/>
          <a:p>
            <a:endParaRPr lang="en-US" dirty="0">
              <a:solidFill>
                <a:prstClr val="black"/>
              </a:solidFill>
              <a:latin typeface="Arial"/>
              <a:sym typeface="Trebuchet MS" panose="020B0603020202020204" pitchFamily="34" charset="0"/>
            </a:endParaRPr>
          </a:p>
        </p:txBody>
      </p:sp>
      <p:sp>
        <p:nvSpPr>
          <p:cNvPr id="8" name="TextBox 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2946956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255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4" name="Title 3"/>
          <p:cNvSpPr>
            <a:spLocks noGrp="1"/>
          </p:cNvSpPr>
          <p:nvPr>
            <p:ph type="title" hasCustomPrompt="1"/>
          </p:nvPr>
        </p:nvSpPr>
        <p:spPr>
          <a:xfrm>
            <a:off x="434623" y="308064"/>
            <a:ext cx="8199900" cy="470898"/>
          </a:xfrm>
          <a:prstGeom prst="rect">
            <a:avLst/>
          </a:prstGeom>
        </p:spPr>
        <p:txBody>
          <a:bodyPr lIns="0"/>
          <a:lstStyle>
            <a:lvl1pPr>
              <a:defRPr sz="2585">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9"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0" name="TextBox 9"/>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248668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180" y="125379"/>
            <a:ext cx="6856957" cy="846598"/>
          </a:xfrm>
          <a:prstGeom prst="rect">
            <a:avLst/>
          </a:prstGeom>
        </p:spPr>
        <p:txBody>
          <a:bodyPr lIns="72000" tIns="72000" rIns="72000" bIns="72000" anchor="ctr" anchorCtr="0"/>
          <a:lstStyle>
            <a:lvl1pPr algn="l">
              <a:defRPr sz="2800">
                <a:solidFill>
                  <a:srgbClr val="00ABDA"/>
                </a:solidFill>
              </a:defRPr>
            </a:lvl1pPr>
          </a:lstStyle>
          <a:p>
            <a:r>
              <a:rPr lang="en-US" dirty="0" smtClean="0"/>
              <a:t>Click to add title</a:t>
            </a:r>
            <a:endParaRPr lang="en-US" dirty="0"/>
          </a:p>
        </p:txBody>
      </p:sp>
      <p:sp>
        <p:nvSpPr>
          <p:cNvPr id="12" name="TextBox 11"/>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sp>
        <p:nvSpPr>
          <p:cNvPr id="16" name="Content Placeholder 2"/>
          <p:cNvSpPr>
            <a:spLocks noGrp="1"/>
          </p:cNvSpPr>
          <p:nvPr>
            <p:ph idx="11" hasCustomPrompt="1"/>
          </p:nvPr>
        </p:nvSpPr>
        <p:spPr>
          <a:xfrm>
            <a:off x="434181" y="1238776"/>
            <a:ext cx="8275638" cy="5226192"/>
          </a:xfrm>
          <a:prstGeom prst="rect">
            <a:avLst/>
          </a:prstGeom>
        </p:spPr>
        <p:txBody>
          <a:bodyPr lIns="72000" tIns="72000" rIns="72000" bIns="72000"/>
          <a:lstStyle>
            <a:lvl1pPr marL="342900" indent="-342900">
              <a:spcBef>
                <a:spcPts val="500"/>
              </a:spcBef>
              <a:buClr>
                <a:srgbClr val="00ABDA"/>
              </a:buClr>
              <a:buFont typeface="Arial" panose="020B0604020202020204" pitchFamily="34" charset="0"/>
              <a:buChar cha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a:solidFill>
                  <a:schemeClr val="tx1"/>
                </a:solidFill>
              </a:defRPr>
            </a:lvl3pPr>
            <a:lvl4pPr marL="1600200" indent="-228600">
              <a:spcBef>
                <a:spcPts val="500"/>
              </a:spcBef>
              <a:buClr>
                <a:srgbClr val="00ABDA"/>
              </a:buClr>
              <a:buFont typeface="Arial" panose="020B0604020202020204" pitchFamily="34" charset="0"/>
              <a:buChar char="•"/>
              <a:defRPr>
                <a:solidFill>
                  <a:schemeClr val="tx1"/>
                </a:solidFill>
              </a:defRPr>
            </a:lvl4pPr>
            <a:lvl5pPr marL="2057400" indent="-228600">
              <a:spcBef>
                <a:spcPts val="500"/>
              </a:spcBef>
              <a:buClr>
                <a:srgbClr val="00ABDA"/>
              </a:buClr>
              <a:buFont typeface="Arial" panose="020B0604020202020204" pitchFamily="34" charset="0"/>
              <a:buChar char="•"/>
              <a:defRPr>
                <a:solidFill>
                  <a:schemeClr val="tx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669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357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7" name="TextBox 16"/>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2185510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460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114496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562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6" name="Rectangle 5"/>
          <p:cNvSpPr/>
          <p:nvPr/>
        </p:nvSpPr>
        <p:spPr>
          <a:xfrm>
            <a:off x="3766370" y="1736456"/>
            <a:ext cx="4656804" cy="3179588"/>
          </a:xfrm>
          <a:prstGeom prst="rect">
            <a:avLst/>
          </a:prstGeom>
        </p:spPr>
        <p:txBody>
          <a:bodyPr wrap="square" lIns="0" tIns="0" rIns="0" bIns="0" anchor="ctr">
            <a:spAutoFit/>
          </a:bodyPr>
          <a:lstStyle/>
          <a:p>
            <a:r>
              <a:rPr lang="en-US" sz="738" dirty="0">
                <a:solidFill>
                  <a:prstClr val="black"/>
                </a:solidFill>
                <a:latin typeface="Arial"/>
                <a:sym typeface="Trebuchet MS" panose="020B0603020202020204" pitchFamily="34" charset="0"/>
              </a:rPr>
              <a:t>The services and materials provided by The Boston Consulting Group (BCG) are subject to BCG's Standard Terms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to update these materials after the date hereof, notwithstanding that such information may become outdated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or inaccurate.</a:t>
            </a:r>
          </a:p>
          <a:p>
            <a:r>
              <a:rPr lang="en-US" sz="738" dirty="0">
                <a:solidFill>
                  <a:prstClr val="black"/>
                </a:solidFill>
                <a:latin typeface="Arial"/>
                <a:sym typeface="Trebuchet MS" panose="020B0603020202020204" pitchFamily="34" charset="0"/>
              </a:rPr>
              <a:t> </a:t>
            </a:r>
          </a:p>
          <a:p>
            <a:r>
              <a:rPr lang="en-US" sz="738" dirty="0">
                <a:solidFill>
                  <a:prstClr val="black"/>
                </a:solidFill>
                <a:latin typeface="Aria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738" dirty="0">
              <a:solidFill>
                <a:prstClr val="black"/>
              </a:solidFill>
              <a:latin typeface="Arial"/>
              <a:sym typeface="Trebuchet MS" panose="020B0603020202020204" pitchFamily="34" charset="0"/>
            </a:endParaRPr>
          </a:p>
          <a:p>
            <a:pPr defTabSz="685817" fontAlgn="auto">
              <a:spcBef>
                <a:spcPts val="0"/>
              </a:spcBef>
              <a:spcAft>
                <a:spcPts val="0"/>
              </a:spcAft>
              <a:defRPr/>
            </a:pPr>
            <a:r>
              <a:rPr lang="en-US" sz="738" dirty="0">
                <a:solidFill>
                  <a:prstClr val="black"/>
                </a:solidFill>
                <a:latin typeface="Aria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426428" y="3044954"/>
            <a:ext cx="2452503" cy="562590"/>
          </a:xfrm>
          <a:prstGeom prst="rect">
            <a:avLst/>
          </a:prstGeom>
        </p:spPr>
        <p:txBody>
          <a:bodyPr vert="horz" wrap="square" lIns="0" tIns="0" rIns="0" bIns="0" rtlCol="0" anchor="ctr">
            <a:spAutoFit/>
          </a:bodyPr>
          <a:lstStyle>
            <a:defPPr>
              <a:defRPr lang="en-GB"/>
            </a:defPPr>
            <a:lvl1pPr defTabSz="914400" eaLnBrk="1" latinLnBrk="0" hangingPunct="1">
              <a:lnSpc>
                <a:spcPct val="90000"/>
              </a:lnSpc>
              <a:buNone/>
              <a:defRPr sz="4400">
                <a:gradFill>
                  <a:gsLst>
                    <a:gs pos="100000">
                      <a:srgbClr val="285EA0"/>
                    </a:gs>
                    <a:gs pos="2000">
                      <a:schemeClr val="tx2"/>
                    </a:gs>
                  </a:gsLst>
                  <a:lin ang="2700000" scaled="0"/>
                </a:gradFill>
                <a:latin typeface="+mn-lt"/>
                <a:ea typeface="+mj-ea"/>
                <a:cs typeface="+mj-cs"/>
              </a:defRPr>
            </a:lvl1pPr>
          </a:lstStyle>
          <a:p>
            <a:r>
              <a:rPr lang="en-US" sz="4062" dirty="0">
                <a:gradFill>
                  <a:gsLst>
                    <a:gs pos="100000">
                      <a:srgbClr val="285EA0"/>
                    </a:gs>
                    <a:gs pos="2000">
                      <a:srgbClr val="1F497D"/>
                    </a:gs>
                  </a:gsLst>
                  <a:lin ang="2700000" scaled="0"/>
                </a:gradFill>
                <a:sym typeface="Trebuchet MS" panose="020B0603020202020204" pitchFamily="34" charset="0"/>
              </a:rPr>
              <a:t>Disclaimer</a:t>
            </a:r>
          </a:p>
        </p:txBody>
      </p:sp>
      <p:cxnSp>
        <p:nvCxnSpPr>
          <p:cNvPr id="9" name="Straight Connector 8"/>
          <p:cNvCxnSpPr/>
          <p:nvPr/>
        </p:nvCxnSpPr>
        <p:spPr>
          <a:xfrm>
            <a:off x="3275923" y="1630187"/>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5" name="TextBox 14"/>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3638144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665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5" name="Picture 3" descr="U:\Client 2011\URENCO\Client Info\Logos\new swirlmasterrgb.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1920" y="6270626"/>
            <a:ext cx="395654" cy="436563"/>
          </a:xfrm>
          <a:prstGeom prst="rect">
            <a:avLst/>
          </a:prstGeom>
          <a:noFill/>
          <a:ln w="9525">
            <a:noFill/>
            <a:miter lim="800000"/>
            <a:headEnd/>
            <a:tailEnd/>
          </a:ln>
        </p:spPr>
      </p:pic>
      <p:pic>
        <p:nvPicPr>
          <p:cNvPr id="6" name="Picture 2" descr="U:\Client 2011\URENCO\Client Info\Logos\Urenco blue_no strap.pn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3493" y="371476"/>
            <a:ext cx="1573823" cy="500063"/>
          </a:xfrm>
          <a:prstGeom prst="rect">
            <a:avLst/>
          </a:prstGeom>
          <a:noFill/>
          <a:ln w="9525">
            <a:noFill/>
            <a:miter lim="800000"/>
            <a:headEnd/>
            <a:tailEnd/>
          </a:ln>
        </p:spPr>
      </p:pic>
      <p:pic>
        <p:nvPicPr>
          <p:cNvPr id="8" name="Picture 13" descr="Swirl_PPT.png"/>
          <p:cNvPicPr>
            <a:picLocks/>
          </p:cNvPicPr>
          <p:nvPr/>
        </p:nvPicPr>
        <p:blipFill>
          <a:blip r:embed="rId8"/>
          <a:srcRect/>
          <a:stretch>
            <a:fillRect/>
          </a:stretch>
        </p:blipFill>
        <p:spPr bwMode="auto">
          <a:xfrm>
            <a:off x="530470" y="1203326"/>
            <a:ext cx="8613531" cy="5654675"/>
          </a:xfrm>
          <a:prstGeom prst="rect">
            <a:avLst/>
          </a:prstGeom>
          <a:noFill/>
          <a:ln w="9525">
            <a:noFill/>
            <a:miter lim="800000"/>
            <a:headEnd/>
            <a:tailEnd/>
          </a:ln>
        </p:spPr>
      </p:pic>
      <p:sp>
        <p:nvSpPr>
          <p:cNvPr id="9" name="Rectangle 8"/>
          <p:cNvSpPr/>
          <p:nvPr/>
        </p:nvSpPr>
        <p:spPr>
          <a:xfrm>
            <a:off x="2931" y="-47625"/>
            <a:ext cx="9141069" cy="1217613"/>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cs typeface="Arial"/>
              <a:sym typeface="Arial"/>
            </a:endParaRPr>
          </a:p>
        </p:txBody>
      </p:sp>
      <p:pic>
        <p:nvPicPr>
          <p:cNvPr id="10" name="Picture 3" descr="U:\Client 2011\URENCO\Client Info\Logos\Urenco white_no strap.pn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3493" y="369888"/>
            <a:ext cx="1573823" cy="500062"/>
          </a:xfrm>
          <a:prstGeom prst="rect">
            <a:avLst/>
          </a:prstGeom>
          <a:noFill/>
          <a:ln w="9525">
            <a:noFill/>
            <a:miter lim="800000"/>
            <a:headEnd/>
            <a:tailEnd/>
          </a:ln>
        </p:spPr>
      </p:pic>
      <p:sp>
        <p:nvSpPr>
          <p:cNvPr id="12" name="Text Box 12"/>
          <p:cNvSpPr txBox="1">
            <a:spLocks noChangeArrowheads="1"/>
          </p:cNvSpPr>
          <p:nvPr/>
        </p:nvSpPr>
        <p:spPr bwMode="auto">
          <a:xfrm>
            <a:off x="3302099" y="6604984"/>
            <a:ext cx="2540977" cy="262829"/>
          </a:xfrm>
          <a:prstGeom prst="rect">
            <a:avLst/>
          </a:prstGeom>
          <a:noFill/>
          <a:ln w="9525">
            <a:noFill/>
            <a:miter lim="800000"/>
            <a:headEnd/>
            <a:tailEnd/>
          </a:ln>
        </p:spPr>
        <p:txBody>
          <a:bodyPr anchor="ctr">
            <a:spAutoFit/>
          </a:bodyPr>
          <a:lstStyle/>
          <a:p>
            <a:pPr algn="ctr" defTabSz="844083">
              <a:spcBef>
                <a:spcPct val="50000"/>
              </a:spcBef>
              <a:defRPr/>
            </a:pPr>
            <a:r>
              <a:rPr lang="en-GB" sz="923" b="1" dirty="0">
                <a:solidFill>
                  <a:srgbClr val="112793"/>
                </a:solidFill>
                <a:latin typeface="Arial" pitchFamily="34" charset="0"/>
                <a:ea typeface="MS PGothic" pitchFamily="34" charset="-128"/>
              </a:rPr>
              <a:t>Copyright © </a:t>
            </a:r>
            <a:r>
              <a:rPr lang="en-GB" sz="923" b="1" dirty="0" smtClean="0">
                <a:solidFill>
                  <a:srgbClr val="112793"/>
                </a:solidFill>
                <a:latin typeface="Arial" pitchFamily="34" charset="0"/>
                <a:ea typeface="MS PGothic" pitchFamily="34" charset="-128"/>
              </a:rPr>
              <a:t>2018 </a:t>
            </a:r>
            <a:r>
              <a:rPr lang="en-GB" sz="923" b="1" dirty="0">
                <a:solidFill>
                  <a:srgbClr val="112793"/>
                </a:solidFill>
                <a:latin typeface="Arial" pitchFamily="34" charset="0"/>
                <a:ea typeface="MS PGothic" pitchFamily="34" charset="-128"/>
              </a:rPr>
              <a:t>URENCO Limited</a:t>
            </a:r>
            <a:r>
              <a:rPr lang="en-GB" sz="1108" b="1" dirty="0">
                <a:solidFill>
                  <a:srgbClr val="112793"/>
                </a:solidFill>
                <a:latin typeface="Arial"/>
                <a:ea typeface="MS PGothic" pitchFamily="34" charset="-128"/>
                <a:sym typeface="Arial"/>
              </a:rPr>
              <a:t> </a:t>
            </a:r>
          </a:p>
        </p:txBody>
      </p:sp>
      <p:sp>
        <p:nvSpPr>
          <p:cNvPr id="2" name="Title 1"/>
          <p:cNvSpPr>
            <a:spLocks noGrp="1"/>
          </p:cNvSpPr>
          <p:nvPr>
            <p:ph type="ctrTitle" hasCustomPrompt="1"/>
          </p:nvPr>
        </p:nvSpPr>
        <p:spPr>
          <a:xfrm>
            <a:off x="4416778" y="2638425"/>
            <a:ext cx="4049889" cy="2272242"/>
          </a:xfrm>
          <a:prstGeom prst="rect">
            <a:avLst/>
          </a:prstGeom>
        </p:spPr>
        <p:txBody>
          <a:bodyPr lIns="0" rIns="0"/>
          <a:lstStyle>
            <a:lvl1pPr>
              <a:defRPr sz="6092"/>
            </a:lvl1pPr>
          </a:lstStyle>
          <a:p>
            <a:r>
              <a:rPr lang="en-GB" dirty="0" smtClean="0"/>
              <a:t>Thank </a:t>
            </a:r>
            <a:r>
              <a:rPr lang="de-DE" dirty="0" err="1" smtClean="0"/>
              <a:t>you</a:t>
            </a:r>
            <a:endParaRPr lang="en-GB" dirty="0"/>
          </a:p>
        </p:txBody>
      </p:sp>
      <p:sp>
        <p:nvSpPr>
          <p:cNvPr id="15" name="Text Box 12"/>
          <p:cNvSpPr txBox="1">
            <a:spLocks noChangeArrowheads="1"/>
          </p:cNvSpPr>
          <p:nvPr userDrawn="1"/>
        </p:nvSpPr>
        <p:spPr bwMode="auto">
          <a:xfrm>
            <a:off x="420566" y="6611779"/>
            <a:ext cx="2540977" cy="234360"/>
          </a:xfrm>
          <a:prstGeom prst="rect">
            <a:avLst/>
          </a:prstGeom>
          <a:noFill/>
          <a:ln w="9525">
            <a:noFill/>
            <a:miter lim="800000"/>
            <a:headEnd/>
            <a:tailEnd/>
          </a:ln>
        </p:spPr>
        <p:txBody>
          <a:bodyPr lIns="0">
            <a:spAutoFit/>
          </a:bodyPr>
          <a:lstStyle/>
          <a:p>
            <a:pPr defTabSz="844083">
              <a:spcBef>
                <a:spcPct val="50000"/>
              </a:spcBef>
              <a:defRPr/>
            </a:pPr>
            <a:r>
              <a:rPr lang="en-GB" sz="923" b="1" dirty="0" smtClean="0">
                <a:solidFill>
                  <a:srgbClr val="112793"/>
                </a:solidFill>
                <a:latin typeface="Arial" pitchFamily="34" charset="0"/>
                <a:ea typeface="MS PGothic" pitchFamily="34" charset="-128"/>
              </a:rPr>
              <a:t>Draft – Commercial in confidence</a:t>
            </a:r>
            <a:endParaRPr lang="en-GB" sz="1108" b="1" dirty="0">
              <a:solidFill>
                <a:srgbClr val="112793"/>
              </a:solidFill>
              <a:latin typeface="Arial"/>
              <a:ea typeface="MS PGothic" pitchFamily="34" charset="-128"/>
              <a:sym typeface="Arial"/>
            </a:endParaRPr>
          </a:p>
        </p:txBody>
      </p:sp>
      <p:cxnSp>
        <p:nvCxnSpPr>
          <p:cNvPr id="16" name="Straight Connector 15"/>
          <p:cNvCxnSpPr/>
          <p:nvPr userDrawn="1"/>
        </p:nvCxnSpPr>
        <p:spPr>
          <a:xfrm>
            <a:off x="2931" y="1169988"/>
            <a:ext cx="9141069" cy="0"/>
          </a:xfrm>
          <a:prstGeom prst="line">
            <a:avLst/>
          </a:prstGeom>
          <a:ln w="76200">
            <a:solidFill>
              <a:srgbClr val="41B7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0800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767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817" fontAlgn="auto">
                <a:spcBef>
                  <a:spcPts val="0"/>
                </a:spcBef>
                <a:spcAft>
                  <a:spcPts val="0"/>
                </a:spcAft>
                <a:defRPr/>
              </a:pPr>
              <a:endParaRPr lang="en-US" sz="1350">
                <a:solidFill>
                  <a:srgbClr val="575757"/>
                </a:solidFill>
                <a:latin typeface="Aria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endParaRPr>
            </a:p>
          </p:txBody>
        </p:sp>
        <p:sp>
          <p:nvSpPr>
            <p:cNvPr id="60" name="Footnote example"/>
            <p:cNvSpPr txBox="1"/>
            <p:nvPr/>
          </p:nvSpPr>
          <p:spPr>
            <a:xfrm>
              <a:off x="630001" y="6248316"/>
              <a:ext cx="9030914" cy="311624"/>
            </a:xfrm>
            <a:prstGeom prst="rect">
              <a:avLst/>
            </a:prstGeom>
            <a:noFill/>
          </p:spPr>
          <p:txBody>
            <a:bodyPr wrap="square" lIns="0" tIns="0" rIns="0" bIns="0" rtlCol="0" anchor="b">
              <a:spAutoFit/>
            </a:bodyPr>
            <a:lstStyle/>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1. </a:t>
              </a:r>
              <a:r>
                <a:rPr lang="en-US" sz="750" dirty="0" err="1" smtClean="0">
                  <a:solidFill>
                    <a:prstClr val="white">
                      <a:lumMod val="50000"/>
                    </a:prstClr>
                  </a:solidFill>
                  <a:latin typeface="Arial"/>
                  <a:sym typeface="Trebuchet MS" panose="020B0603020202020204" pitchFamily="34" charset="0"/>
                </a:rPr>
                <a:t>xxxx</a:t>
              </a:r>
              <a:r>
                <a:rPr lang="en-US" sz="750" dirty="0" smtClean="0">
                  <a:solidFill>
                    <a:prstClr val="white">
                      <a:lumMod val="50000"/>
                    </a:prstClr>
                  </a:solidFill>
                  <a:latin typeface="Arial"/>
                  <a:sym typeface="Trebuchet MS" panose="020B0603020202020204" pitchFamily="34" charset="0"/>
                </a:rPr>
                <a:t>  2. </a:t>
              </a:r>
              <a:r>
                <a:rPr lang="en-US" sz="750" dirty="0" err="1" smtClean="0">
                  <a:solidFill>
                    <a:prstClr val="white">
                      <a:lumMod val="50000"/>
                    </a:prstClr>
                  </a:solidFill>
                  <a:latin typeface="Arial"/>
                  <a:sym typeface="Trebuchet MS" panose="020B0603020202020204" pitchFamily="34" charset="0"/>
                </a:rPr>
                <a:t>xxxx</a:t>
              </a:r>
              <a:r>
                <a:rPr lang="en-US" sz="750" dirty="0" smtClean="0">
                  <a:solidFill>
                    <a:prstClr val="white">
                      <a:lumMod val="50000"/>
                    </a:prstClr>
                  </a:solidFill>
                  <a:latin typeface="Arial"/>
                  <a:sym typeface="Trebuchet MS" panose="020B0603020202020204" pitchFamily="34" charset="0"/>
                </a:rPr>
                <a:t>  3. List footnotes in numerical order. Footnote numbers are not bracketed. Use 10pt font</a:t>
              </a:r>
            </a:p>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Note: Do not put a period at the end of the note or the source</a:t>
              </a:r>
            </a:p>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Source: Include a source for every chart that you use. Separate sources with a semicolon; BCG-related sources go at the end</a:t>
              </a:r>
              <a:endParaRPr lang="en-US" sz="750" dirty="0">
                <a:solidFill>
                  <a:prstClr val="white">
                    <a:lumMod val="50000"/>
                  </a:prstClr>
                </a:solidFill>
                <a:latin typeface="Arial"/>
                <a:sym typeface="Trebuchet MS" panose="020B0603020202020204" pitchFamily="34" charset="0"/>
              </a:endParaRPr>
            </a:p>
          </p:txBody>
        </p:sp>
      </p:grpSp>
      <p:sp>
        <p:nvSpPr>
          <p:cNvPr id="56"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55"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93"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98666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869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Tree>
    <p:extLst>
      <p:ext uri="{BB962C8B-B14F-4D97-AF65-F5344CB8AC3E}">
        <p14:creationId xmlns:p14="http://schemas.microsoft.com/office/powerpoint/2010/main" val="326240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3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9722"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90000"/>
              </a:lnSpc>
              <a:spcAft>
                <a:spcPts val="750"/>
              </a:spcAft>
            </a:pPr>
            <a:endParaRPr lang="en-US" sz="90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426427" y="2158989"/>
            <a:ext cx="2854073" cy="541687"/>
          </a:xfrm>
          <a:prstGeom prst="rect">
            <a:avLst/>
          </a:prstGeom>
        </p:spPr>
        <p:txBody>
          <a:bodyPr>
            <a:noAutofit/>
          </a:bodyPr>
          <a:lstStyle>
            <a:lvl1pPr marL="0" indent="0" algn="l">
              <a:buNone/>
              <a:defRPr sz="1292">
                <a:solidFill>
                  <a:srgbClr val="09357A"/>
                </a:solidFill>
                <a:latin typeface="+mn-lt"/>
                <a:sym typeface="Trebuchet MS" panose="020B0603020202020204" pitchFamily="34" charset="0"/>
              </a:defRPr>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dirty="0" smtClean="0"/>
              <a:t>Click to add subtitle</a:t>
            </a:r>
            <a:endParaRPr lang="en-US" dirty="0"/>
          </a:p>
        </p:txBody>
      </p:sp>
      <p:sp>
        <p:nvSpPr>
          <p:cNvPr id="9" name="Title 4"/>
          <p:cNvSpPr>
            <a:spLocks noGrp="1"/>
          </p:cNvSpPr>
          <p:nvPr>
            <p:ph type="title" hasCustomPrompt="1"/>
          </p:nvPr>
        </p:nvSpPr>
        <p:spPr>
          <a:xfrm>
            <a:off x="426427" y="1227050"/>
            <a:ext cx="2854073" cy="664797"/>
          </a:xfrm>
          <a:prstGeom prst="rect">
            <a:avLst/>
          </a:prstGeom>
        </p:spPr>
        <p:txBody>
          <a:bodyPr lIns="0" anchor="t">
            <a:noAutofit/>
          </a:bodyPr>
          <a:lstStyle>
            <a:lvl1pPr>
              <a:defRPr sz="1846">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361883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074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963557" y="2668041"/>
            <a:ext cx="721536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817" rtl="0" eaLnBrk="1" fontAlgn="auto" latinLnBrk="0" hangingPunct="1">
              <a:lnSpc>
                <a:spcPts val="4500"/>
              </a:lnSpc>
              <a:spcBef>
                <a:spcPts val="0"/>
              </a:spcBef>
              <a:spcAft>
                <a:spcPts val="0"/>
              </a:spcAft>
              <a:defRPr lang="en-US" sz="4051" kern="1200" baseline="0" dirty="0">
                <a:solidFill>
                  <a:srgbClr val="09357A"/>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section title</a:t>
            </a:r>
          </a:p>
        </p:txBody>
      </p:sp>
      <p:sp>
        <p:nvSpPr>
          <p:cNvPr id="11" name="Rectangle 10"/>
          <p:cNvSpPr/>
          <p:nvPr userDrawn="1"/>
        </p:nvSpPr>
        <p:spPr bwMode="white">
          <a:xfrm>
            <a:off x="960520" y="1424083"/>
            <a:ext cx="877292" cy="951721"/>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1533173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177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426427" y="3826800"/>
            <a:ext cx="8292611" cy="2041200"/>
          </a:xfrm>
          <a:prstGeom prst="rect">
            <a:avLst/>
          </a:prstGeom>
        </p:spPr>
        <p:txBody>
          <a:bodyPr lIns="0" anchor="t">
            <a:noAutofit/>
          </a:bodyPr>
          <a:lstStyle>
            <a:lvl1pPr algn="l">
              <a:defRPr sz="4051">
                <a:solidFill>
                  <a:srgbClr val="09357A"/>
                </a:solidFill>
                <a:latin typeface="+mj-lt"/>
                <a:sym typeface="Trebuchet MS" panose="020B0603020202020204" pitchFamily="34" charset="0"/>
              </a:defRPr>
            </a:lvl1pPr>
          </a:lstStyle>
          <a:p>
            <a:r>
              <a:rPr lang="en-US" dirty="0"/>
              <a:t>Click to </a:t>
            </a:r>
            <a:r>
              <a:rPr lang="en-US" dirty="0" smtClean="0"/>
              <a:t>add </a:t>
            </a:r>
            <a:r>
              <a:rPr lang="en-US" dirty="0"/>
              <a:t>section title</a:t>
            </a:r>
          </a:p>
        </p:txBody>
      </p:sp>
      <p:cxnSp>
        <p:nvCxnSpPr>
          <p:cNvPr id="10" name="Straight Connector 9"/>
          <p:cNvCxnSpPr/>
          <p:nvPr userDrawn="1"/>
        </p:nvCxnSpPr>
        <p:spPr bwMode="white">
          <a:xfrm>
            <a:off x="426427" y="3680016"/>
            <a:ext cx="871501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Tree>
    <p:extLst>
      <p:ext uri="{BB962C8B-B14F-4D97-AF65-F5344CB8AC3E}">
        <p14:creationId xmlns:p14="http://schemas.microsoft.com/office/powerpoint/2010/main" val="520452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279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V="1">
            <a:off x="3048746" y="0"/>
            <a:ext cx="312714" cy="6858000"/>
          </a:xfrm>
          <a:prstGeom prst="rect">
            <a:avLst/>
          </a:prstGeom>
        </p:spPr>
      </p:pic>
      <p:sp>
        <p:nvSpPr>
          <p:cNvPr id="22"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24" name="Rectangle 23"/>
          <p:cNvSpPr/>
          <p:nvPr userDrawn="1"/>
        </p:nvSpPr>
        <p:spPr bwMode="white">
          <a:xfrm>
            <a:off x="0"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426428" y="2681103"/>
            <a:ext cx="2391984" cy="1495794"/>
          </a:xfrm>
          <a:prstGeom prst="rect">
            <a:avLst/>
          </a:prstGeom>
        </p:spPr>
        <p:txBody>
          <a:bodyPr lIns="0" anchor="ctr">
            <a:noAutofit/>
          </a:bodyPr>
          <a:lstStyle>
            <a:lvl1pPr algn="l">
              <a:defRPr sz="1846">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4"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104226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Commercial in Confidence)">
    <p:spTree>
      <p:nvGrpSpPr>
        <p:cNvPr id="1" name=""/>
        <p:cNvGrpSpPr/>
        <p:nvPr/>
      </p:nvGrpSpPr>
      <p:grpSpPr>
        <a:xfrm>
          <a:off x="0" y="0"/>
          <a:ext cx="0" cy="0"/>
          <a:chOff x="0" y="0"/>
          <a:chExt cx="0" cy="0"/>
        </a:xfrm>
      </p:grpSpPr>
      <p:sp>
        <p:nvSpPr>
          <p:cNvPr id="12" name="TextBox 11"/>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sp>
        <p:nvSpPr>
          <p:cNvPr id="16" name="Content Placeholder 2"/>
          <p:cNvSpPr>
            <a:spLocks noGrp="1"/>
          </p:cNvSpPr>
          <p:nvPr>
            <p:ph idx="11" hasCustomPrompt="1"/>
          </p:nvPr>
        </p:nvSpPr>
        <p:spPr>
          <a:xfrm>
            <a:off x="434181" y="1238776"/>
            <a:ext cx="8275638" cy="5226192"/>
          </a:xfrm>
          <a:prstGeom prst="rect">
            <a:avLst/>
          </a:prstGeom>
        </p:spPr>
        <p:txBody>
          <a:bodyPr lIns="72000" tIns="72000" rIns="72000" bIns="72000"/>
          <a:lstStyle>
            <a:lvl1pPr marL="342900" indent="-342900">
              <a:spcBef>
                <a:spcPts val="500"/>
              </a:spcBef>
              <a:buClr>
                <a:srgbClr val="00ABDA"/>
              </a:buClr>
              <a:buFont typeface="Arial" panose="020B0604020202020204" pitchFamily="34" charset="0"/>
              <a:buChar cha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a:solidFill>
                  <a:schemeClr val="tx1"/>
                </a:solidFill>
              </a:defRPr>
            </a:lvl3pPr>
            <a:lvl4pPr marL="1600200" indent="-228600">
              <a:spcBef>
                <a:spcPts val="500"/>
              </a:spcBef>
              <a:buClr>
                <a:srgbClr val="00ABDA"/>
              </a:buClr>
              <a:buFont typeface="Arial" panose="020B0604020202020204" pitchFamily="34" charset="0"/>
              <a:buChar char="•"/>
              <a:defRPr>
                <a:solidFill>
                  <a:schemeClr val="tx1"/>
                </a:solidFill>
              </a:defRPr>
            </a:lvl4pPr>
            <a:lvl5pPr marL="2057400" indent="-228600">
              <a:spcBef>
                <a:spcPts val="500"/>
              </a:spcBef>
              <a:buClr>
                <a:srgbClr val="00ABDA"/>
              </a:buClr>
              <a:buFont typeface="Arial" panose="020B0604020202020204" pitchFamily="34" charset="0"/>
              <a:buChar char="•"/>
              <a:defRPr>
                <a:solidFill>
                  <a:schemeClr val="tx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34181" y="6641660"/>
            <a:ext cx="8274758" cy="215444"/>
          </a:xfrm>
          <a:prstGeom prst="rect">
            <a:avLst/>
          </a:prstGeom>
          <a:noFill/>
        </p:spPr>
        <p:txBody>
          <a:bodyPr wrap="square" rtlCol="0">
            <a:spAutoFit/>
          </a:bodyPr>
          <a:lstStyle/>
          <a:p>
            <a:pPr algn="ctr"/>
            <a:r>
              <a:rPr lang="en-GB" sz="800" dirty="0" smtClean="0">
                <a:latin typeface="Arial" panose="020B0604020202020204" pitchFamily="34" charset="0"/>
                <a:cs typeface="Arial" panose="020B0604020202020204" pitchFamily="34" charset="0"/>
              </a:rPr>
              <a:t>Commercial in Confidence</a:t>
            </a:r>
            <a:endParaRPr lang="en-GB" sz="800" dirty="0">
              <a:latin typeface="Arial" panose="020B0604020202020204" pitchFamily="34" charset="0"/>
              <a:cs typeface="Arial" panose="020B0604020202020204" pitchFamily="34" charset="0"/>
            </a:endParaRPr>
          </a:p>
        </p:txBody>
      </p:sp>
      <p:sp>
        <p:nvSpPr>
          <p:cNvPr id="11" name="Title 1"/>
          <p:cNvSpPr>
            <a:spLocks noGrp="1"/>
          </p:cNvSpPr>
          <p:nvPr>
            <p:ph type="title" hasCustomPrompt="1"/>
          </p:nvPr>
        </p:nvSpPr>
        <p:spPr>
          <a:xfrm>
            <a:off x="434180" y="125379"/>
            <a:ext cx="6856957" cy="846598"/>
          </a:xfrm>
          <a:prstGeom prst="rect">
            <a:avLst/>
          </a:prstGeom>
        </p:spPr>
        <p:txBody>
          <a:bodyPr lIns="72000" tIns="72000" rIns="72000" bIns="72000" anchor="ctr" anchorCtr="0"/>
          <a:lstStyle>
            <a:lvl1pPr algn="l">
              <a:defRPr sz="2800">
                <a:solidFill>
                  <a:srgbClr val="00ABDA"/>
                </a:solidFill>
              </a:defRPr>
            </a:lvl1pPr>
          </a:lstStyle>
          <a:p>
            <a:r>
              <a:rPr lang="en-US" dirty="0" smtClean="0"/>
              <a:t>Click to add title</a:t>
            </a:r>
            <a:endParaRPr lang="en-US" dirty="0"/>
          </a:p>
        </p:txBody>
      </p:sp>
    </p:spTree>
    <p:extLst>
      <p:ext uri="{BB962C8B-B14F-4D97-AF65-F5344CB8AC3E}">
        <p14:creationId xmlns:p14="http://schemas.microsoft.com/office/powerpoint/2010/main" val="1593061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3818"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V="1">
            <a:off x="5374205" y="0"/>
            <a:ext cx="312714" cy="6858000"/>
          </a:xfrm>
          <a:prstGeom prst="rect">
            <a:avLst/>
          </a:prstGeom>
        </p:spPr>
      </p:pic>
      <p:sp>
        <p:nvSpPr>
          <p:cNvPr id="14" name="Rectangle 13"/>
          <p:cNvSpPr/>
          <p:nvPr userDrawn="1"/>
        </p:nvSpPr>
        <p:spPr bwMode="white">
          <a:xfrm>
            <a:off x="0"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21"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2"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2" name="Title 1"/>
          <p:cNvSpPr>
            <a:spLocks noGrp="1"/>
          </p:cNvSpPr>
          <p:nvPr>
            <p:ph type="title" hasCustomPrompt="1"/>
          </p:nvPr>
        </p:nvSpPr>
        <p:spPr>
          <a:xfrm>
            <a:off x="434622" y="399745"/>
            <a:ext cx="4707397" cy="332399"/>
          </a:xfrm>
          <a:prstGeom prst="rect">
            <a:avLst/>
          </a:prstGeom>
        </p:spPr>
        <p:txBody>
          <a:bodyPr lIns="0"/>
          <a:lstStyle>
            <a:lvl1pPr algn="l">
              <a:defRPr>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5"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863303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4842"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V="1">
            <a:off x="6771935" y="0"/>
            <a:ext cx="312714"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22"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2"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2" name="Title 1"/>
          <p:cNvSpPr>
            <a:spLocks noGrp="1"/>
          </p:cNvSpPr>
          <p:nvPr>
            <p:ph type="title" hasCustomPrompt="1"/>
          </p:nvPr>
        </p:nvSpPr>
        <p:spPr>
          <a:xfrm>
            <a:off x="434623" y="399745"/>
            <a:ext cx="6076188" cy="332399"/>
          </a:xfrm>
          <a:prstGeom prst="rect">
            <a:avLst/>
          </a:prstGeom>
        </p:spPr>
        <p:txBody>
          <a:bodyPr lIns="0"/>
          <a:lstStyle>
            <a:lvl1pPr algn="l">
              <a:defRPr>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4" name="TextBox 13"/>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7"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43975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5866"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H="1">
            <a:off x="2753301" y="0"/>
            <a:ext cx="312714" cy="6858000"/>
          </a:xfrm>
          <a:prstGeom prst="rect">
            <a:avLst/>
          </a:prstGeom>
        </p:spPr>
      </p:pic>
      <p:sp>
        <p:nvSpPr>
          <p:cNvPr id="24" name="Title 4"/>
          <p:cNvSpPr>
            <a:spLocks noGrp="1"/>
          </p:cNvSpPr>
          <p:nvPr>
            <p:ph type="title" hasCustomPrompt="1"/>
          </p:nvPr>
        </p:nvSpPr>
        <p:spPr>
          <a:xfrm>
            <a:off x="426428" y="2681103"/>
            <a:ext cx="2391984" cy="1495794"/>
          </a:xfrm>
          <a:prstGeom prst="rect">
            <a:avLst/>
          </a:prstGeom>
        </p:spPr>
        <p:txBody>
          <a:bodyPr lIns="0" anchor="ctr">
            <a:noAutofit/>
          </a:bodyPr>
          <a:lstStyle>
            <a:lvl1pPr algn="l">
              <a:defRPr sz="1846">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26" name="Rectangle 25"/>
          <p:cNvSpPr/>
          <p:nvPr userDrawn="1"/>
        </p:nvSpPr>
        <p:spPr bwMode="ltGray">
          <a:xfrm>
            <a:off x="3060572"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2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3"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04151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6890"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H="1">
            <a:off x="4267187" y="0"/>
            <a:ext cx="312714"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4569017" y="0"/>
            <a:ext cx="4574982" cy="6858000"/>
          </a:xfrm>
          <a:prstGeom prst="rect">
            <a:avLst/>
          </a:prstGeom>
          <a:noFill/>
        </p:spPr>
        <p:txBody>
          <a:bodyPr lIns="914400" tIns="914400" rIns="914400" bIns="914400"/>
          <a:lstStyle>
            <a:lvl1pPr algn="ctr">
              <a:defRPr sz="1350" baseline="0">
                <a:latin typeface="+mn-lt"/>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26428" y="1785600"/>
            <a:ext cx="3337373" cy="3286800"/>
          </a:xfrm>
          <a:prstGeom prst="rect">
            <a:avLst/>
          </a:prstGeom>
          <a:noFill/>
        </p:spPr>
        <p:txBody>
          <a:bodyPr wrap="square" lIns="0" tIns="0" rIns="320040" bIns="0" anchor="ctr">
            <a:noAutofit/>
          </a:bodyPr>
          <a:lstStyle>
            <a:lvl1pPr>
              <a:defRPr sz="3323">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7"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6"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9" name="TextBox 18"/>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20"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129665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791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H="1">
            <a:off x="5557388" y="0"/>
            <a:ext cx="312714" cy="6858000"/>
          </a:xfrm>
          <a:prstGeom prst="rect">
            <a:avLst/>
          </a:prstGeom>
        </p:spPr>
      </p:pic>
      <p:sp>
        <p:nvSpPr>
          <p:cNvPr id="11" name="Rectangle 10"/>
          <p:cNvSpPr/>
          <p:nvPr userDrawn="1"/>
        </p:nvSpPr>
        <p:spPr bwMode="gray">
          <a:xfrm>
            <a:off x="5864658" y="0"/>
            <a:ext cx="32793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5865019" y="0"/>
            <a:ext cx="3278982" cy="6858000"/>
          </a:xfrm>
          <a:prstGeom prst="rect">
            <a:avLst/>
          </a:prstGeom>
          <a:noFill/>
        </p:spPr>
        <p:txBody>
          <a:bodyPr lIns="182880" tIns="914400" rIns="182880" bIns="914400"/>
          <a:lstStyle>
            <a:lvl1pPr algn="ctr">
              <a:defRPr sz="1200">
                <a:solidFill>
                  <a:schemeClr val="tx1"/>
                </a:solidFill>
                <a:latin typeface="+mn-lt"/>
                <a:sym typeface="+mn-lt"/>
              </a:defRPr>
            </a:lvl1pPr>
          </a:lstStyle>
          <a:p>
            <a:r>
              <a:rPr lang="en-US" dirty="0"/>
              <a:t>Click icon below to insert an image or remove this placeholder to use the whitespace in another way</a:t>
            </a:r>
          </a:p>
        </p:txBody>
      </p:sp>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5" name="Title 1"/>
          <p:cNvSpPr>
            <a:spLocks noGrp="1"/>
          </p:cNvSpPr>
          <p:nvPr>
            <p:ph type="title" hasCustomPrompt="1"/>
          </p:nvPr>
        </p:nvSpPr>
        <p:spPr bwMode="black">
          <a:xfrm>
            <a:off x="426428" y="1785600"/>
            <a:ext cx="4732439" cy="3286800"/>
          </a:xfrm>
          <a:prstGeom prst="rect">
            <a:avLst/>
          </a:prstGeom>
        </p:spPr>
        <p:txBody>
          <a:bodyPr lIns="0" anchor="ctr">
            <a:noAutofit/>
          </a:bodyPr>
          <a:lstStyle>
            <a:lvl1pPr algn="l">
              <a:defRPr sz="3323">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7"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8" name="TextBox 1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9"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88297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8938"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331478"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sym typeface="Trebuchet MS" panose="020B0603020202020204" pitchFamily="34" charset="0"/>
            </a:endParaRPr>
          </a:p>
        </p:txBody>
      </p:sp>
      <p:sp>
        <p:nvSpPr>
          <p:cNvPr id="11"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20" name="Title 2"/>
          <p:cNvSpPr>
            <a:spLocks noGrp="1"/>
          </p:cNvSpPr>
          <p:nvPr>
            <p:ph type="title" hasCustomPrompt="1"/>
          </p:nvPr>
        </p:nvSpPr>
        <p:spPr>
          <a:xfrm>
            <a:off x="426428" y="2764205"/>
            <a:ext cx="1905051" cy="1314311"/>
          </a:xfrm>
          <a:prstGeom prst="rect">
            <a:avLst/>
          </a:prstGeom>
        </p:spPr>
        <p:txBody>
          <a:bodyPr lIns="0" anchor="ctr">
            <a:noAutofit/>
          </a:bodyPr>
          <a:lstStyle>
            <a:lvl1pPr>
              <a:defRPr sz="1846">
                <a:solidFill>
                  <a:srgbClr val="09357A"/>
                </a:solidFill>
                <a:latin typeface="+mj-lt"/>
                <a:sym typeface="Trebuchet MS" panose="020B0603020202020204" pitchFamily="34" charset="0"/>
              </a:defRPr>
            </a:lvl1pPr>
          </a:lstStyle>
          <a:p>
            <a:r>
              <a:rPr lang="en-US" dirty="0" smtClean="0">
                <a:solidFill>
                  <a:schemeClr val="tx2"/>
                </a:solidFill>
              </a:rPr>
              <a:t>Click to add title</a:t>
            </a:r>
            <a:endParaRPr lang="en-US" dirty="0">
              <a:solidFill>
                <a:schemeClr val="tx2"/>
              </a:solidFill>
            </a:endParaRP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5"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7"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2225547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9962"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426428" y="2764205"/>
            <a:ext cx="1905051" cy="1314311"/>
          </a:xfrm>
          <a:prstGeom prst="rect">
            <a:avLst/>
          </a:prstGeom>
        </p:spPr>
        <p:txBody>
          <a:bodyPr lIns="0" anchor="ctr" anchorCtr="0">
            <a:noAutofit/>
          </a:bodyPr>
          <a:lstStyle>
            <a:lvl1pPr>
              <a:defRPr>
                <a:solidFill>
                  <a:srgbClr val="FFFFFF"/>
                </a:solidFill>
                <a:latin typeface="+mj-lt"/>
              </a:defRPr>
            </a:lvl1pPr>
          </a:lstStyle>
          <a:p>
            <a:r>
              <a:rPr lang="en-US" dirty="0" smtClean="0"/>
              <a:t>Click to add title</a:t>
            </a:r>
            <a:endParaRPr lang="en-US" dirty="0"/>
          </a:p>
        </p:txBody>
      </p:sp>
      <p:sp>
        <p:nvSpPr>
          <p:cNvPr id="17"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9"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pic>
        <p:nvPicPr>
          <p:cNvPr id="11" name="Picture 10"/>
          <p:cNvPicPr>
            <a:picLocks noChangeAspect="1"/>
          </p:cNvPicPr>
          <p:nvPr userDrawn="1"/>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t="6216" b="7716"/>
          <a:stretch/>
        </p:blipFill>
        <p:spPr>
          <a:xfrm rot="120000">
            <a:off x="1605981" y="3402830"/>
            <a:ext cx="2020999" cy="3461745"/>
          </a:xfrm>
          <a:prstGeom prst="rect">
            <a:avLst/>
          </a:prstGeom>
        </p:spPr>
      </p:pic>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4"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2495644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0986"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17"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pic>
        <p:nvPicPr>
          <p:cNvPr id="18"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400425" y="3382964"/>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2"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26427" y="1785600"/>
            <a:ext cx="3092749" cy="3286800"/>
          </a:xfrm>
          <a:prstGeom prst="rect">
            <a:avLst/>
          </a:prstGeom>
        </p:spPr>
        <p:txBody>
          <a:bodyPr lIns="0" anchor="ctr">
            <a:noAutofit/>
          </a:bodyPr>
          <a:lstStyle>
            <a:lvl1pPr algn="l">
              <a:defRPr sz="3323" b="1">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4"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2159602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2010"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19" name="Pentagon 3"/>
          <p:cNvSpPr/>
          <p:nvPr userDrawn="1"/>
        </p:nvSpPr>
        <p:spPr bwMode="white">
          <a:xfrm>
            <a:off x="2" y="0"/>
            <a:ext cx="4070190" cy="6858000"/>
          </a:xfrm>
          <a:prstGeom prst="homePlate">
            <a:avLst>
              <a:gd name="adj" fmla="val 12939"/>
            </a:avLst>
          </a:pr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26427" y="1785600"/>
            <a:ext cx="3092749" cy="3286800"/>
          </a:xfrm>
          <a:prstGeom prst="rect">
            <a:avLst/>
          </a:prstGeom>
        </p:spPr>
        <p:txBody>
          <a:bodyPr lIns="0" anchor="ctr">
            <a:noAutofit/>
          </a:bodyPr>
          <a:lstStyle>
            <a:lvl1pPr>
              <a:defRPr sz="3323" b="1">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pic>
        <p:nvPicPr>
          <p:cNvPr id="17" name="Picture 16"/>
          <p:cNvPicPr>
            <a:picLocks noChangeAspect="1"/>
          </p:cNvPicPr>
          <p:nvPr userDrawn="1"/>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t="7562" b="6867"/>
          <a:stretch/>
        </p:blipFill>
        <p:spPr>
          <a:xfrm>
            <a:off x="2662111" y="3416300"/>
            <a:ext cx="2020999" cy="3441700"/>
          </a:xfrm>
          <a:prstGeom prst="rect">
            <a:avLst/>
          </a:prstGeom>
        </p:spPr>
      </p:pic>
      <p:sp>
        <p:nvSpPr>
          <p:cNvPr id="10"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2"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4126633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303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34069"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1" y="0"/>
            <a:ext cx="4772659"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sym typeface="Trebuchet MS" panose="020B0603020202020204" pitchFamily="34" charset="0"/>
            </a:endParaRPr>
          </a:p>
        </p:txBody>
      </p:sp>
      <p:sp>
        <p:nvSpPr>
          <p:cNvPr id="18"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2"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3" name="Title 2"/>
          <p:cNvSpPr>
            <a:spLocks noGrp="1"/>
          </p:cNvSpPr>
          <p:nvPr>
            <p:ph type="title" hasCustomPrompt="1"/>
          </p:nvPr>
        </p:nvSpPr>
        <p:spPr>
          <a:xfrm>
            <a:off x="434623" y="399745"/>
            <a:ext cx="3560866" cy="332399"/>
          </a:xfrm>
          <a:prstGeom prst="rect">
            <a:avLst/>
          </a:prstGeom>
        </p:spPr>
        <p:txBody>
          <a:bodyPr lIns="0"/>
          <a:lstStyle>
            <a:lvl1pPr>
              <a:defRPr>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4"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5" name="TextBox 14"/>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7"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1336386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extBox 11"/>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hasCustomPrompt="1"/>
          </p:nvPr>
        </p:nvSpPr>
        <p:spPr>
          <a:xfrm>
            <a:off x="434180" y="1238776"/>
            <a:ext cx="4038600" cy="5226192"/>
          </a:xfrm>
          <a:prstGeom prst="rect">
            <a:avLst/>
          </a:prstGeom>
        </p:spPr>
        <p:txBody>
          <a:bodyPr lIns="72000" tIns="72000" rIns="72000" bIns="72000"/>
          <a:lstStyle>
            <a:lvl1pPr>
              <a:spcBef>
                <a:spcPts val="500"/>
              </a:spcBef>
              <a:buClr>
                <a:srgbClr val="00ABDA"/>
              </a:buCl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sz="1800">
                <a:solidFill>
                  <a:schemeClr val="tx1"/>
                </a:solidFill>
              </a:defRPr>
            </a:lvl3pPr>
            <a:lvl4pPr marL="1600200" indent="-228600">
              <a:spcBef>
                <a:spcPts val="500"/>
              </a:spcBef>
              <a:buClr>
                <a:srgbClr val="00ABDA"/>
              </a:buClr>
              <a:buFont typeface="Arial" panose="020B0604020202020204" pitchFamily="34" charset="0"/>
              <a:buChar char="•"/>
              <a:defRPr sz="1800">
                <a:solidFill>
                  <a:schemeClr val="tx1"/>
                </a:solidFill>
              </a:defRPr>
            </a:lvl4pPr>
            <a:lvl5pPr marL="2057400" indent="-228600">
              <a:spcBef>
                <a:spcPts val="500"/>
              </a:spcBef>
              <a:buClr>
                <a:srgbClr val="00ABDA"/>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0" hasCustomPrompt="1"/>
          </p:nvPr>
        </p:nvSpPr>
        <p:spPr>
          <a:xfrm>
            <a:off x="4670339" y="1238776"/>
            <a:ext cx="4038600" cy="5226192"/>
          </a:xfrm>
          <a:prstGeom prst="rect">
            <a:avLst/>
          </a:prstGeom>
        </p:spPr>
        <p:txBody>
          <a:bodyPr lIns="72000" tIns="72000" rIns="72000" bIns="72000"/>
          <a:lstStyle>
            <a:lvl1pPr>
              <a:spcBef>
                <a:spcPts val="500"/>
              </a:spcBef>
              <a:buClr>
                <a:srgbClr val="00ABDA"/>
              </a:buCl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sz="1800">
                <a:solidFill>
                  <a:schemeClr val="tx1"/>
                </a:solidFill>
              </a:defRPr>
            </a:lvl3pPr>
            <a:lvl4pPr marL="1600200" indent="-228600">
              <a:spcBef>
                <a:spcPts val="500"/>
              </a:spcBef>
              <a:buClr>
                <a:srgbClr val="00ABDA"/>
              </a:buClr>
              <a:buFont typeface="Arial" panose="020B0604020202020204" pitchFamily="34" charset="0"/>
              <a:buChar char="•"/>
              <a:defRPr sz="1800">
                <a:solidFill>
                  <a:schemeClr val="tx1"/>
                </a:solidFill>
              </a:defRPr>
            </a:lvl4pPr>
            <a:lvl5pPr marL="2057400" indent="-228600">
              <a:spcBef>
                <a:spcPts val="500"/>
              </a:spcBef>
              <a:buClr>
                <a:srgbClr val="00ABDA"/>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34180" y="125379"/>
            <a:ext cx="6856957" cy="846598"/>
          </a:xfrm>
          <a:prstGeom prst="rect">
            <a:avLst/>
          </a:prstGeom>
        </p:spPr>
        <p:txBody>
          <a:bodyPr lIns="72000" tIns="72000" rIns="72000" bIns="72000" anchor="ctr" anchorCtr="0"/>
          <a:lstStyle>
            <a:lvl1pPr algn="l">
              <a:defRPr sz="2800">
                <a:solidFill>
                  <a:srgbClr val="00ABDA"/>
                </a:solidFill>
              </a:defRPr>
            </a:lvl1pPr>
          </a:lstStyle>
          <a:p>
            <a:r>
              <a:rPr lang="en-US" dirty="0" smtClean="0"/>
              <a:t>Click to add title</a:t>
            </a:r>
            <a:endParaRPr lang="en-US" dirty="0"/>
          </a:p>
        </p:txBody>
      </p:sp>
    </p:spTree>
    <p:extLst>
      <p:ext uri="{BB962C8B-B14F-4D97-AF65-F5344CB8AC3E}">
        <p14:creationId xmlns:p14="http://schemas.microsoft.com/office/powerpoint/2010/main" val="3127060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4058"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9" name="Pentagon 8"/>
          <p:cNvSpPr/>
          <p:nvPr/>
        </p:nvSpPr>
        <p:spPr bwMode="white">
          <a:xfrm>
            <a:off x="1" y="0"/>
            <a:ext cx="4772659" cy="6858000"/>
          </a:xfrm>
          <a:prstGeom prst="homePlate">
            <a:avLst>
              <a:gd name="adj" fmla="val 12939"/>
            </a:avLst>
          </a:prstGeom>
          <a:gradFill>
            <a:gsLst>
              <a:gs pos="0">
                <a:schemeClr val="tx2"/>
              </a:gs>
              <a:gs pos="100000">
                <a:srgbClr val="285EA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sym typeface="Trebuchet MS" panose="020B0603020202020204" pitchFamily="34" charset="0"/>
            </a:endParaRPr>
          </a:p>
        </p:txBody>
      </p:sp>
      <p:sp>
        <p:nvSpPr>
          <p:cNvPr id="1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7"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pic>
        <p:nvPicPr>
          <p:cNvPr id="13" name="Picture 12"/>
          <p:cNvPicPr>
            <a:picLocks noChangeAspect="1"/>
          </p:cNvPicPr>
          <p:nvPr userDrawn="1"/>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t="9052" b="6867"/>
          <a:stretch/>
        </p:blipFill>
        <p:spPr>
          <a:xfrm rot="120000">
            <a:off x="3321317" y="3407805"/>
            <a:ext cx="2020999" cy="3456551"/>
          </a:xfrm>
          <a:prstGeom prst="rect">
            <a:avLst/>
          </a:prstGeom>
        </p:spPr>
      </p:pic>
      <p:sp>
        <p:nvSpPr>
          <p:cNvPr id="3" name="Title 2"/>
          <p:cNvSpPr>
            <a:spLocks noGrp="1"/>
          </p:cNvSpPr>
          <p:nvPr>
            <p:ph type="title" hasCustomPrompt="1"/>
          </p:nvPr>
        </p:nvSpPr>
        <p:spPr>
          <a:xfrm>
            <a:off x="434623" y="399745"/>
            <a:ext cx="3560866" cy="332399"/>
          </a:xfrm>
          <a:prstGeom prst="rect">
            <a:avLst/>
          </a:prstGeom>
        </p:spPr>
        <p:txBody>
          <a:bodyPr lIns="0"/>
          <a:lstStyle>
            <a:lvl1pPr algn="l">
              <a:defRPr>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8"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261547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5082"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617756"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2" name="Title 1"/>
          <p:cNvSpPr>
            <a:spLocks noGrp="1"/>
          </p:cNvSpPr>
          <p:nvPr>
            <p:ph type="title" hasCustomPrompt="1"/>
          </p:nvPr>
        </p:nvSpPr>
        <p:spPr>
          <a:xfrm>
            <a:off x="434622" y="399745"/>
            <a:ext cx="4690872" cy="332399"/>
          </a:xfrm>
          <a:prstGeom prst="rect">
            <a:avLst/>
          </a:prstGeom>
        </p:spPr>
        <p:txBody>
          <a:bodyPr lIns="0"/>
          <a:lstStyle>
            <a:lvl1pPr algn="l">
              <a:defRPr>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6"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7" name="TextBox 16"/>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8"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327768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6106"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rgbClr val="285EA0"/>
              </a:gs>
            </a:gsLst>
            <a:lin ang="18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sym typeface="Trebuchet MS" panose="020B0603020202020204" pitchFamily="34" charset="0"/>
            </a:endParaRPr>
          </a:p>
        </p:txBody>
      </p:sp>
      <p:sp>
        <p:nvSpPr>
          <p:cNvPr id="1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2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pic>
        <p:nvPicPr>
          <p:cNvPr id="14" name="Picture 13"/>
          <p:cNvPicPr>
            <a:picLocks noChangeAspect="1"/>
          </p:cNvPicPr>
          <p:nvPr userDrawn="1"/>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t="9052" b="6867"/>
          <a:stretch/>
        </p:blipFill>
        <p:spPr>
          <a:xfrm rot="120000">
            <a:off x="4893578" y="3407805"/>
            <a:ext cx="2020999" cy="3456551"/>
          </a:xfrm>
          <a:prstGeom prst="rect">
            <a:avLst/>
          </a:prstGeom>
        </p:spPr>
      </p:pic>
      <p:sp>
        <p:nvSpPr>
          <p:cNvPr id="2" name="Title 1"/>
          <p:cNvSpPr>
            <a:spLocks noGrp="1"/>
          </p:cNvSpPr>
          <p:nvPr>
            <p:ph type="title" hasCustomPrompt="1"/>
          </p:nvPr>
        </p:nvSpPr>
        <p:spPr>
          <a:xfrm>
            <a:off x="434622" y="399745"/>
            <a:ext cx="4690872" cy="332399"/>
          </a:xfrm>
          <a:prstGeom prst="rect">
            <a:avLst/>
          </a:prstGeom>
        </p:spPr>
        <p:txBody>
          <a:bodyPr lIns="0"/>
          <a:lstStyle>
            <a:lvl1pPr algn="l">
              <a:defRPr>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5"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2546815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7130"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1" name="Title 1"/>
          <p:cNvSpPr>
            <a:spLocks noGrp="1"/>
          </p:cNvSpPr>
          <p:nvPr>
            <p:ph type="title" hasCustomPrompt="1"/>
          </p:nvPr>
        </p:nvSpPr>
        <p:spPr>
          <a:xfrm>
            <a:off x="426427" y="3826333"/>
            <a:ext cx="8292611" cy="1606550"/>
          </a:xfrm>
          <a:prstGeom prst="rect">
            <a:avLst/>
          </a:prstGeom>
        </p:spPr>
        <p:txBody>
          <a:bodyPr lIns="0" anchor="b">
            <a:noAutofit/>
          </a:bodyPr>
          <a:lstStyle>
            <a:lvl1pPr marL="0" algn="l" defTabSz="685817" rtl="0" eaLnBrk="1" fontAlgn="auto" latinLnBrk="0" hangingPunct="1">
              <a:lnSpc>
                <a:spcPts val="4500"/>
              </a:lnSpc>
              <a:spcBef>
                <a:spcPts val="0"/>
              </a:spcBef>
              <a:spcAft>
                <a:spcPts val="0"/>
              </a:spcAft>
              <a:defRPr lang="en-US" sz="4051"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3" name="TextBox 12"/>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4"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79231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815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6" name="Rectangle 5"/>
          <p:cNvSpPr/>
          <p:nvPr userDrawn="1"/>
        </p:nvSpPr>
        <p:spPr bwMode="white">
          <a:xfrm>
            <a:off x="435219" y="625475"/>
            <a:ext cx="860677" cy="93268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426427" y="3826333"/>
            <a:ext cx="8292611" cy="1606550"/>
          </a:xfrm>
          <a:prstGeom prst="rect">
            <a:avLst/>
          </a:prstGeom>
        </p:spPr>
        <p:txBody>
          <a:bodyPr lIns="0" anchor="b">
            <a:noAutofit/>
          </a:bodyPr>
          <a:lstStyle>
            <a:lvl1pPr marL="0" algn="l" defTabSz="685817" rtl="0" eaLnBrk="1" fontAlgn="auto" latinLnBrk="0" hangingPunct="1">
              <a:lnSpc>
                <a:spcPts val="4500"/>
              </a:lnSpc>
              <a:spcBef>
                <a:spcPts val="0"/>
              </a:spcBef>
              <a:spcAft>
                <a:spcPts val="0"/>
              </a:spcAft>
              <a:defRPr lang="en-US" sz="4062" kern="1200" baseline="0" dirty="0">
                <a:solidFill>
                  <a:srgbClr val="09357A"/>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9"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3"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
        <p:nvSpPr>
          <p:cNvPr id="14"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297099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917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5001940" y="1363447"/>
            <a:ext cx="769257" cy="7514866"/>
          </a:xfrm>
          <a:prstGeom prst="rect">
            <a:avLst/>
          </a:prstGeom>
        </p:spPr>
      </p:pic>
      <p:sp>
        <p:nvSpPr>
          <p:cNvPr id="59" name="Freeform 58"/>
          <p:cNvSpPr>
            <a:spLocks/>
          </p:cNvSpPr>
          <p:nvPr/>
        </p:nvSpPr>
        <p:spPr bwMode="white">
          <a:xfrm flipH="1">
            <a:off x="0" y="2"/>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1"/>
          </a:solidFill>
          <a:ln>
            <a:noFill/>
          </a:ln>
          <a:effectLst/>
        </p:spPr>
        <p:txBody>
          <a:bodyPr vert="horz" wrap="square" lIns="68580" tIns="34290" rIns="68580" bIns="34290" numCol="1" anchor="t" anchorCtr="0" compatLnSpc="1">
            <a:prstTxWarp prst="textNoShape">
              <a:avLst/>
            </a:prstTxWarp>
            <a:noAutofit/>
          </a:bodyPr>
          <a:lstStyle/>
          <a:p>
            <a:endParaRPr lang="en-US">
              <a:solidFill>
                <a:prstClr val="black"/>
              </a:solidFill>
              <a:latin typeface="Arial"/>
              <a:sym typeface="Trebuchet MS" panose="020B0603020202020204" pitchFamily="34" charset="0"/>
            </a:endParaRPr>
          </a:p>
        </p:txBody>
      </p:sp>
      <p:sp>
        <p:nvSpPr>
          <p:cNvPr id="7"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8" name="TextBox 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425321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0202"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11"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2" name="Title 1"/>
          <p:cNvSpPr>
            <a:spLocks noGrp="1"/>
          </p:cNvSpPr>
          <p:nvPr>
            <p:ph type="title" hasCustomPrompt="1"/>
          </p:nvPr>
        </p:nvSpPr>
        <p:spPr>
          <a:xfrm>
            <a:off x="434623" y="401109"/>
            <a:ext cx="8199900" cy="332399"/>
          </a:xfrm>
          <a:prstGeom prst="rect">
            <a:avLst/>
          </a:prstGeom>
        </p:spPr>
        <p:txBody>
          <a:bodyPr lIns="0"/>
          <a:lstStyle>
            <a:lvl1pPr algn="l">
              <a:defRPr>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9"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0" name="TextBox 9"/>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2"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2801927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1226"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sym typeface="Trebuchet MS" panose="020B0603020202020204" pitchFamily="34" charset="0"/>
            </a:endParaRPr>
          </a:p>
        </p:txBody>
      </p:sp>
      <p:sp>
        <p:nvSpPr>
          <p:cNvPr id="20" name="TextBox 19"/>
          <p:cNvSpPr txBox="1"/>
          <p:nvPr userDrawn="1"/>
        </p:nvSpPr>
        <p:spPr>
          <a:xfrm>
            <a:off x="426428" y="2796199"/>
            <a:ext cx="2160623" cy="1325235"/>
          </a:xfrm>
          <a:prstGeom prst="rect">
            <a:avLst/>
          </a:prstGeom>
          <a:noFill/>
        </p:spPr>
        <p:txBody>
          <a:bodyPr wrap="square" lIns="0" tIns="0" rIns="0" bIns="0" rtlCol="0" anchor="ctr">
            <a:spAutoFit/>
          </a:bodyPr>
          <a:lstStyle/>
          <a:p>
            <a:pPr>
              <a:lnSpc>
                <a:spcPct val="106000"/>
              </a:lnSpc>
              <a:spcAft>
                <a:spcPts val="525"/>
              </a:spcAft>
            </a:pPr>
            <a:r>
              <a:rPr lang="en-US" sz="4062" b="1" dirty="0">
                <a:solidFill>
                  <a:srgbClr val="09357A"/>
                </a:solidFill>
                <a:latin typeface="Arial"/>
                <a:sym typeface="Trebuchet MS" panose="020B0603020202020204" pitchFamily="34" charset="0"/>
              </a:rPr>
              <a:t>Table of </a:t>
            </a:r>
            <a:r>
              <a:rPr lang="en-US" sz="4062" b="1" dirty="0" smtClean="0">
                <a:solidFill>
                  <a:srgbClr val="09357A"/>
                </a:solidFill>
                <a:latin typeface="Arial"/>
                <a:sym typeface="Trebuchet MS" panose="020B0603020202020204" pitchFamily="34" charset="0"/>
              </a:rPr>
              <a:t>contents</a:t>
            </a:r>
            <a:endParaRPr lang="en-US" sz="4062" b="1" dirty="0">
              <a:solidFill>
                <a:srgbClr val="09357A"/>
              </a:solidFill>
              <a:latin typeface="Arial"/>
              <a:sym typeface="Trebuchet MS" panose="020B0603020202020204" pitchFamily="34" charset="0"/>
            </a:endParaRPr>
          </a:p>
        </p:txBody>
      </p:sp>
      <p:sp>
        <p:nvSpPr>
          <p:cNvPr id="24"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11"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6" name="TextBox 1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8"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740278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2250"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Trebuchet MS" panose="020B0603020202020204" pitchFamily="34" charset="0"/>
              </a:rPr>
              <a:t>Copyright © </a:t>
            </a:r>
            <a:r>
              <a:rPr lang="en-US" sz="525" dirty="0" smtClean="0">
                <a:solidFill>
                  <a:prstClr val="white"/>
                </a:solidFill>
                <a:latin typeface="Arial"/>
                <a:sym typeface="Trebuchet MS" panose="020B0603020202020204" pitchFamily="34" charset="0"/>
              </a:rPr>
              <a:t>2018 </a:t>
            </a:r>
            <a:r>
              <a:rPr lang="en-US" sz="525" dirty="0">
                <a:solidFill>
                  <a:prstClr val="white"/>
                </a:solidFill>
                <a:latin typeface="Arial"/>
                <a:sym typeface="Trebuchet MS" panose="020B0603020202020204" pitchFamily="34" charset="0"/>
              </a:rPr>
              <a:t>by The Boston Consulting Group, Inc. All rights reserved.</a:t>
            </a:r>
          </a:p>
        </p:txBody>
      </p:sp>
      <p:sp>
        <p:nvSpPr>
          <p:cNvPr id="8"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solidFill>
                <a:latin typeface="Arial"/>
                <a:sym typeface="Trebuchet MS" panose="020B0603020202020204" pitchFamily="34" charset="0"/>
              </a:rPr>
              <a:t>180524 U Battery v05.pptx</a:t>
            </a:r>
            <a:endParaRPr lang="en-US" sz="525" dirty="0">
              <a:solidFill>
                <a:prstClr val="white"/>
              </a:solidFill>
              <a:latin typeface="Arial"/>
              <a:sym typeface="Trebuchet MS" panose="020B0603020202020204" pitchFamily="34" charset="0"/>
            </a:endParaRPr>
          </a:p>
        </p:txBody>
      </p:sp>
      <p:sp>
        <p:nvSpPr>
          <p:cNvPr id="7" name="Date Placeholder 2"/>
          <p:cNvSpPr>
            <a:spLocks noGrp="1"/>
          </p:cNvSpPr>
          <p:nvPr>
            <p:ph type="dt" sz="half" idx="10"/>
          </p:nvPr>
        </p:nvSpPr>
        <p:spPr>
          <a:xfrm>
            <a:off x="7187710" y="6405036"/>
            <a:ext cx="1111538" cy="257021"/>
          </a:xfrm>
          <a:prstGeom prst="rect">
            <a:avLst/>
          </a:prstGeom>
        </p:spPr>
        <p:txBody>
          <a:bodyPr/>
          <a:lstStyle>
            <a:lvl1pPr algn="r">
              <a:defRPr sz="1108">
                <a:solidFill>
                  <a:schemeClr val="bg1"/>
                </a:solidFill>
                <a:latin typeface="+mn-lt"/>
                <a:ea typeface="+mn-ea"/>
                <a:sym typeface="Trebuchet MS" panose="020B0603020202020204" pitchFamily="34" charset="0"/>
              </a:defRPr>
            </a:lvl1pPr>
          </a:lstStyle>
          <a:p>
            <a:endParaRPr lang="en-US" dirty="0">
              <a:solidFill>
                <a:prstClr val="white"/>
              </a:solidFill>
            </a:endParaRPr>
          </a:p>
        </p:txBody>
      </p:sp>
      <p:sp>
        <p:nvSpPr>
          <p:cNvPr id="10" name="TextBox 9"/>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2"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1613589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327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8"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7" name="TextBox 6"/>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9"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4170408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itle (Commercial in Confidence)">
    <p:spTree>
      <p:nvGrpSpPr>
        <p:cNvPr id="1" name=""/>
        <p:cNvGrpSpPr/>
        <p:nvPr/>
      </p:nvGrpSpPr>
      <p:grpSpPr>
        <a:xfrm>
          <a:off x="0" y="0"/>
          <a:ext cx="0" cy="0"/>
          <a:chOff x="0" y="0"/>
          <a:chExt cx="0" cy="0"/>
        </a:xfrm>
      </p:grpSpPr>
      <p:sp>
        <p:nvSpPr>
          <p:cNvPr id="12" name="TextBox 11"/>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hasCustomPrompt="1"/>
          </p:nvPr>
        </p:nvSpPr>
        <p:spPr>
          <a:xfrm>
            <a:off x="434180" y="1238776"/>
            <a:ext cx="4038600" cy="5226192"/>
          </a:xfrm>
          <a:prstGeom prst="rect">
            <a:avLst/>
          </a:prstGeom>
        </p:spPr>
        <p:txBody>
          <a:bodyPr lIns="72000" tIns="72000" rIns="72000" bIns="72000"/>
          <a:lstStyle>
            <a:lvl1pPr>
              <a:spcBef>
                <a:spcPts val="500"/>
              </a:spcBef>
              <a:buClr>
                <a:srgbClr val="00ABDA"/>
              </a:buCl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sz="1800">
                <a:solidFill>
                  <a:schemeClr val="tx1"/>
                </a:solidFill>
              </a:defRPr>
            </a:lvl3pPr>
            <a:lvl4pPr marL="1600200" indent="-228600">
              <a:spcBef>
                <a:spcPts val="500"/>
              </a:spcBef>
              <a:buClr>
                <a:srgbClr val="00ABDA"/>
              </a:buClr>
              <a:buFont typeface="Arial" panose="020B0604020202020204" pitchFamily="34" charset="0"/>
              <a:buChar char="•"/>
              <a:defRPr sz="1800">
                <a:solidFill>
                  <a:schemeClr val="tx1"/>
                </a:solidFill>
              </a:defRPr>
            </a:lvl4pPr>
            <a:lvl5pPr marL="2057400" indent="-228600">
              <a:spcBef>
                <a:spcPts val="500"/>
              </a:spcBef>
              <a:buClr>
                <a:srgbClr val="00ABDA"/>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0" hasCustomPrompt="1"/>
          </p:nvPr>
        </p:nvSpPr>
        <p:spPr>
          <a:xfrm>
            <a:off x="4670339" y="1238776"/>
            <a:ext cx="4038600" cy="5226192"/>
          </a:xfrm>
          <a:prstGeom prst="rect">
            <a:avLst/>
          </a:prstGeom>
        </p:spPr>
        <p:txBody>
          <a:bodyPr lIns="72000" tIns="72000" rIns="72000" bIns="72000"/>
          <a:lstStyle>
            <a:lvl1pPr>
              <a:spcBef>
                <a:spcPts val="500"/>
              </a:spcBef>
              <a:buClr>
                <a:srgbClr val="00ABDA"/>
              </a:buClr>
              <a:defRPr sz="2000">
                <a:solidFill>
                  <a:schemeClr val="tx1"/>
                </a:solidFill>
              </a:defRPr>
            </a:lvl1pPr>
            <a:lvl2pPr marL="742950" indent="-285750">
              <a:spcBef>
                <a:spcPts val="500"/>
              </a:spcBef>
              <a:buClr>
                <a:srgbClr val="00ABDA"/>
              </a:buClr>
              <a:buFont typeface="Arial" panose="020B0604020202020204" pitchFamily="34" charset="0"/>
              <a:buChar char="•"/>
              <a:defRPr sz="1800">
                <a:solidFill>
                  <a:schemeClr val="tx1"/>
                </a:solidFill>
              </a:defRPr>
            </a:lvl2pPr>
            <a:lvl3pPr marL="1143000" indent="-228600">
              <a:spcBef>
                <a:spcPts val="500"/>
              </a:spcBef>
              <a:buClr>
                <a:srgbClr val="00ABDA"/>
              </a:buClr>
              <a:buFont typeface="Arial" panose="020B0604020202020204" pitchFamily="34" charset="0"/>
              <a:buChar char="•"/>
              <a:defRPr sz="1800">
                <a:solidFill>
                  <a:schemeClr val="tx1"/>
                </a:solidFill>
              </a:defRPr>
            </a:lvl3pPr>
            <a:lvl4pPr marL="1600200" indent="-228600">
              <a:spcBef>
                <a:spcPts val="500"/>
              </a:spcBef>
              <a:buClr>
                <a:srgbClr val="00ABDA"/>
              </a:buClr>
              <a:buFont typeface="Arial" panose="020B0604020202020204" pitchFamily="34" charset="0"/>
              <a:buChar char="•"/>
              <a:defRPr sz="1800">
                <a:solidFill>
                  <a:schemeClr val="tx1"/>
                </a:solidFill>
              </a:defRPr>
            </a:lvl4pPr>
            <a:lvl5pPr marL="2057400" indent="-228600">
              <a:spcBef>
                <a:spcPts val="500"/>
              </a:spcBef>
              <a:buClr>
                <a:srgbClr val="00ABDA"/>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434181" y="6641660"/>
            <a:ext cx="8274758" cy="215444"/>
          </a:xfrm>
          <a:prstGeom prst="rect">
            <a:avLst/>
          </a:prstGeom>
          <a:noFill/>
        </p:spPr>
        <p:txBody>
          <a:bodyPr wrap="square" rtlCol="0">
            <a:spAutoFit/>
          </a:bodyPr>
          <a:lstStyle/>
          <a:p>
            <a:pPr algn="ctr"/>
            <a:r>
              <a:rPr lang="en-GB" sz="800" dirty="0" smtClean="0">
                <a:latin typeface="Arial" panose="020B0604020202020204" pitchFamily="34" charset="0"/>
                <a:cs typeface="Arial" panose="020B0604020202020204" pitchFamily="34" charset="0"/>
              </a:rPr>
              <a:t>Commercial in Confidence</a:t>
            </a:r>
            <a:endParaRPr lang="en-GB" sz="800" dirty="0">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434180" y="125379"/>
            <a:ext cx="6856957" cy="846598"/>
          </a:xfrm>
          <a:prstGeom prst="rect">
            <a:avLst/>
          </a:prstGeom>
        </p:spPr>
        <p:txBody>
          <a:bodyPr lIns="72000" tIns="72000" rIns="72000" bIns="72000" anchor="ctr" anchorCtr="0"/>
          <a:lstStyle>
            <a:lvl1pPr algn="l">
              <a:defRPr sz="2800">
                <a:solidFill>
                  <a:srgbClr val="00ABDA"/>
                </a:solidFill>
              </a:defRPr>
            </a:lvl1pPr>
          </a:lstStyle>
          <a:p>
            <a:r>
              <a:rPr lang="en-US" dirty="0" smtClean="0"/>
              <a:t>Click to add title</a:t>
            </a:r>
            <a:endParaRPr lang="en-US" dirty="0"/>
          </a:p>
        </p:txBody>
      </p:sp>
    </p:spTree>
    <p:extLst>
      <p:ext uri="{BB962C8B-B14F-4D97-AF65-F5344CB8AC3E}">
        <p14:creationId xmlns:p14="http://schemas.microsoft.com/office/powerpoint/2010/main" val="3881532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4298"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466" y="1589"/>
                        <a:ext cx="1465" cy="1587"/>
                      </a:xfrm>
                      <a:prstGeom prst="rect">
                        <a:avLst/>
                      </a:prstGeom>
                    </p:spPr>
                  </p:pic>
                </p:oleObj>
              </mc:Fallback>
            </mc:AlternateContent>
          </a:graphicData>
        </a:graphic>
      </p:graphicFrame>
      <p:sp>
        <p:nvSpPr>
          <p:cNvPr id="6" name="Rectangle 5"/>
          <p:cNvSpPr/>
          <p:nvPr/>
        </p:nvSpPr>
        <p:spPr>
          <a:xfrm>
            <a:off x="3766370" y="1679679"/>
            <a:ext cx="4656804" cy="3293146"/>
          </a:xfrm>
          <a:prstGeom prst="rect">
            <a:avLst/>
          </a:prstGeom>
        </p:spPr>
        <p:txBody>
          <a:bodyPr wrap="square" lIns="0" tIns="0" rIns="0" bIns="0" anchor="ctr">
            <a:spAutoFit/>
          </a:bodyPr>
          <a:lstStyle/>
          <a:p>
            <a:r>
              <a:rPr lang="en-US" sz="738" dirty="0">
                <a:solidFill>
                  <a:prstClr val="black"/>
                </a:solidFill>
                <a:latin typeface="Arial"/>
                <a:sym typeface="Trebuchet MS" panose="020B0603020202020204" pitchFamily="34" charset="0"/>
              </a:rPr>
              <a:t>The services and materials provided by The Boston Consulting Group (BCG) are subject to BCG's Standard Terms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to update these materials after the date hereof, notwithstanding that such information may become outdated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or inaccurate.</a:t>
            </a:r>
          </a:p>
          <a:p>
            <a:r>
              <a:rPr lang="en-US" sz="738" dirty="0">
                <a:solidFill>
                  <a:prstClr val="black"/>
                </a:solidFill>
                <a:latin typeface="Arial"/>
                <a:sym typeface="Trebuchet MS" panose="020B0603020202020204" pitchFamily="34" charset="0"/>
              </a:rPr>
              <a:t> </a:t>
            </a:r>
          </a:p>
          <a:p>
            <a:r>
              <a:rPr lang="en-US" sz="738" dirty="0">
                <a:solidFill>
                  <a:prstClr val="black"/>
                </a:solidFill>
                <a:latin typeface="Aria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of this document shall be deemed agreement with and consideration for the foregoing.</a:t>
            </a:r>
          </a:p>
          <a:p>
            <a:endParaRPr lang="en-US" sz="738" dirty="0">
              <a:solidFill>
                <a:prstClr val="black"/>
              </a:solidFill>
              <a:latin typeface="Arial"/>
              <a:sym typeface="Trebuchet MS" panose="020B0603020202020204" pitchFamily="34" charset="0"/>
            </a:endParaRPr>
          </a:p>
          <a:p>
            <a:pPr defTabSz="685817" fontAlgn="auto">
              <a:spcBef>
                <a:spcPts val="0"/>
              </a:spcBef>
              <a:spcAft>
                <a:spcPts val="0"/>
              </a:spcAft>
              <a:defRPr/>
            </a:pPr>
            <a:r>
              <a:rPr lang="en-US" sz="738" dirty="0">
                <a:solidFill>
                  <a:prstClr val="black"/>
                </a:solidFill>
                <a:latin typeface="Arial"/>
                <a:sym typeface="Trebuchet MS" panose="020B0603020202020204" pitchFamily="34" charset="0"/>
              </a:rPr>
              <a:t>BCG does not provide fairness opinions or valuations of market transactions, and these materials should not be relied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738" dirty="0">
                <a:solidFill>
                  <a:prstClr val="black"/>
                </a:solidFill>
                <a:latin typeface="Arial"/>
                <a:sym typeface="Trebuchet MS" panose="020B0603020202020204" pitchFamily="34" charset="0"/>
              </a:rPr>
            </a:br>
            <a:r>
              <a:rPr lang="en-US" sz="738" dirty="0">
                <a:solidFill>
                  <a:prstClr val="black"/>
                </a:solidFill>
                <a:latin typeface="Aria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426428" y="3044954"/>
            <a:ext cx="2452503" cy="56259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062" dirty="0">
                <a:gradFill>
                  <a:gsLst>
                    <a:gs pos="100000">
                      <a:srgbClr val="285EA0"/>
                    </a:gs>
                    <a:gs pos="2000">
                      <a:srgbClr val="1F497D"/>
                    </a:gs>
                  </a:gsLst>
                  <a:lin ang="2700000" scaled="0"/>
                </a:gradFill>
                <a:sym typeface="Trebuchet MS" panose="020B0603020202020204" pitchFamily="34" charset="0"/>
              </a:rPr>
              <a:t>Disclaimer</a:t>
            </a:r>
          </a:p>
        </p:txBody>
      </p:sp>
      <p:cxnSp>
        <p:nvCxnSpPr>
          <p:cNvPr id="9" name="Straight Connector 8"/>
          <p:cNvCxnSpPr/>
          <p:nvPr/>
        </p:nvCxnSpPr>
        <p:spPr>
          <a:xfrm>
            <a:off x="3275923" y="1630187"/>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
        <p:nvSpPr>
          <p:cNvPr id="15" name="TextBox 14"/>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6"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122348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En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5322"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5" name="Picture 3" descr="U:\Client 2011\URENCO\Client Info\Logos\new swirlmasterrgb.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1920" y="6270626"/>
            <a:ext cx="395654" cy="436563"/>
          </a:xfrm>
          <a:prstGeom prst="rect">
            <a:avLst/>
          </a:prstGeom>
          <a:noFill/>
          <a:ln w="9525">
            <a:noFill/>
            <a:miter lim="800000"/>
            <a:headEnd/>
            <a:tailEnd/>
          </a:ln>
        </p:spPr>
      </p:pic>
      <p:pic>
        <p:nvPicPr>
          <p:cNvPr id="6" name="Picture 2" descr="U:\Client 2011\URENCO\Client Info\Logos\Urenco blue_no strap.pn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3493" y="371476"/>
            <a:ext cx="1573823" cy="500063"/>
          </a:xfrm>
          <a:prstGeom prst="rect">
            <a:avLst/>
          </a:prstGeom>
          <a:noFill/>
          <a:ln w="9525">
            <a:noFill/>
            <a:miter lim="800000"/>
            <a:headEnd/>
            <a:tailEnd/>
          </a:ln>
        </p:spPr>
      </p:pic>
      <p:pic>
        <p:nvPicPr>
          <p:cNvPr id="8" name="Picture 13" descr="Swirl_PPT.png"/>
          <p:cNvPicPr>
            <a:picLocks/>
          </p:cNvPicPr>
          <p:nvPr/>
        </p:nvPicPr>
        <p:blipFill>
          <a:blip r:embed="rId8"/>
          <a:srcRect/>
          <a:stretch>
            <a:fillRect/>
          </a:stretch>
        </p:blipFill>
        <p:spPr bwMode="auto">
          <a:xfrm>
            <a:off x="530470" y="1203326"/>
            <a:ext cx="8613531" cy="5654675"/>
          </a:xfrm>
          <a:prstGeom prst="rect">
            <a:avLst/>
          </a:prstGeom>
          <a:noFill/>
          <a:ln w="9525">
            <a:noFill/>
            <a:miter lim="800000"/>
            <a:headEnd/>
            <a:tailEnd/>
          </a:ln>
        </p:spPr>
      </p:pic>
      <p:sp>
        <p:nvSpPr>
          <p:cNvPr id="9" name="Rectangle 8"/>
          <p:cNvSpPr/>
          <p:nvPr/>
        </p:nvSpPr>
        <p:spPr>
          <a:xfrm>
            <a:off x="2931" y="-47625"/>
            <a:ext cx="9141069" cy="1217613"/>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cs typeface="Arial"/>
              <a:sym typeface="Arial"/>
            </a:endParaRPr>
          </a:p>
        </p:txBody>
      </p:sp>
      <p:pic>
        <p:nvPicPr>
          <p:cNvPr id="10" name="Picture 3" descr="U:\Client 2011\URENCO\Client Info\Logos\Urenco white_no strap.pn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3493" y="369888"/>
            <a:ext cx="1573823" cy="500062"/>
          </a:xfrm>
          <a:prstGeom prst="rect">
            <a:avLst/>
          </a:prstGeom>
          <a:noFill/>
          <a:ln w="9525">
            <a:noFill/>
            <a:miter lim="800000"/>
            <a:headEnd/>
            <a:tailEnd/>
          </a:ln>
        </p:spPr>
      </p:pic>
      <p:sp>
        <p:nvSpPr>
          <p:cNvPr id="12" name="Text Box 12"/>
          <p:cNvSpPr txBox="1">
            <a:spLocks noChangeArrowheads="1"/>
          </p:cNvSpPr>
          <p:nvPr/>
        </p:nvSpPr>
        <p:spPr bwMode="auto">
          <a:xfrm>
            <a:off x="3302099" y="6604984"/>
            <a:ext cx="2540977" cy="262829"/>
          </a:xfrm>
          <a:prstGeom prst="rect">
            <a:avLst/>
          </a:prstGeom>
          <a:noFill/>
          <a:ln w="9525">
            <a:noFill/>
            <a:miter lim="800000"/>
            <a:headEnd/>
            <a:tailEnd/>
          </a:ln>
        </p:spPr>
        <p:txBody>
          <a:bodyPr anchor="ctr">
            <a:spAutoFit/>
          </a:bodyPr>
          <a:lstStyle/>
          <a:p>
            <a:pPr algn="ctr" defTabSz="844083">
              <a:spcBef>
                <a:spcPct val="50000"/>
              </a:spcBef>
              <a:defRPr/>
            </a:pPr>
            <a:r>
              <a:rPr lang="en-GB" sz="923" b="1" dirty="0">
                <a:solidFill>
                  <a:srgbClr val="112793"/>
                </a:solidFill>
                <a:latin typeface="Arial" pitchFamily="34" charset="0"/>
                <a:ea typeface="MS PGothic" pitchFamily="34" charset="-128"/>
              </a:rPr>
              <a:t>Copyright © 2016 </a:t>
            </a:r>
            <a:r>
              <a:rPr lang="en-GB" sz="923" b="1" dirty="0" err="1">
                <a:solidFill>
                  <a:srgbClr val="112793"/>
                </a:solidFill>
                <a:latin typeface="Arial" pitchFamily="34" charset="0"/>
                <a:ea typeface="MS PGothic" pitchFamily="34" charset="-128"/>
              </a:rPr>
              <a:t>URENCO</a:t>
            </a:r>
            <a:r>
              <a:rPr lang="en-GB" sz="923" b="1" dirty="0">
                <a:solidFill>
                  <a:srgbClr val="112793"/>
                </a:solidFill>
                <a:latin typeface="Arial" pitchFamily="34" charset="0"/>
                <a:ea typeface="MS PGothic" pitchFamily="34" charset="-128"/>
              </a:rPr>
              <a:t> Limited</a:t>
            </a:r>
            <a:r>
              <a:rPr lang="en-GB" sz="1108" b="1" dirty="0">
                <a:solidFill>
                  <a:srgbClr val="112793"/>
                </a:solidFill>
                <a:latin typeface="Arial"/>
                <a:ea typeface="MS PGothic" pitchFamily="34" charset="-128"/>
                <a:sym typeface="Arial"/>
              </a:rPr>
              <a:t> </a:t>
            </a:r>
          </a:p>
        </p:txBody>
      </p:sp>
      <p:sp>
        <p:nvSpPr>
          <p:cNvPr id="2" name="Title 1"/>
          <p:cNvSpPr>
            <a:spLocks noGrp="1"/>
          </p:cNvSpPr>
          <p:nvPr>
            <p:ph type="ctrTitle" hasCustomPrompt="1"/>
          </p:nvPr>
        </p:nvSpPr>
        <p:spPr>
          <a:xfrm>
            <a:off x="4416778" y="2638425"/>
            <a:ext cx="4049889" cy="2272242"/>
          </a:xfrm>
          <a:prstGeom prst="rect">
            <a:avLst/>
          </a:prstGeom>
        </p:spPr>
        <p:txBody>
          <a:bodyPr lIns="0" rIns="0"/>
          <a:lstStyle>
            <a:lvl1pPr>
              <a:defRPr sz="6092"/>
            </a:lvl1pPr>
          </a:lstStyle>
          <a:p>
            <a:r>
              <a:rPr lang="en-GB" dirty="0" smtClean="0"/>
              <a:t>Thank </a:t>
            </a:r>
            <a:r>
              <a:rPr lang="de-DE" dirty="0" err="1" smtClean="0"/>
              <a:t>you</a:t>
            </a:r>
            <a:endParaRPr lang="en-GB" dirty="0"/>
          </a:p>
        </p:txBody>
      </p:sp>
      <p:sp>
        <p:nvSpPr>
          <p:cNvPr id="15" name="Text Box 12"/>
          <p:cNvSpPr txBox="1">
            <a:spLocks noChangeArrowheads="1"/>
          </p:cNvSpPr>
          <p:nvPr userDrawn="1"/>
        </p:nvSpPr>
        <p:spPr bwMode="auto">
          <a:xfrm>
            <a:off x="420566" y="6611779"/>
            <a:ext cx="2540977" cy="234360"/>
          </a:xfrm>
          <a:prstGeom prst="rect">
            <a:avLst/>
          </a:prstGeom>
          <a:noFill/>
          <a:ln w="9525">
            <a:noFill/>
            <a:miter lim="800000"/>
            <a:headEnd/>
            <a:tailEnd/>
          </a:ln>
        </p:spPr>
        <p:txBody>
          <a:bodyPr lIns="0">
            <a:spAutoFit/>
          </a:bodyPr>
          <a:lstStyle/>
          <a:p>
            <a:pPr defTabSz="844083">
              <a:spcBef>
                <a:spcPct val="50000"/>
              </a:spcBef>
              <a:defRPr/>
            </a:pPr>
            <a:r>
              <a:rPr lang="en-GB" sz="923" b="1" dirty="0" smtClean="0">
                <a:solidFill>
                  <a:srgbClr val="112793"/>
                </a:solidFill>
                <a:latin typeface="Arial" pitchFamily="34" charset="0"/>
                <a:ea typeface="MS PGothic" pitchFamily="34" charset="-128"/>
              </a:rPr>
              <a:t>Draft – Commercial in confidence</a:t>
            </a:r>
            <a:endParaRPr lang="en-GB" sz="1108" b="1" dirty="0">
              <a:solidFill>
                <a:srgbClr val="112793"/>
              </a:solidFill>
              <a:latin typeface="Arial"/>
              <a:ea typeface="MS PGothic" pitchFamily="34" charset="-128"/>
              <a:sym typeface="Arial"/>
            </a:endParaRPr>
          </a:p>
        </p:txBody>
      </p:sp>
      <p:cxnSp>
        <p:nvCxnSpPr>
          <p:cNvPr id="16" name="Straight Connector 15"/>
          <p:cNvCxnSpPr/>
          <p:nvPr userDrawn="1"/>
        </p:nvCxnSpPr>
        <p:spPr>
          <a:xfrm>
            <a:off x="2931" y="1169988"/>
            <a:ext cx="9141069" cy="0"/>
          </a:xfrm>
          <a:prstGeom prst="line">
            <a:avLst/>
          </a:prstGeom>
          <a:ln w="76200">
            <a:solidFill>
              <a:srgbClr val="41B7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2348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6346"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817" fontAlgn="auto">
                <a:spcBef>
                  <a:spcPts val="0"/>
                </a:spcBef>
                <a:spcAft>
                  <a:spcPts val="0"/>
                </a:spcAft>
                <a:defRPr/>
              </a:pPr>
              <a:endParaRPr lang="en-US" sz="1350">
                <a:solidFill>
                  <a:srgbClr val="575757"/>
                </a:solidFill>
                <a:latin typeface="Aria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endParaRPr>
            </a:p>
          </p:txBody>
        </p:sp>
        <p:sp>
          <p:nvSpPr>
            <p:cNvPr id="153" name="Footnote example"/>
            <p:cNvSpPr txBox="1"/>
            <p:nvPr/>
          </p:nvSpPr>
          <p:spPr>
            <a:xfrm>
              <a:off x="630001" y="6248316"/>
              <a:ext cx="9030914" cy="311624"/>
            </a:xfrm>
            <a:prstGeom prst="rect">
              <a:avLst/>
            </a:prstGeom>
            <a:noFill/>
          </p:spPr>
          <p:txBody>
            <a:bodyPr wrap="square" lIns="0" tIns="0" rIns="0" bIns="0" rtlCol="0" anchor="b">
              <a:spAutoFit/>
            </a:bodyPr>
            <a:lstStyle/>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1. </a:t>
              </a:r>
              <a:r>
                <a:rPr lang="en-US" sz="750" dirty="0" err="1" smtClean="0">
                  <a:solidFill>
                    <a:prstClr val="white">
                      <a:lumMod val="50000"/>
                    </a:prstClr>
                  </a:solidFill>
                  <a:latin typeface="Arial"/>
                  <a:sym typeface="Trebuchet MS" panose="020B0603020202020204" pitchFamily="34" charset="0"/>
                </a:rPr>
                <a:t>xxxx</a:t>
              </a:r>
              <a:r>
                <a:rPr lang="en-US" sz="750" dirty="0" smtClean="0">
                  <a:solidFill>
                    <a:prstClr val="white">
                      <a:lumMod val="50000"/>
                    </a:prstClr>
                  </a:solidFill>
                  <a:latin typeface="Arial"/>
                  <a:sym typeface="Trebuchet MS" panose="020B0603020202020204" pitchFamily="34" charset="0"/>
                </a:rPr>
                <a:t>  2. </a:t>
              </a:r>
              <a:r>
                <a:rPr lang="en-US" sz="750" dirty="0" err="1" smtClean="0">
                  <a:solidFill>
                    <a:prstClr val="white">
                      <a:lumMod val="50000"/>
                    </a:prstClr>
                  </a:solidFill>
                  <a:latin typeface="Arial"/>
                  <a:sym typeface="Trebuchet MS" panose="020B0603020202020204" pitchFamily="34" charset="0"/>
                </a:rPr>
                <a:t>xxxx</a:t>
              </a:r>
              <a:r>
                <a:rPr lang="en-US" sz="750" dirty="0" smtClean="0">
                  <a:solidFill>
                    <a:prstClr val="white">
                      <a:lumMod val="50000"/>
                    </a:prstClr>
                  </a:solidFill>
                  <a:latin typeface="Arial"/>
                  <a:sym typeface="Trebuchet MS" panose="020B0603020202020204" pitchFamily="34" charset="0"/>
                </a:rPr>
                <a:t>  3. List footnotes in numerical order. Footnote numbers are not bracketed. Use 10pt font</a:t>
              </a:r>
            </a:p>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Note: Do not put a period at the end of the note or the source</a:t>
              </a:r>
            </a:p>
            <a:p>
              <a:pPr defTabSz="685817" fontAlgn="auto">
                <a:lnSpc>
                  <a:spcPct val="90000"/>
                </a:lnSpc>
                <a:spcBef>
                  <a:spcPts val="0"/>
                </a:spcBef>
                <a:spcAft>
                  <a:spcPts val="0"/>
                </a:spcAft>
                <a:defRPr/>
              </a:pPr>
              <a:r>
                <a:rPr lang="en-US" sz="750" dirty="0" smtClean="0">
                  <a:solidFill>
                    <a:prstClr val="white">
                      <a:lumMod val="50000"/>
                    </a:prstClr>
                  </a:solidFill>
                  <a:latin typeface="Arial"/>
                  <a:sym typeface="Trebuchet MS" panose="020B0603020202020204" pitchFamily="34" charset="0"/>
                </a:rPr>
                <a:t>Source: Include a source for every chart that you use. Separate sources with a semicolon; BCG-related sources go at the end</a:t>
              </a:r>
              <a:endParaRPr lang="en-US" sz="750" dirty="0">
                <a:solidFill>
                  <a:prstClr val="white">
                    <a:lumMod val="50000"/>
                  </a:prstClr>
                </a:solidFill>
                <a:latin typeface="Arial"/>
                <a:sym typeface="Trebuchet MS" panose="020B0603020202020204" pitchFamily="34" charset="0"/>
              </a:endParaRPr>
            </a:p>
          </p:txBody>
        </p:sp>
      </p:grpSp>
      <p:sp>
        <p:nvSpPr>
          <p:cNvPr id="56"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55"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52" name="Date Placeholder 2"/>
          <p:cNvSpPr>
            <a:spLocks noGrp="1"/>
          </p:cNvSpPr>
          <p:nvPr>
            <p:ph type="dt" sz="half" idx="10"/>
          </p:nvPr>
        </p:nvSpPr>
        <p:spPr>
          <a:xfrm>
            <a:off x="7187710" y="6405036"/>
            <a:ext cx="1111538" cy="257021"/>
          </a:xfrm>
          <a:prstGeom prst="rect">
            <a:avLst/>
          </a:prstGeom>
        </p:spPr>
        <p:txBody>
          <a:bodyPr/>
          <a:lstStyle>
            <a:lvl1pPr algn="r">
              <a:defRPr sz="1108">
                <a:solidFill>
                  <a:srgbClr val="767676"/>
                </a:solidFill>
                <a:latin typeface="+mn-lt"/>
                <a:ea typeface="+mn-ea"/>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1709907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737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192" y="1590"/>
                        <a:ext cx="1190" cy="1587"/>
                      </a:xfrm>
                      <a:prstGeom prst="rect">
                        <a:avLst/>
                      </a:prstGeom>
                    </p:spPr>
                  </p:pic>
                </p:oleObj>
              </mc:Fallback>
            </mc:AlternateContent>
          </a:graphicData>
        </a:graphic>
      </p:graphicFrame>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mn-lt"/>
              </a:rPr>
              <a:t>Copyright © </a:t>
            </a:r>
            <a:r>
              <a:rPr lang="en-US" sz="525" dirty="0" smtClean="0">
                <a:solidFill>
                  <a:prstClr val="white"/>
                </a:solidFill>
                <a:latin typeface="Arial"/>
                <a:sym typeface="+mn-lt"/>
              </a:rPr>
              <a:t>2018 by </a:t>
            </a:r>
            <a:r>
              <a:rPr lang="en-US" sz="525" dirty="0">
                <a:solidFill>
                  <a:prstClr val="white"/>
                </a:solidFill>
                <a:latin typeface="Arial"/>
                <a:sym typeface="+mn-lt"/>
              </a:rPr>
              <a:t>The Boston Consulting Group, Inc. All rights reserved.</a:t>
            </a:r>
          </a:p>
        </p:txBody>
      </p:sp>
      <p:sp>
        <p:nvSpPr>
          <p:cNvPr id="14" name="TextBox 13"/>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5"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
        <p:nvSpPr>
          <p:cNvPr id="17" name="Rectangle 16"/>
          <p:cNvSpPr/>
          <p:nvPr userDrawn="1">
            <p:custDataLst>
              <p:tags r:id="rId4"/>
            </p:custDataLst>
          </p:nvPr>
        </p:nvSpPr>
        <p:spPr>
          <a:xfrm>
            <a:off x="426428" y="914400"/>
            <a:ext cx="3199989"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308" rIns="0" bIns="0" numCol="1" spcCol="0" rtlCol="0" fromWordArt="0" anchor="t" anchorCtr="0" forceAA="0" compatLnSpc="1">
            <a:prstTxWarp prst="textNoShape">
              <a:avLst/>
            </a:prstTxWarp>
            <a:noAutofit/>
          </a:bodyPr>
          <a:lstStyle/>
          <a:p>
            <a:pPr algn="ctr">
              <a:lnSpc>
                <a:spcPct val="95000"/>
              </a:lnSpc>
            </a:pPr>
            <a:r>
              <a:rPr lang="en-US" sz="4062" dirty="0" smtClean="0">
                <a:solidFill>
                  <a:srgbClr val="FFFFFF">
                    <a:lumMod val="100000"/>
                  </a:srgbClr>
                </a:solidFill>
              </a:rPr>
              <a:t>Agenda</a:t>
            </a:r>
          </a:p>
        </p:txBody>
      </p:sp>
      <p:sp>
        <p:nvSpPr>
          <p:cNvPr id="18" name="Rectangle 17"/>
          <p:cNvSpPr/>
          <p:nvPr userDrawn="1">
            <p:custDataLst>
              <p:tags r:id="rId5"/>
            </p:custDataLst>
          </p:nvPr>
        </p:nvSpPr>
        <p:spPr>
          <a:xfrm>
            <a:off x="1477006" y="4552779"/>
            <a:ext cx="804185"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en-US" sz="1846" smtClean="0">
              <a:solidFill>
                <a:srgbClr val="FFFFFF">
                  <a:lumMod val="100000"/>
                </a:srgbClr>
              </a:solidFill>
              <a:latin typeface="Trebuchet MS" panose="020B0603020202020204" pitchFamily="34" charset="0"/>
            </a:endParaRPr>
          </a:p>
        </p:txBody>
      </p:sp>
      <p:sp>
        <p:nvSpPr>
          <p:cNvPr id="19" name="Rectangle 18"/>
          <p:cNvSpPr/>
          <p:nvPr userDrawn="1">
            <p:custDataLst>
              <p:tags r:id="rId6"/>
            </p:custDataLst>
          </p:nvPr>
        </p:nvSpPr>
        <p:spPr>
          <a:xfrm>
            <a:off x="2413494" y="4552778"/>
            <a:ext cx="1212923"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166154" rIns="0" bIns="0" numCol="1" spcCol="0" rtlCol="0" fromWordArt="0" anchor="t" anchorCtr="0" forceAA="0" compatLnSpc="1">
            <a:prstTxWarp prst="textNoShape">
              <a:avLst/>
            </a:prstTxWarp>
            <a:noAutofit/>
          </a:bodyPr>
          <a:lstStyle/>
          <a:p>
            <a:pPr algn="ctr"/>
            <a:endParaRPr lang="en-US" sz="1846" smtClean="0">
              <a:solidFill>
                <a:srgbClr val="FFFFFF">
                  <a:lumMod val="100000"/>
                </a:srgbClr>
              </a:solidFill>
              <a:latin typeface="Trebuchet MS" panose="020B0603020202020204" pitchFamily="34" charset="0"/>
            </a:endParaRPr>
          </a:p>
        </p:txBody>
      </p:sp>
    </p:spTree>
    <p:extLst>
      <p:ext uri="{BB962C8B-B14F-4D97-AF65-F5344CB8AC3E}">
        <p14:creationId xmlns:p14="http://schemas.microsoft.com/office/powerpoint/2010/main" val="3485897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839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mn-lt"/>
              </a:rPr>
              <a:t>Copyright © </a:t>
            </a:r>
            <a:r>
              <a:rPr lang="en-US" sz="525" dirty="0" smtClean="0">
                <a:solidFill>
                  <a:prstClr val="white"/>
                </a:solidFill>
                <a:latin typeface="Arial"/>
                <a:sym typeface="+mn-lt"/>
              </a:rPr>
              <a:t>2018 by </a:t>
            </a:r>
            <a:r>
              <a:rPr lang="en-US" sz="525" dirty="0">
                <a:solidFill>
                  <a:prstClr val="white"/>
                </a:solidFill>
                <a:latin typeface="Arial"/>
                <a:sym typeface="+mn-lt"/>
              </a:rPr>
              <a:t>The Boston Consulting Group, Inc. All rights reserved.</a:t>
            </a:r>
          </a:p>
        </p:txBody>
      </p:sp>
      <p:sp>
        <p:nvSpPr>
          <p:cNvPr id="10" name="Rectangle 9"/>
          <p:cNvSpPr/>
          <p:nvPr userDrawn="1"/>
        </p:nvSpPr>
        <p:spPr bwMode="white">
          <a:xfrm>
            <a:off x="963557" y="1428131"/>
            <a:ext cx="873969"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sym typeface="+mn-lt"/>
            </a:endParaRPr>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2"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3639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941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mn-lt"/>
              </a:rPr>
              <a:t>Copyright © </a:t>
            </a:r>
            <a:r>
              <a:rPr lang="en-US" sz="525" dirty="0" smtClean="0">
                <a:solidFill>
                  <a:prstClr val="white"/>
                </a:solidFill>
                <a:latin typeface="Arial"/>
                <a:sym typeface="+mn-lt"/>
              </a:rPr>
              <a:t>2018 by </a:t>
            </a:r>
            <a:r>
              <a:rPr lang="en-US" sz="525" dirty="0">
                <a:solidFill>
                  <a:prstClr val="white"/>
                </a:solidFill>
                <a:latin typeface="Arial"/>
                <a:sym typeface="+mn-lt"/>
              </a:rPr>
              <a:t>The Boston Consulting Group, Inc. All rights reserved.</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434623" y="399745"/>
            <a:ext cx="5392498" cy="35804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85" b="1" dirty="0">
                <a:solidFill>
                  <a:prstClr val="white"/>
                </a:solidFill>
                <a:latin typeface="Arial"/>
                <a:sym typeface="+mn-lt"/>
              </a:rPr>
              <a:t>Agenda</a:t>
            </a: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
        <p:nvSpPr>
          <p:cNvPr id="14"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Tree>
    <p:extLst>
      <p:ext uri="{BB962C8B-B14F-4D97-AF65-F5344CB8AC3E}">
        <p14:creationId xmlns:p14="http://schemas.microsoft.com/office/powerpoint/2010/main" val="1841252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044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H="1">
            <a:off x="2753301" y="0"/>
            <a:ext cx="312714" cy="6858000"/>
          </a:xfrm>
          <a:prstGeom prst="rect">
            <a:avLst/>
          </a:prstGeom>
        </p:spPr>
      </p:pic>
      <p:sp>
        <p:nvSpPr>
          <p:cNvPr id="13" name="Rectangle 12"/>
          <p:cNvSpPr/>
          <p:nvPr userDrawn="1"/>
        </p:nvSpPr>
        <p:spPr bwMode="white">
          <a:xfrm>
            <a:off x="3060572" y="-1309"/>
            <a:ext cx="6083428"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Trebuchet MS" panose="020B0603020202020204" pitchFamily="34" charset="0"/>
            </a:endParaRPr>
          </a:p>
        </p:txBody>
      </p:sp>
      <p:sp>
        <p:nvSpPr>
          <p:cNvPr id="16"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4"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7" name="TextBox 16"/>
          <p:cNvSpPr txBox="1"/>
          <p:nvPr userDrawn="1"/>
        </p:nvSpPr>
        <p:spPr>
          <a:xfrm>
            <a:off x="426427" y="3207717"/>
            <a:ext cx="1206430" cy="332399"/>
          </a:xfrm>
          <a:prstGeom prst="rect">
            <a:avLst/>
          </a:prstGeom>
          <a:noFill/>
        </p:spPr>
        <p:txBody>
          <a:bodyPr wrap="square" lIns="0" tIns="0" rIns="0" bIns="0" rtlCol="0" anchor="t">
            <a:spAutoFit/>
          </a:bodyPr>
          <a:lstStyle/>
          <a:p>
            <a:pPr>
              <a:lnSpc>
                <a:spcPct val="90000"/>
              </a:lnSpc>
              <a:spcAft>
                <a:spcPts val="450"/>
              </a:spcAft>
            </a:pPr>
            <a:r>
              <a:rPr lang="en-US" sz="2400" b="1" dirty="0" smtClean="0">
                <a:solidFill>
                  <a:prstClr val="white"/>
                </a:solidFill>
                <a:latin typeface="Arial"/>
                <a:sym typeface="+mn-lt"/>
              </a:rPr>
              <a:t>Agenda</a:t>
            </a:r>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2"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828570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146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192" y="1590"/>
                        <a:ext cx="1190" cy="1587"/>
                      </a:xfrm>
                      <a:prstGeom prst="rect">
                        <a:avLst/>
                      </a:prstGeom>
                    </p:spPr>
                  </p:pic>
                </p:oleObj>
              </mc:Fallback>
            </mc:AlternateContent>
          </a:graphicData>
        </a:graphic>
      </p:graphicFrame>
      <p:sp>
        <p:nvSpPr>
          <p:cNvPr id="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mn-lt"/>
              </a:rPr>
              <a:t>Copyright © </a:t>
            </a:r>
            <a:r>
              <a:rPr lang="en-US" sz="525" dirty="0" smtClean="0">
                <a:solidFill>
                  <a:prstClr val="white">
                    <a:lumMod val="50000"/>
                  </a:prstClr>
                </a:solidFill>
                <a:latin typeface="Arial"/>
                <a:sym typeface="+mn-lt"/>
              </a:rPr>
              <a:t>2018 by </a:t>
            </a:r>
            <a:r>
              <a:rPr lang="en-US" sz="525" dirty="0">
                <a:solidFill>
                  <a:prstClr val="white">
                    <a:lumMod val="50000"/>
                  </a:prstClr>
                </a:solidFill>
                <a:latin typeface="Arial"/>
                <a:sym typeface="+mn-lt"/>
              </a:rPr>
              <a:t>The Boston Consulting Group, Inc. All rights reserved.</a:t>
            </a: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3" name="Rectangle 12"/>
          <p:cNvSpPr/>
          <p:nvPr userDrawn="1">
            <p:custDataLst>
              <p:tags r:id="rId3"/>
            </p:custDataLst>
          </p:nvPr>
        </p:nvSpPr>
        <p:spPr>
          <a:xfrm>
            <a:off x="1491018" y="4552779"/>
            <a:ext cx="804185" cy="872423"/>
          </a:xfrm>
          <a:prstGeom prst="rect">
            <a:avLst/>
          </a:prstGeom>
          <a:noFill/>
          <a:ln w="9525" cap="rnd"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en-US" sz="1108" smtClean="0">
              <a:solidFill>
                <a:prstClr val="black">
                  <a:lumMod val="100000"/>
                </a:prstClr>
              </a:solidFill>
              <a:latin typeface="Trebuchet MS" panose="020B0603020202020204" pitchFamily="34" charset="0"/>
            </a:endParaRPr>
          </a:p>
        </p:txBody>
      </p:sp>
      <p:sp>
        <p:nvSpPr>
          <p:cNvPr id="14" name="Rectangle 13"/>
          <p:cNvSpPr/>
          <p:nvPr userDrawn="1">
            <p:custDataLst>
              <p:tags r:id="rId4"/>
            </p:custDataLst>
          </p:nvPr>
        </p:nvSpPr>
        <p:spPr>
          <a:xfrm>
            <a:off x="2427507" y="4552778"/>
            <a:ext cx="1212923" cy="1312672"/>
          </a:xfrm>
          <a:prstGeom prst="rect">
            <a:avLst/>
          </a:prstGeom>
          <a:noFill/>
          <a:ln w="9525" cap="rnd"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166154" rIns="0" bIns="0" numCol="1" spcCol="0" rtlCol="0" fromWordArt="0" anchor="t" anchorCtr="0" forceAA="0" compatLnSpc="1">
            <a:prstTxWarp prst="textNoShape">
              <a:avLst/>
            </a:prstTxWarp>
            <a:noAutofit/>
          </a:bodyPr>
          <a:lstStyle/>
          <a:p>
            <a:pPr algn="ctr"/>
            <a:endParaRPr lang="en-US" sz="1108" smtClean="0">
              <a:solidFill>
                <a:prstClr val="black">
                  <a:lumMod val="100000"/>
                </a:prstClr>
              </a:solidFill>
              <a:latin typeface="Trebuchet MS" panose="020B0603020202020204" pitchFamily="34" charset="0"/>
            </a:endParaRPr>
          </a:p>
        </p:txBody>
      </p:sp>
      <p:sp>
        <p:nvSpPr>
          <p:cNvPr id="15" name="Rectangle 14"/>
          <p:cNvSpPr/>
          <p:nvPr userDrawn="1">
            <p:custDataLst>
              <p:tags r:id="rId5"/>
            </p:custDataLst>
          </p:nvPr>
        </p:nvSpPr>
        <p:spPr>
          <a:xfrm>
            <a:off x="440440" y="914400"/>
            <a:ext cx="3199989" cy="3494377"/>
          </a:xfrm>
          <a:prstGeom prst="rect">
            <a:avLst/>
          </a:prstGeom>
          <a:noFill/>
          <a:ln w="9525" cap="rnd"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308" rIns="0" bIns="0" numCol="1" spcCol="0" rtlCol="0" fromWordArt="0" anchor="t" anchorCtr="0" forceAA="0" compatLnSpc="1">
            <a:prstTxWarp prst="textNoShape">
              <a:avLst/>
            </a:prstTxWarp>
            <a:noAutofit/>
          </a:bodyPr>
          <a:lstStyle/>
          <a:p>
            <a:pPr algn="ctr">
              <a:lnSpc>
                <a:spcPct val="95000"/>
              </a:lnSpc>
            </a:pPr>
            <a:r>
              <a:rPr lang="en-US" sz="4062" b="1" dirty="0" smtClean="0">
                <a:solidFill>
                  <a:srgbClr val="09357A"/>
                </a:solidFill>
              </a:rPr>
              <a:t>Agenda</a:t>
            </a:r>
          </a:p>
        </p:txBody>
      </p:sp>
      <p:sp>
        <p:nvSpPr>
          <p:cNvPr id="16" name="FooterSimple"/>
          <p:cNvSpPr/>
          <p:nvPr userDrawn="1">
            <p:custDataLst>
              <p:tags r:id="rId6"/>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17244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249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mn-lt"/>
              </a:rPr>
              <a:t>Copyright © </a:t>
            </a:r>
            <a:r>
              <a:rPr lang="en-US" sz="525" dirty="0" smtClean="0">
                <a:solidFill>
                  <a:prstClr val="white">
                    <a:lumMod val="50000"/>
                  </a:prstClr>
                </a:solidFill>
                <a:latin typeface="Arial"/>
                <a:sym typeface="+mn-lt"/>
              </a:rPr>
              <a:t>2018 by </a:t>
            </a:r>
            <a:r>
              <a:rPr lang="en-US" sz="525" dirty="0">
                <a:solidFill>
                  <a:prstClr val="white">
                    <a:lumMod val="50000"/>
                  </a:prstClr>
                </a:solidFill>
                <a:latin typeface="Arial"/>
                <a:sym typeface="+mn-lt"/>
              </a:rPr>
              <a:t>The Boston Consulting Group, Inc. All rights reserved.</a:t>
            </a:r>
          </a:p>
        </p:txBody>
      </p:sp>
      <p:sp>
        <p:nvSpPr>
          <p:cNvPr id="8" name="Rectangle 7"/>
          <p:cNvSpPr/>
          <p:nvPr userDrawn="1"/>
        </p:nvSpPr>
        <p:spPr bwMode="white">
          <a:xfrm>
            <a:off x="963557" y="1428131"/>
            <a:ext cx="873969"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sym typeface="+mn-lt"/>
            </a:endParaRPr>
          </a:p>
        </p:txBody>
      </p:sp>
      <p:sp>
        <p:nvSpPr>
          <p:cNvPr id="6" name="TextBox 5"/>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7"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27592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35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5"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mn-lt"/>
              </a:rPr>
              <a:t>Copyright © </a:t>
            </a:r>
            <a:r>
              <a:rPr lang="en-US" sz="525" dirty="0" smtClean="0">
                <a:solidFill>
                  <a:prstClr val="white">
                    <a:lumMod val="50000"/>
                  </a:prstClr>
                </a:solidFill>
                <a:latin typeface="Arial"/>
                <a:sym typeface="+mn-lt"/>
              </a:rPr>
              <a:t>2018 by </a:t>
            </a:r>
            <a:r>
              <a:rPr lang="en-US" sz="525" dirty="0">
                <a:solidFill>
                  <a:prstClr val="white">
                    <a:lumMod val="50000"/>
                  </a:prstClr>
                </a:solidFill>
                <a:latin typeface="Arial"/>
                <a:sym typeface="+mn-lt"/>
              </a:rPr>
              <a:t>The Boston Consulting Group, Inc. All rights reserved.</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34623" y="399745"/>
            <a:ext cx="5392498" cy="35804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85" b="1" dirty="0">
                <a:solidFill>
                  <a:srgbClr val="09357A"/>
                </a:solidFill>
                <a:latin typeface="Arial"/>
                <a:sym typeface="+mn-lt"/>
              </a:rPr>
              <a:t>Agenda</a:t>
            </a:r>
          </a:p>
        </p:txBody>
      </p:sp>
      <p:sp>
        <p:nvSpPr>
          <p:cNvPr id="8" name="TextBox 7"/>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0"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949032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7170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8" name="Title 7"/>
          <p:cNvSpPr>
            <a:spLocks noGrp="1"/>
          </p:cNvSpPr>
          <p:nvPr>
            <p:ph type="title" hasCustomPrompt="1"/>
          </p:nvPr>
        </p:nvSpPr>
        <p:spPr>
          <a:xfrm>
            <a:off x="434623" y="399745"/>
            <a:ext cx="6430705" cy="332399"/>
          </a:xfrm>
          <a:prstGeom prst="rect">
            <a:avLst/>
          </a:prstGeom>
        </p:spPr>
        <p:txBody>
          <a:bodyPr lIns="0"/>
          <a:lstStyle>
            <a:lvl1pPr algn="l">
              <a:defRPr>
                <a:solidFill>
                  <a:srgbClr val="09357A"/>
                </a:solidFill>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schemeClr val="bg1">
                    <a:lumMod val="50000"/>
                  </a:schemeClr>
                </a:solidFill>
                <a:latin typeface="+mn-lt"/>
                <a:ea typeface="+mn-ea"/>
                <a:sym typeface="Trebuchet MS" panose="020B0603020202020204" pitchFamily="34" charset="0"/>
              </a:rPr>
              <a:t>180524 U Battery v05.pptx</a:t>
            </a:r>
            <a:endParaRPr lang="en-US" sz="525" dirty="0">
              <a:solidFill>
                <a:schemeClr val="bg1">
                  <a:lumMod val="50000"/>
                </a:schemeClr>
              </a:solidFill>
              <a:latin typeface="+mn-lt"/>
              <a:ea typeface="+mn-ea"/>
              <a:sym typeface="Trebuchet MS" panose="020B0603020202020204" pitchFamily="34" charset="0"/>
            </a:endParaRPr>
          </a:p>
        </p:txBody>
      </p:sp>
      <p:sp>
        <p:nvSpPr>
          <p:cNvPr id="5" name="Text Box 12"/>
          <p:cNvSpPr txBox="1">
            <a:spLocks noChangeArrowheads="1"/>
          </p:cNvSpPr>
          <p:nvPr userDrawn="1"/>
        </p:nvSpPr>
        <p:spPr bwMode="auto">
          <a:xfrm>
            <a:off x="6603024" y="864584"/>
            <a:ext cx="2540977" cy="262829"/>
          </a:xfrm>
          <a:prstGeom prst="rect">
            <a:avLst/>
          </a:prstGeom>
          <a:noFill/>
          <a:ln w="9525">
            <a:noFill/>
            <a:miter lim="800000"/>
            <a:headEnd/>
            <a:tailEnd/>
          </a:ln>
        </p:spPr>
        <p:txBody>
          <a:bodyPr anchor="ctr">
            <a:spAutoFit/>
          </a:bodyPr>
          <a:lstStyle/>
          <a:p>
            <a:pPr algn="ctr" defTabSz="844083">
              <a:spcBef>
                <a:spcPct val="50000"/>
              </a:spcBef>
              <a:defRPr/>
            </a:pPr>
            <a:r>
              <a:rPr lang="en-GB" sz="923" b="1" dirty="0">
                <a:solidFill>
                  <a:srgbClr val="112793"/>
                </a:solidFill>
                <a:latin typeface="Arial" pitchFamily="34" charset="0"/>
                <a:ea typeface="MS PGothic" pitchFamily="34" charset="-128"/>
              </a:rPr>
              <a:t>Copyright © </a:t>
            </a:r>
            <a:r>
              <a:rPr lang="en-GB" sz="923" b="1" dirty="0" smtClean="0">
                <a:solidFill>
                  <a:srgbClr val="112793"/>
                </a:solidFill>
                <a:latin typeface="Arial" pitchFamily="34" charset="0"/>
                <a:ea typeface="MS PGothic" pitchFamily="34" charset="-128"/>
              </a:rPr>
              <a:t>2018</a:t>
            </a:r>
            <a:r>
              <a:rPr lang="en-GB" sz="923" b="1" baseline="0" dirty="0" smtClean="0">
                <a:solidFill>
                  <a:srgbClr val="112793"/>
                </a:solidFill>
                <a:latin typeface="Arial" pitchFamily="34" charset="0"/>
                <a:ea typeface="MS PGothic" pitchFamily="34" charset="-128"/>
              </a:rPr>
              <a:t> </a:t>
            </a:r>
            <a:r>
              <a:rPr lang="en-GB" sz="923" b="1" dirty="0" smtClean="0">
                <a:solidFill>
                  <a:srgbClr val="112793"/>
                </a:solidFill>
                <a:latin typeface="Arial" pitchFamily="34" charset="0"/>
                <a:ea typeface="MS PGothic" pitchFamily="34" charset="-128"/>
              </a:rPr>
              <a:t>URENCO </a:t>
            </a:r>
            <a:r>
              <a:rPr lang="en-GB" sz="923" b="1" dirty="0">
                <a:solidFill>
                  <a:srgbClr val="112793"/>
                </a:solidFill>
                <a:latin typeface="Arial" pitchFamily="34" charset="0"/>
                <a:ea typeface="MS PGothic" pitchFamily="34" charset="-128"/>
              </a:rPr>
              <a:t>Limited</a:t>
            </a:r>
            <a:r>
              <a:rPr lang="en-GB" sz="1108" b="1" dirty="0">
                <a:solidFill>
                  <a:srgbClr val="112793"/>
                </a:solidFill>
                <a:latin typeface="Arial"/>
                <a:ea typeface="MS PGothic" pitchFamily="34" charset="-128"/>
                <a:sym typeface="Arial"/>
              </a:rPr>
              <a:t> </a:t>
            </a:r>
          </a:p>
        </p:txBody>
      </p:sp>
    </p:spTree>
    <p:extLst>
      <p:ext uri="{BB962C8B-B14F-4D97-AF65-F5344CB8AC3E}">
        <p14:creationId xmlns:p14="http://schemas.microsoft.com/office/powerpoint/2010/main" val="3939988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45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cstate="email">
            <a:extLst>
              <a:ext uri="{28A0092B-C50C-407E-A947-70E740481C1C}">
                <a14:useLocalDpi xmlns:a14="http://schemas.microsoft.com/office/drawing/2010/main"/>
              </a:ext>
            </a:extLst>
          </a:blip>
          <a:srcRect l="29398" t="8741" r="101" b="27"/>
          <a:stretch/>
        </p:blipFill>
        <p:spPr bwMode="ltGray">
          <a:xfrm flipH="1">
            <a:off x="2753301" y="0"/>
            <a:ext cx="312714" cy="6858000"/>
          </a:xfrm>
          <a:prstGeom prst="rect">
            <a:avLst/>
          </a:prstGeom>
        </p:spPr>
      </p:pic>
      <p:sp>
        <p:nvSpPr>
          <p:cNvPr id="26" name="Rectangle 25"/>
          <p:cNvSpPr/>
          <p:nvPr userDrawn="1"/>
        </p:nvSpPr>
        <p:spPr bwMode="ltGray">
          <a:xfrm>
            <a:off x="3060572"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a:solidFill>
                <a:prstClr val="white"/>
              </a:solidFill>
              <a:sym typeface="Trebuchet MS" panose="020B0603020202020204" pitchFamily="34" charset="0"/>
            </a:endParaRPr>
          </a:p>
        </p:txBody>
      </p:sp>
      <p:sp>
        <p:nvSpPr>
          <p:cNvPr id="29"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lumMod val="50000"/>
                  </a:prstClr>
                </a:solidFill>
                <a:latin typeface="Arial"/>
                <a:sym typeface="Trebuchet MS" panose="020B0603020202020204" pitchFamily="34" charset="0"/>
              </a:rPr>
              <a:t>Copyright © </a:t>
            </a:r>
            <a:r>
              <a:rPr lang="en-US" sz="525" dirty="0" smtClean="0">
                <a:solidFill>
                  <a:prstClr val="white">
                    <a:lumMod val="50000"/>
                  </a:prstClr>
                </a:solidFill>
                <a:latin typeface="Arial"/>
                <a:sym typeface="Trebuchet MS" panose="020B0603020202020204" pitchFamily="34" charset="0"/>
              </a:rPr>
              <a:t>2018 </a:t>
            </a:r>
            <a:r>
              <a:rPr lang="en-US" sz="525" dirty="0">
                <a:solidFill>
                  <a:prstClr val="white">
                    <a:lumMod val="50000"/>
                  </a:prstClr>
                </a:solidFill>
                <a:latin typeface="Arial"/>
                <a:sym typeface="Trebuchet MS" panose="020B0603020202020204" pitchFamily="34" charset="0"/>
              </a:rPr>
              <a:t>by The Boston Consulting Group, Inc. All rights reserved.</a:t>
            </a:r>
          </a:p>
        </p:txBody>
      </p:sp>
      <p:sp>
        <p:nvSpPr>
          <p:cNvPr id="11"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10" name="TextBox 9"/>
          <p:cNvSpPr txBox="1"/>
          <p:nvPr userDrawn="1"/>
        </p:nvSpPr>
        <p:spPr>
          <a:xfrm>
            <a:off x="426428" y="3262146"/>
            <a:ext cx="916858" cy="255647"/>
          </a:xfrm>
          <a:prstGeom prst="rect">
            <a:avLst/>
          </a:prstGeom>
          <a:noFill/>
        </p:spPr>
        <p:txBody>
          <a:bodyPr wrap="square" lIns="0" tIns="0" rIns="0" bIns="0" rtlCol="0" anchor="t">
            <a:spAutoFit/>
          </a:bodyPr>
          <a:lstStyle/>
          <a:p>
            <a:pPr>
              <a:lnSpc>
                <a:spcPct val="90000"/>
              </a:lnSpc>
              <a:spcAft>
                <a:spcPts val="450"/>
              </a:spcAft>
            </a:pPr>
            <a:r>
              <a:rPr lang="en-US" sz="1846" b="1" dirty="0" smtClean="0">
                <a:solidFill>
                  <a:prstClr val="white"/>
                </a:solidFill>
                <a:latin typeface="Arial"/>
                <a:sym typeface="+mn-lt"/>
              </a:rPr>
              <a:t>Agenda</a:t>
            </a:r>
          </a:p>
        </p:txBody>
      </p:sp>
      <p:sp>
        <p:nvSpPr>
          <p:cNvPr id="12" name="TextBox 11"/>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srgbClr val="1F497D"/>
                </a:solidFill>
                <a:latin typeface="Arial"/>
              </a:rPr>
              <a:pPr algn="r" defTabSz="844083" fontAlgn="auto">
                <a:spcBef>
                  <a:spcPts val="0"/>
                </a:spcBef>
                <a:spcAft>
                  <a:spcPts val="0"/>
                </a:spcAft>
                <a:defRPr/>
              </a:pPr>
              <a:t>‹#›</a:t>
            </a:fld>
            <a:endParaRPr lang="en-US" sz="1108" dirty="0" smtClean="0">
              <a:solidFill>
                <a:srgbClr val="1F497D"/>
              </a:solidFill>
              <a:latin typeface="Arial"/>
            </a:endParaRPr>
          </a:p>
        </p:txBody>
      </p:sp>
      <p:sp>
        <p:nvSpPr>
          <p:cNvPr id="13" name="FooterSimple"/>
          <p:cNvSpPr/>
          <p:nvPr userDrawn="1">
            <p:custDataLst>
              <p:tags r:id="rId4"/>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srgbClr val="1F497D"/>
                </a:solidFill>
              </a:rPr>
              <a:t>180524 U Battery v05.pptx</a:t>
            </a:r>
            <a:endParaRPr lang="en-US" sz="646" dirty="0">
              <a:solidFill>
                <a:srgbClr val="1F497D"/>
              </a:solidFill>
            </a:endParaRPr>
          </a:p>
        </p:txBody>
      </p:sp>
    </p:spTree>
    <p:extLst>
      <p:ext uri="{BB962C8B-B14F-4D97-AF65-F5344CB8AC3E}">
        <p14:creationId xmlns:p14="http://schemas.microsoft.com/office/powerpoint/2010/main" val="3738992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rgbClr val="285EA0"/>
            </a:gs>
          </a:gsLst>
          <a:lin ang="189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55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sym typeface="+mn-lt"/>
            </a:endParaRPr>
          </a:p>
        </p:txBody>
      </p:sp>
      <p:sp>
        <p:nvSpPr>
          <p:cNvPr id="20" name="TextBox 19"/>
          <p:cNvSpPr txBox="1"/>
          <p:nvPr userDrawn="1"/>
        </p:nvSpPr>
        <p:spPr>
          <a:xfrm>
            <a:off x="426428" y="2796199"/>
            <a:ext cx="2160623" cy="1325235"/>
          </a:xfrm>
          <a:prstGeom prst="rect">
            <a:avLst/>
          </a:prstGeom>
          <a:noFill/>
        </p:spPr>
        <p:txBody>
          <a:bodyPr wrap="square" lIns="0" tIns="0" rIns="0" bIns="0" rtlCol="0" anchor="ctr">
            <a:spAutoFit/>
          </a:bodyPr>
          <a:lstStyle/>
          <a:p>
            <a:pPr>
              <a:lnSpc>
                <a:spcPct val="106000"/>
              </a:lnSpc>
              <a:spcAft>
                <a:spcPts val="525"/>
              </a:spcAft>
            </a:pPr>
            <a:r>
              <a:rPr lang="en-US" sz="4062" b="1" dirty="0">
                <a:solidFill>
                  <a:srgbClr val="09357A"/>
                </a:solidFill>
                <a:latin typeface="Arial"/>
                <a:sym typeface="+mn-lt"/>
              </a:rPr>
              <a:t>Table of </a:t>
            </a:r>
            <a:r>
              <a:rPr lang="en-US" sz="4062" b="1" dirty="0" smtClean="0">
                <a:solidFill>
                  <a:srgbClr val="09357A"/>
                </a:solidFill>
                <a:latin typeface="Arial"/>
                <a:sym typeface="+mn-lt"/>
              </a:rPr>
              <a:t>contents</a:t>
            </a:r>
            <a:endParaRPr lang="en-US" sz="4062" b="1" dirty="0">
              <a:solidFill>
                <a:srgbClr val="09357A"/>
              </a:solidFill>
              <a:latin typeface="Arial"/>
              <a:sym typeface="+mn-lt"/>
            </a:endParaRPr>
          </a:p>
        </p:txBody>
      </p:sp>
      <p:sp>
        <p:nvSpPr>
          <p:cNvPr id="24" name="Copyright"/>
          <p:cNvSpPr txBox="1"/>
          <p:nvPr userDrawn="1"/>
        </p:nvSpPr>
        <p:spPr>
          <a:xfrm rot="16200000">
            <a:off x="6473429" y="3934617"/>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prstClr val="white"/>
                </a:solidFill>
                <a:latin typeface="Arial"/>
                <a:sym typeface="+mn-lt"/>
              </a:rPr>
              <a:t>Copyright © </a:t>
            </a:r>
            <a:r>
              <a:rPr lang="en-US" sz="525" dirty="0" smtClean="0">
                <a:solidFill>
                  <a:prstClr val="white"/>
                </a:solidFill>
                <a:latin typeface="Arial"/>
                <a:sym typeface="+mn-lt"/>
              </a:rPr>
              <a:t>2018 by </a:t>
            </a:r>
            <a:r>
              <a:rPr lang="en-US" sz="525" dirty="0">
                <a:solidFill>
                  <a:prstClr val="white"/>
                </a:solidFill>
                <a:latin typeface="Arial"/>
                <a:sym typeface="+mn-lt"/>
              </a:rPr>
              <a:t>The Boston Consulting Group, Inc. All rights reserved.</a:t>
            </a:r>
          </a:p>
        </p:txBody>
      </p:sp>
      <p:sp>
        <p:nvSpPr>
          <p:cNvPr id="9" name="FooterSimple"/>
          <p:cNvSpPr/>
          <p:nvPr userDrawn="1">
            <p:custDataLst>
              <p:tags r:id="rId3"/>
            </p:custDataLst>
          </p:nvPr>
        </p:nvSpPr>
        <p:spPr>
          <a:xfrm rot="16200000">
            <a:off x="8536470" y="6166042"/>
            <a:ext cx="644400" cy="9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646" dirty="0" smtClean="0">
                <a:solidFill>
                  <a:prstClr val="white"/>
                </a:solidFill>
              </a:rPr>
              <a:t>180524 U Battery v05.pptx</a:t>
            </a:r>
            <a:endParaRPr lang="en-US" sz="646" dirty="0">
              <a:solidFill>
                <a:prstClr val="white"/>
              </a:solidFill>
            </a:endParaRPr>
          </a:p>
        </p:txBody>
      </p:sp>
      <p:sp>
        <p:nvSpPr>
          <p:cNvPr id="11" name="TextBox 10"/>
          <p:cNvSpPr txBox="1"/>
          <p:nvPr userDrawn="1"/>
        </p:nvSpPr>
        <p:spPr>
          <a:xfrm>
            <a:off x="8482770" y="6476210"/>
            <a:ext cx="175846" cy="127000"/>
          </a:xfrm>
          <a:prstGeom prst="rect">
            <a:avLst/>
          </a:prstGeom>
          <a:noFill/>
          <a:ln/>
          <a:effectLst/>
        </p:spPr>
        <p:txBody>
          <a:bodyPr wrap="none" lIns="0" tIns="0" rIns="0" bIns="0" rtlCol="0" anchor="ctr">
            <a:noAutofit/>
          </a:bodyPr>
          <a:lstStyle/>
          <a:p>
            <a:pPr algn="r" defTabSz="844083" fontAlgn="auto">
              <a:spcBef>
                <a:spcPts val="0"/>
              </a:spcBef>
              <a:spcAft>
                <a:spcPts val="0"/>
              </a:spcAft>
              <a:defRPr/>
            </a:pPr>
            <a:fld id="{9D53E389-1311-4796-9190-1F74A8EADEA2}" type="slidenum">
              <a:rPr lang="en-US" sz="1108" smtClean="0">
                <a:solidFill>
                  <a:prstClr val="white"/>
                </a:solidFill>
                <a:latin typeface="Arial"/>
              </a:rPr>
              <a:pPr algn="r" defTabSz="844083" fontAlgn="auto">
                <a:spcBef>
                  <a:spcPts val="0"/>
                </a:spcBef>
                <a:spcAft>
                  <a:spcPts val="0"/>
                </a:spcAft>
                <a:defRPr/>
              </a:pPr>
              <a:t>‹#›</a:t>
            </a:fld>
            <a:endParaRPr lang="en-US" sz="1108" dirty="0" smtClean="0">
              <a:solidFill>
                <a:prstClr val="white"/>
              </a:solidFill>
              <a:latin typeface="Arial"/>
            </a:endParaRPr>
          </a:p>
        </p:txBody>
      </p:sp>
    </p:spTree>
    <p:extLst>
      <p:ext uri="{BB962C8B-B14F-4D97-AF65-F5344CB8AC3E}">
        <p14:creationId xmlns:p14="http://schemas.microsoft.com/office/powerpoint/2010/main" val="3635945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Client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658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5" name="Picture 3" descr="U:\Client 2011\URENCO\Client Info\Logos\new swirlmasterrgb.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1920" y="6270626"/>
            <a:ext cx="395654" cy="436563"/>
          </a:xfrm>
          <a:prstGeom prst="rect">
            <a:avLst/>
          </a:prstGeom>
          <a:noFill/>
          <a:ln w="9525">
            <a:noFill/>
            <a:miter lim="800000"/>
            <a:headEnd/>
            <a:tailEnd/>
          </a:ln>
        </p:spPr>
      </p:pic>
      <p:pic>
        <p:nvPicPr>
          <p:cNvPr id="6" name="Picture 2" descr="U:\Client 2011\URENCO\Client Info\Logos\Urenco blue_no strap.pn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3493" y="371476"/>
            <a:ext cx="1573823" cy="500063"/>
          </a:xfrm>
          <a:prstGeom prst="rect">
            <a:avLst/>
          </a:prstGeom>
          <a:noFill/>
          <a:ln w="9525">
            <a:noFill/>
            <a:miter lim="800000"/>
            <a:headEnd/>
            <a:tailEnd/>
          </a:ln>
        </p:spPr>
      </p:pic>
      <p:pic>
        <p:nvPicPr>
          <p:cNvPr id="8" name="Picture 13" descr="Swirl_PPT.png"/>
          <p:cNvPicPr>
            <a:picLocks/>
          </p:cNvPicPr>
          <p:nvPr/>
        </p:nvPicPr>
        <p:blipFill>
          <a:blip r:embed="rId8"/>
          <a:srcRect/>
          <a:stretch>
            <a:fillRect/>
          </a:stretch>
        </p:blipFill>
        <p:spPr bwMode="auto">
          <a:xfrm>
            <a:off x="530470" y="1203326"/>
            <a:ext cx="8613531" cy="5654675"/>
          </a:xfrm>
          <a:prstGeom prst="rect">
            <a:avLst/>
          </a:prstGeom>
          <a:noFill/>
          <a:ln w="9525">
            <a:noFill/>
            <a:miter lim="800000"/>
            <a:headEnd/>
            <a:tailEnd/>
          </a:ln>
        </p:spPr>
      </p:pic>
      <p:sp>
        <p:nvSpPr>
          <p:cNvPr id="9" name="Rectangle 8"/>
          <p:cNvSpPr/>
          <p:nvPr/>
        </p:nvSpPr>
        <p:spPr>
          <a:xfrm>
            <a:off x="2931" y="-47625"/>
            <a:ext cx="9141069" cy="1217613"/>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cs typeface="Arial"/>
              <a:sym typeface="Arial"/>
            </a:endParaRPr>
          </a:p>
        </p:txBody>
      </p:sp>
      <p:pic>
        <p:nvPicPr>
          <p:cNvPr id="10" name="Picture 3" descr="U:\Client 2011\URENCO\Client Info\Logos\Urenco white_no strap.pn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3493" y="369888"/>
            <a:ext cx="1573823" cy="500062"/>
          </a:xfrm>
          <a:prstGeom prst="rect">
            <a:avLst/>
          </a:prstGeom>
          <a:noFill/>
          <a:ln w="9525">
            <a:noFill/>
            <a:miter lim="800000"/>
            <a:headEnd/>
            <a:tailEnd/>
          </a:ln>
        </p:spPr>
      </p:pic>
      <p:sp>
        <p:nvSpPr>
          <p:cNvPr id="12" name="Text Box 12"/>
          <p:cNvSpPr txBox="1">
            <a:spLocks noChangeArrowheads="1"/>
          </p:cNvSpPr>
          <p:nvPr/>
        </p:nvSpPr>
        <p:spPr bwMode="auto">
          <a:xfrm>
            <a:off x="3302099" y="6604984"/>
            <a:ext cx="2540977" cy="262829"/>
          </a:xfrm>
          <a:prstGeom prst="rect">
            <a:avLst/>
          </a:prstGeom>
          <a:noFill/>
          <a:ln w="9525">
            <a:noFill/>
            <a:miter lim="800000"/>
            <a:headEnd/>
            <a:tailEnd/>
          </a:ln>
        </p:spPr>
        <p:txBody>
          <a:bodyPr anchor="ctr">
            <a:spAutoFit/>
          </a:bodyPr>
          <a:lstStyle/>
          <a:p>
            <a:pPr algn="ctr" defTabSz="844083">
              <a:spcBef>
                <a:spcPct val="50000"/>
              </a:spcBef>
              <a:defRPr/>
            </a:pPr>
            <a:r>
              <a:rPr lang="en-GB" sz="923" b="1" dirty="0">
                <a:solidFill>
                  <a:srgbClr val="112793"/>
                </a:solidFill>
                <a:latin typeface="Arial" pitchFamily="34" charset="0"/>
                <a:ea typeface="MS PGothic" pitchFamily="34" charset="-128"/>
              </a:rPr>
              <a:t>Copyright © 2016 </a:t>
            </a:r>
            <a:r>
              <a:rPr lang="en-GB" sz="923" b="1" dirty="0" err="1">
                <a:solidFill>
                  <a:srgbClr val="112793"/>
                </a:solidFill>
                <a:latin typeface="Arial" pitchFamily="34" charset="0"/>
                <a:ea typeface="MS PGothic" pitchFamily="34" charset="-128"/>
              </a:rPr>
              <a:t>URENCO</a:t>
            </a:r>
            <a:r>
              <a:rPr lang="en-GB" sz="923" b="1" dirty="0">
                <a:solidFill>
                  <a:srgbClr val="112793"/>
                </a:solidFill>
                <a:latin typeface="Arial" pitchFamily="34" charset="0"/>
                <a:ea typeface="MS PGothic" pitchFamily="34" charset="-128"/>
              </a:rPr>
              <a:t> Limited</a:t>
            </a:r>
            <a:r>
              <a:rPr lang="en-GB" sz="1108" b="1" dirty="0">
                <a:solidFill>
                  <a:srgbClr val="112793"/>
                </a:solidFill>
                <a:latin typeface="Arial"/>
                <a:ea typeface="MS PGothic" pitchFamily="34" charset="-128"/>
                <a:sym typeface="Arial"/>
              </a:rPr>
              <a:t> </a:t>
            </a:r>
          </a:p>
        </p:txBody>
      </p:sp>
      <p:sp>
        <p:nvSpPr>
          <p:cNvPr id="2" name="Title 1"/>
          <p:cNvSpPr>
            <a:spLocks noGrp="1"/>
          </p:cNvSpPr>
          <p:nvPr>
            <p:ph type="ctrTitle"/>
          </p:nvPr>
        </p:nvSpPr>
        <p:spPr>
          <a:xfrm>
            <a:off x="4416778" y="2638425"/>
            <a:ext cx="4049889" cy="2272242"/>
          </a:xfrm>
          <a:prstGeom prst="rect">
            <a:avLst/>
          </a:prstGeom>
        </p:spPr>
        <p:txBody>
          <a:bodyPr lIns="0" rIns="0"/>
          <a:lstStyle>
            <a:lvl1pPr>
              <a:defRPr/>
            </a:lvl1pPr>
          </a:lstStyle>
          <a:p>
            <a:r>
              <a:rPr lang="en-GB" dirty="0" smtClean="0"/>
              <a:t>Click to edit Master title style</a:t>
            </a:r>
            <a:endParaRPr lang="en-GB" dirty="0"/>
          </a:p>
        </p:txBody>
      </p:sp>
      <p:sp>
        <p:nvSpPr>
          <p:cNvPr id="15" name="Text Box 12"/>
          <p:cNvSpPr txBox="1">
            <a:spLocks noChangeArrowheads="1"/>
          </p:cNvSpPr>
          <p:nvPr userDrawn="1"/>
        </p:nvSpPr>
        <p:spPr bwMode="auto">
          <a:xfrm>
            <a:off x="420566" y="6611779"/>
            <a:ext cx="2540977" cy="234360"/>
          </a:xfrm>
          <a:prstGeom prst="rect">
            <a:avLst/>
          </a:prstGeom>
          <a:noFill/>
          <a:ln w="9525">
            <a:noFill/>
            <a:miter lim="800000"/>
            <a:headEnd/>
            <a:tailEnd/>
          </a:ln>
        </p:spPr>
        <p:txBody>
          <a:bodyPr lIns="0">
            <a:spAutoFit/>
          </a:bodyPr>
          <a:lstStyle/>
          <a:p>
            <a:pPr defTabSz="844083">
              <a:spcBef>
                <a:spcPct val="50000"/>
              </a:spcBef>
              <a:defRPr/>
            </a:pPr>
            <a:r>
              <a:rPr lang="en-GB" sz="923" b="1" dirty="0" smtClean="0">
                <a:solidFill>
                  <a:srgbClr val="112793"/>
                </a:solidFill>
                <a:latin typeface="Arial" pitchFamily="34" charset="0"/>
                <a:ea typeface="MS PGothic" pitchFamily="34" charset="-128"/>
              </a:rPr>
              <a:t>Draft – Commercial in confidence</a:t>
            </a:r>
            <a:endParaRPr lang="en-GB" sz="1108" b="1" dirty="0">
              <a:solidFill>
                <a:srgbClr val="112793"/>
              </a:solidFill>
              <a:latin typeface="Arial"/>
              <a:ea typeface="MS PGothic" pitchFamily="34" charset="-128"/>
              <a:sym typeface="Arial"/>
            </a:endParaRPr>
          </a:p>
        </p:txBody>
      </p:sp>
      <p:cxnSp>
        <p:nvCxnSpPr>
          <p:cNvPr id="16" name="Straight Connector 15"/>
          <p:cNvCxnSpPr/>
          <p:nvPr userDrawn="1"/>
        </p:nvCxnSpPr>
        <p:spPr>
          <a:xfrm>
            <a:off x="2931" y="1169988"/>
            <a:ext cx="9141069" cy="0"/>
          </a:xfrm>
          <a:prstGeom prst="line">
            <a:avLst/>
          </a:prstGeom>
          <a:ln w="76200">
            <a:solidFill>
              <a:srgbClr val="41B7C8"/>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0"/>
          </p:nvPr>
        </p:nvSpPr>
        <p:spPr>
          <a:xfrm>
            <a:off x="4416778" y="5461200"/>
            <a:ext cx="4049889" cy="378000"/>
          </a:xfrm>
          <a:prstGeom prst="rect">
            <a:avLst/>
          </a:prstGeom>
        </p:spPr>
        <p:txBody>
          <a:bodyPr anchor="ctr"/>
          <a:lstStyle>
            <a:lvl1pPr algn="r">
              <a:defRPr sz="1846" b="0">
                <a:solidFill>
                  <a:schemeClr val="tx2"/>
                </a:solidFill>
              </a:defRPr>
            </a:lvl1pPr>
          </a:lstStyle>
          <a:p>
            <a:pPr lvl="0"/>
            <a:endParaRPr lang="de-DE" dirty="0"/>
          </a:p>
        </p:txBody>
      </p:sp>
    </p:spTree>
    <p:extLst>
      <p:ext uri="{BB962C8B-B14F-4D97-AF65-F5344CB8AC3E}">
        <p14:creationId xmlns:p14="http://schemas.microsoft.com/office/powerpoint/2010/main" val="6977430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 Client_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761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Title 1"/>
          <p:cNvSpPr>
            <a:spLocks noGrp="1"/>
          </p:cNvSpPr>
          <p:nvPr>
            <p:ph type="title"/>
          </p:nvPr>
        </p:nvSpPr>
        <p:spPr>
          <a:xfrm>
            <a:off x="0" y="0"/>
            <a:ext cx="6553200" cy="1130400"/>
          </a:xfrm>
          <a:prstGeom prst="rect">
            <a:avLst/>
          </a:prstGeom>
        </p:spPr>
        <p:txBody>
          <a:bodyPr/>
          <a:lstStyle>
            <a:lvl1pPr algn="l">
              <a:defRPr/>
            </a:lvl1pPr>
          </a:lstStyle>
          <a:p>
            <a:r>
              <a:rPr lang="en-GB" dirty="0" smtClean="0"/>
              <a:t>Click to edit Master title style</a:t>
            </a:r>
            <a:endParaRPr lang="en-GB" dirty="0"/>
          </a:p>
        </p:txBody>
      </p:sp>
      <p:sp>
        <p:nvSpPr>
          <p:cNvPr id="12" name="Text Placeholder 11"/>
          <p:cNvSpPr>
            <a:spLocks noGrp="1"/>
          </p:cNvSpPr>
          <p:nvPr>
            <p:ph type="body" sz="quarter" idx="10"/>
          </p:nvPr>
        </p:nvSpPr>
        <p:spPr>
          <a:xfrm>
            <a:off x="432000" y="1512000"/>
            <a:ext cx="8274462" cy="4525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5260242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 Client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863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Title 1"/>
          <p:cNvSpPr>
            <a:spLocks noGrp="1"/>
          </p:cNvSpPr>
          <p:nvPr>
            <p:ph type="title"/>
          </p:nvPr>
        </p:nvSpPr>
        <p:spPr>
          <a:xfrm>
            <a:off x="0" y="0"/>
            <a:ext cx="6553200" cy="1130400"/>
          </a:xfrm>
          <a:prstGeom prst="rect">
            <a:avLst/>
          </a:prstGeom>
        </p:spPr>
        <p:txBody>
          <a:bodyPr/>
          <a:lstStyle>
            <a:lvl1pPr algn="l">
              <a:defRPr/>
            </a:lvl1pPr>
          </a:lstStyle>
          <a:p>
            <a:r>
              <a:rPr lang="en-GB" dirty="0" smtClean="0"/>
              <a:t>Click to edit Master title style</a:t>
            </a:r>
            <a:endParaRPr lang="en-GB" dirty="0"/>
          </a:p>
        </p:txBody>
      </p:sp>
    </p:spTree>
    <p:extLst>
      <p:ext uri="{BB962C8B-B14F-4D97-AF65-F5344CB8AC3E}">
        <p14:creationId xmlns:p14="http://schemas.microsoft.com/office/powerpoint/2010/main" val="337410679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 Client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965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Tree>
    <p:extLst>
      <p:ext uri="{BB962C8B-B14F-4D97-AF65-F5344CB8AC3E}">
        <p14:creationId xmlns:p14="http://schemas.microsoft.com/office/powerpoint/2010/main" val="4226076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1130400"/>
          </a:xfrm>
          <a:prstGeom prst="rect">
            <a:avLst/>
          </a:prstGeom>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12"/>
          <p:cNvSpPr txBox="1">
            <a:spLocks noChangeArrowheads="1"/>
          </p:cNvSpPr>
          <p:nvPr userDrawn="1"/>
        </p:nvSpPr>
        <p:spPr bwMode="auto">
          <a:xfrm>
            <a:off x="6603024" y="861667"/>
            <a:ext cx="2540977" cy="262829"/>
          </a:xfrm>
          <a:prstGeom prst="rect">
            <a:avLst/>
          </a:prstGeom>
          <a:noFill/>
          <a:ln w="9525">
            <a:noFill/>
            <a:miter lim="800000"/>
            <a:headEnd/>
            <a:tailEnd/>
          </a:ln>
        </p:spPr>
        <p:txBody>
          <a:bodyPr anchor="ctr">
            <a:spAutoFit/>
          </a:bodyPr>
          <a:lstStyle/>
          <a:p>
            <a:pPr algn="ctr" defTabSz="844083">
              <a:spcBef>
                <a:spcPct val="50000"/>
              </a:spcBef>
              <a:defRPr/>
            </a:pPr>
            <a:r>
              <a:rPr lang="en-GB" sz="923" b="1" dirty="0">
                <a:solidFill>
                  <a:srgbClr val="112793"/>
                </a:solidFill>
                <a:latin typeface="Arial" pitchFamily="34" charset="0"/>
                <a:ea typeface="MS PGothic" pitchFamily="34" charset="-128"/>
              </a:rPr>
              <a:t>Copyright © </a:t>
            </a:r>
            <a:r>
              <a:rPr lang="en-GB" sz="923" b="1" dirty="0" smtClean="0">
                <a:solidFill>
                  <a:srgbClr val="112793"/>
                </a:solidFill>
                <a:latin typeface="Arial" pitchFamily="34" charset="0"/>
                <a:ea typeface="MS PGothic" pitchFamily="34" charset="-128"/>
              </a:rPr>
              <a:t>2018 URENCO </a:t>
            </a:r>
            <a:r>
              <a:rPr lang="en-GB" sz="923" b="1" dirty="0">
                <a:solidFill>
                  <a:srgbClr val="112793"/>
                </a:solidFill>
                <a:latin typeface="Arial" pitchFamily="34" charset="0"/>
                <a:ea typeface="MS PGothic" pitchFamily="34" charset="-128"/>
              </a:rPr>
              <a:t>Limited</a:t>
            </a:r>
            <a:r>
              <a:rPr lang="en-GB" sz="1108" b="1" dirty="0">
                <a:solidFill>
                  <a:srgbClr val="112793"/>
                </a:solidFill>
                <a:latin typeface="Arial"/>
                <a:ea typeface="MS PGothic" pitchFamily="34" charset="-128"/>
                <a:sym typeface="Arial"/>
              </a:rPr>
              <a:t> </a:t>
            </a:r>
          </a:p>
        </p:txBody>
      </p:sp>
    </p:spTree>
    <p:extLst>
      <p:ext uri="{BB962C8B-B14F-4D97-AF65-F5344CB8AC3E}">
        <p14:creationId xmlns:p14="http://schemas.microsoft.com/office/powerpoint/2010/main" val="232325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2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10" descr="U:\Client 2011\URENCO\Client Info\Logos\new swirlmasterrgb.png"/>
          <p:cNvPicPr>
            <a:picLocks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321675" y="6270625"/>
            <a:ext cx="3952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Client 2011\URENCO\Client Info\Logos\Urenco blue_no strap.pn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4225" y="371475"/>
            <a:ext cx="15732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175" y="1169988"/>
            <a:ext cx="9140825" cy="0"/>
          </a:xfrm>
          <a:prstGeom prst="line">
            <a:avLst/>
          </a:prstGeom>
          <a:ln w="76200">
            <a:solidFill>
              <a:srgbClr val="41B7C8"/>
            </a:solidFill>
          </a:ln>
        </p:spPr>
        <p:style>
          <a:lnRef idx="1">
            <a:schemeClr val="accent1"/>
          </a:lnRef>
          <a:fillRef idx="0">
            <a:schemeClr val="accent1"/>
          </a:fillRef>
          <a:effectRef idx="0">
            <a:schemeClr val="accent1"/>
          </a:effectRef>
          <a:fontRef idx="minor">
            <a:schemeClr val="tx1"/>
          </a:fontRef>
        </p:style>
      </p:cxnSp>
      <p:sp>
        <p:nvSpPr>
          <p:cNvPr id="7" name="TextBox 9"/>
          <p:cNvSpPr txBox="1">
            <a:spLocks noChangeArrowheads="1"/>
          </p:cNvSpPr>
          <p:nvPr/>
        </p:nvSpPr>
        <p:spPr bwMode="auto">
          <a:xfrm>
            <a:off x="8482013" y="6477000"/>
            <a:ext cx="17621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62A44EB8-E7D5-4850-A6AB-9F2B7199D2A2}" type="slidenum">
              <a:rPr lang="en-US" altLang="en-US" sz="1200" smtClean="0">
                <a:solidFill>
                  <a:srgbClr val="1F497D"/>
                </a:solidFill>
                <a:ea typeface="ＭＳ Ｐゴシック" panose="020B0600070205080204" pitchFamily="34" charset="-128"/>
              </a:rPr>
              <a:pPr algn="r" eaLnBrk="1" hangingPunct="1">
                <a:defRPr/>
              </a:pPr>
              <a:t>‹#›</a:t>
            </a:fld>
            <a:endParaRPr lang="en-US" altLang="en-US" sz="1200" dirty="0" smtClean="0">
              <a:solidFill>
                <a:srgbClr val="1F497D"/>
              </a:solidFill>
              <a:ea typeface="ＭＳ Ｐゴシック" panose="020B0600070205080204" pitchFamily="34" charset="-128"/>
            </a:endParaRPr>
          </a:p>
        </p:txBody>
      </p:sp>
      <p:sp>
        <p:nvSpPr>
          <p:cNvPr id="8" name="Footer Placeholder 2"/>
          <p:cNvSpPr txBox="1">
            <a:spLocks/>
          </p:cNvSpPr>
          <p:nvPr/>
        </p:nvSpPr>
        <p:spPr>
          <a:xfrm>
            <a:off x="6429375" y="831850"/>
            <a:ext cx="2895600" cy="365125"/>
          </a:xfrm>
          <a:prstGeom prst="rect">
            <a:avLst/>
          </a:prstGeom>
        </p:spPr>
        <p:txBody>
          <a:bodyPr/>
          <a:lstStyle>
            <a:defPPr>
              <a:defRPr lang="en-US"/>
            </a:defPPr>
            <a:lvl1pPr algn="ctr" defTabSz="914400" rtl="0" fontAlgn="base">
              <a:spcBef>
                <a:spcPct val="0"/>
              </a:spcBef>
              <a:spcAft>
                <a:spcPct val="0"/>
              </a:spcAft>
              <a:defRPr sz="1400" kern="1200">
                <a:solidFill>
                  <a:srgbClr val="004386"/>
                </a:solidFill>
                <a:latin typeface="Calibri"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endParaRPr lang="en-US" dirty="0"/>
          </a:p>
        </p:txBody>
      </p:sp>
      <p:sp>
        <p:nvSpPr>
          <p:cNvPr id="9" name="Footer Placeholder 2"/>
          <p:cNvSpPr txBox="1">
            <a:spLocks/>
          </p:cNvSpPr>
          <p:nvPr/>
        </p:nvSpPr>
        <p:spPr>
          <a:xfrm>
            <a:off x="6500813" y="871538"/>
            <a:ext cx="2895600" cy="365125"/>
          </a:xfrm>
          <a:prstGeom prst="rect">
            <a:avLst/>
          </a:prstGeom>
        </p:spPr>
        <p:txBody>
          <a:bodyPr/>
          <a:lstStyle>
            <a:defPPr>
              <a:defRPr lang="en-US"/>
            </a:defPPr>
            <a:lvl1pPr algn="ctr" defTabSz="914400" rtl="0" fontAlgn="base">
              <a:spcBef>
                <a:spcPct val="0"/>
              </a:spcBef>
              <a:spcAft>
                <a:spcPct val="0"/>
              </a:spcAft>
              <a:defRPr sz="1400" kern="1200">
                <a:solidFill>
                  <a:srgbClr val="004386"/>
                </a:solidFill>
                <a:latin typeface="Calibri"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r>
              <a:rPr lang="en-US" sz="1200" dirty="0" smtClean="0"/>
              <a:t>COMMERCIAL-IN-CONFIDENCE</a:t>
            </a:r>
            <a:endParaRPr lang="en-US" dirty="0"/>
          </a:p>
        </p:txBody>
      </p:sp>
      <p:sp>
        <p:nvSpPr>
          <p:cNvPr id="2" name="Title 1"/>
          <p:cNvSpPr>
            <a:spLocks noGrp="1"/>
          </p:cNvSpPr>
          <p:nvPr>
            <p:ph type="title"/>
          </p:nvPr>
        </p:nvSpPr>
        <p:spPr>
          <a:xfrm>
            <a:off x="0" y="0"/>
            <a:ext cx="6553200" cy="1130400"/>
          </a:xfrm>
          <a:prstGeom prst="rect">
            <a:avLst/>
          </a:prstGeom>
        </p:spPr>
        <p:txBody>
          <a:bodyPr/>
          <a:lstStyle>
            <a:lvl1pPr algn="l">
              <a:defRPr/>
            </a:lvl1pPr>
          </a:lstStyle>
          <a:p>
            <a:r>
              <a:rPr lang="en-US" smtClean="0"/>
              <a:t>Click to edit Master title style</a:t>
            </a:r>
            <a:endParaRPr lang="en-GB" dirty="0"/>
          </a:p>
        </p:txBody>
      </p:sp>
    </p:spTree>
    <p:extLst>
      <p:ext uri="{BB962C8B-B14F-4D97-AF65-F5344CB8AC3E}">
        <p14:creationId xmlns:p14="http://schemas.microsoft.com/office/powerpoint/2010/main" val="336014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7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466" y="1589"/>
                        <a:ext cx="1465" cy="1587"/>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smtClean="0">
                <a:solidFill>
                  <a:prstClr val="white">
                    <a:lumMod val="50000"/>
                  </a:prstClr>
                </a:solidFill>
                <a:latin typeface="Arial"/>
                <a:sym typeface="Trebuchet MS" panose="020B0603020202020204" pitchFamily="34" charset="0"/>
              </a:rPr>
              <a:t>180524 U Battery v05.pptx</a:t>
            </a:r>
            <a:endParaRPr lang="en-US" sz="525" dirty="0">
              <a:solidFill>
                <a:prstClr val="white">
                  <a:lumMod val="50000"/>
                </a:prstClr>
              </a:solidFill>
              <a:latin typeface="Arial"/>
              <a:sym typeface="Trebuchet MS" panose="020B0603020202020204" pitchFamily="34" charset="0"/>
            </a:endParaRPr>
          </a:p>
        </p:txBody>
      </p:sp>
      <p:sp>
        <p:nvSpPr>
          <p:cNvPr id="8" name="TextBox 7"/>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684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63" Type="http://schemas.openxmlformats.org/officeDocument/2006/relationships/slideLayout" Target="../slideLayouts/slideLayout71.xml"/><Relationship Id="rId68" Type="http://schemas.openxmlformats.org/officeDocument/2006/relationships/slideLayout" Target="../slideLayouts/slideLayout76.xml"/><Relationship Id="rId7" Type="http://schemas.openxmlformats.org/officeDocument/2006/relationships/slideLayout" Target="../slideLayouts/slideLayout15.xml"/><Relationship Id="rId71" Type="http://schemas.openxmlformats.org/officeDocument/2006/relationships/tags" Target="../tags/tag4.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slideLayout" Target="../slideLayouts/slideLayout74.xml"/><Relationship Id="rId74" Type="http://schemas.openxmlformats.org/officeDocument/2006/relationships/image" Target="../media/image1.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61" Type="http://schemas.openxmlformats.org/officeDocument/2006/relationships/slideLayout" Target="../slideLayouts/slideLayout69.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slideLayout" Target="../slideLayouts/slideLayout73.xml"/><Relationship Id="rId73" Type="http://schemas.openxmlformats.org/officeDocument/2006/relationships/image" Target="../media/image6.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slideLayout" Target="../slideLayouts/slideLayout72.xml"/><Relationship Id="rId69" Type="http://schemas.openxmlformats.org/officeDocument/2006/relationships/theme" Target="../theme/theme2.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72" Type="http://schemas.openxmlformats.org/officeDocument/2006/relationships/oleObject" Target="../embeddings/oleObject3.bin"/><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67" Type="http://schemas.openxmlformats.org/officeDocument/2006/relationships/slideLayout" Target="../slideLayouts/slideLayout75.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slideLayout" Target="../slideLayouts/slideLayout70.xml"/><Relationship Id="rId70" Type="http://schemas.openxmlformats.org/officeDocument/2006/relationships/vmlDrawing" Target="../drawings/vmlDrawing3.vml"/><Relationship Id="rId1" Type="http://schemas.openxmlformats.org/officeDocument/2006/relationships/slideLayout" Target="../slideLayouts/slideLayout9.xml"/><Relationship Id="rId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cxnSp>
        <p:nvCxnSpPr>
          <p:cNvPr id="22" name="Straight Connector 21"/>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pic>
        <p:nvPicPr>
          <p:cNvPr id="6" name="Picture 5" descr="C:\Users\jade\AppData\Local\Microsoft\Windows\Temporary Internet Files\Content.Word\Urenco-USA.P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422412" y="182241"/>
            <a:ext cx="1295874" cy="73287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35" r:id="rId1"/>
    <p:sldLayoutId id="2147483737" r:id="rId2"/>
    <p:sldLayoutId id="2147483738" r:id="rId3"/>
    <p:sldLayoutId id="2147483740" r:id="rId4"/>
    <p:sldLayoutId id="2147483741" r:id="rId5"/>
    <p:sldLayoutId id="2147483742" r:id="rId6"/>
    <p:sldLayoutId id="2147483828" r:id="rId7"/>
    <p:sldLayoutId id="2147483830" r:id="rId8"/>
  </p:sldLayoutIdLst>
  <p:hf hdr="0" ftr="0" dt="0"/>
  <p:txStyles>
    <p:titleStyle>
      <a:lvl1pPr algn="l" defTabSz="457200" rtl="0" eaLnBrk="1" fontAlgn="base" hangingPunct="1">
        <a:spcBef>
          <a:spcPct val="0"/>
        </a:spcBef>
        <a:spcAft>
          <a:spcPct val="0"/>
        </a:spcAft>
        <a:defRPr sz="3600" kern="1200">
          <a:solidFill>
            <a:srgbClr val="09357A"/>
          </a:solidFill>
          <a:latin typeface="Arial"/>
          <a:ea typeface="ＭＳ Ｐゴシック" pitchFamily="1" charset="-128"/>
          <a:cs typeface="Arial"/>
        </a:defRPr>
      </a:lvl1pPr>
      <a:lvl2pPr algn="l" defTabSz="457200" rtl="0" eaLnBrk="1" fontAlgn="base" hangingPunct="1">
        <a:spcBef>
          <a:spcPct val="0"/>
        </a:spcBef>
        <a:spcAft>
          <a:spcPct val="0"/>
        </a:spcAft>
        <a:defRPr sz="3600">
          <a:solidFill>
            <a:srgbClr val="09357A"/>
          </a:solidFill>
          <a:latin typeface="Arial" pitchFamily="34" charset="0"/>
          <a:ea typeface="ＭＳ Ｐゴシック" pitchFamily="1" charset="-128"/>
          <a:cs typeface="Arial" pitchFamily="34" charset="0"/>
        </a:defRPr>
      </a:lvl2pPr>
      <a:lvl3pPr algn="l" defTabSz="457200" rtl="0" eaLnBrk="1" fontAlgn="base" hangingPunct="1">
        <a:spcBef>
          <a:spcPct val="0"/>
        </a:spcBef>
        <a:spcAft>
          <a:spcPct val="0"/>
        </a:spcAft>
        <a:defRPr sz="3600">
          <a:solidFill>
            <a:srgbClr val="09357A"/>
          </a:solidFill>
          <a:latin typeface="Arial" pitchFamily="34" charset="0"/>
          <a:ea typeface="ＭＳ Ｐゴシック" pitchFamily="1" charset="-128"/>
          <a:cs typeface="Arial" pitchFamily="34" charset="0"/>
        </a:defRPr>
      </a:lvl3pPr>
      <a:lvl4pPr algn="l" defTabSz="457200" rtl="0" eaLnBrk="1" fontAlgn="base" hangingPunct="1">
        <a:spcBef>
          <a:spcPct val="0"/>
        </a:spcBef>
        <a:spcAft>
          <a:spcPct val="0"/>
        </a:spcAft>
        <a:defRPr sz="3600">
          <a:solidFill>
            <a:srgbClr val="09357A"/>
          </a:solidFill>
          <a:latin typeface="Arial" pitchFamily="34" charset="0"/>
          <a:ea typeface="ＭＳ Ｐゴシック" pitchFamily="1" charset="-128"/>
          <a:cs typeface="Arial" pitchFamily="34" charset="0"/>
        </a:defRPr>
      </a:lvl4pPr>
      <a:lvl5pPr algn="l" defTabSz="457200" rtl="0" eaLnBrk="1" fontAlgn="base" hangingPunct="1">
        <a:spcBef>
          <a:spcPct val="0"/>
        </a:spcBef>
        <a:spcAft>
          <a:spcPct val="0"/>
        </a:spcAft>
        <a:defRPr sz="3600">
          <a:solidFill>
            <a:srgbClr val="09357A"/>
          </a:solidFill>
          <a:latin typeface="Arial" pitchFamily="34" charset="0"/>
          <a:ea typeface="ＭＳ Ｐゴシック" pitchFamily="1" charset="-128"/>
          <a:cs typeface="Arial" pitchFamily="34" charset="0"/>
        </a:defRPr>
      </a:lvl5pPr>
      <a:lvl6pPr marL="457200" algn="l" defTabSz="457200" rtl="0" eaLnBrk="1" fontAlgn="base" hangingPunct="1">
        <a:spcBef>
          <a:spcPct val="0"/>
        </a:spcBef>
        <a:spcAft>
          <a:spcPct val="0"/>
        </a:spcAft>
        <a:defRPr sz="4400">
          <a:solidFill>
            <a:srgbClr val="09357A"/>
          </a:solidFill>
          <a:latin typeface="Arial" pitchFamily="34" charset="0"/>
          <a:ea typeface="ＭＳ Ｐゴシック" pitchFamily="1" charset="-128"/>
        </a:defRPr>
      </a:lvl6pPr>
      <a:lvl7pPr marL="914400" algn="l" defTabSz="457200" rtl="0" eaLnBrk="1" fontAlgn="base" hangingPunct="1">
        <a:spcBef>
          <a:spcPct val="0"/>
        </a:spcBef>
        <a:spcAft>
          <a:spcPct val="0"/>
        </a:spcAft>
        <a:defRPr sz="4400">
          <a:solidFill>
            <a:srgbClr val="09357A"/>
          </a:solidFill>
          <a:latin typeface="Arial" pitchFamily="34" charset="0"/>
          <a:ea typeface="ＭＳ Ｐゴシック" pitchFamily="1" charset="-128"/>
        </a:defRPr>
      </a:lvl7pPr>
      <a:lvl8pPr marL="1371600" algn="l" defTabSz="457200" rtl="0" eaLnBrk="1" fontAlgn="base" hangingPunct="1">
        <a:spcBef>
          <a:spcPct val="0"/>
        </a:spcBef>
        <a:spcAft>
          <a:spcPct val="0"/>
        </a:spcAft>
        <a:defRPr sz="4400">
          <a:solidFill>
            <a:srgbClr val="09357A"/>
          </a:solidFill>
          <a:latin typeface="Arial" pitchFamily="34" charset="0"/>
          <a:ea typeface="ＭＳ Ｐゴシック" pitchFamily="1" charset="-128"/>
        </a:defRPr>
      </a:lvl8pPr>
      <a:lvl9pPr marL="1828800" algn="l" defTabSz="457200" rtl="0" eaLnBrk="1" fontAlgn="base" hangingPunct="1">
        <a:spcBef>
          <a:spcPct val="0"/>
        </a:spcBef>
        <a:spcAft>
          <a:spcPct val="0"/>
        </a:spcAft>
        <a:defRPr sz="4400">
          <a:solidFill>
            <a:srgbClr val="09357A"/>
          </a:solidFill>
          <a:latin typeface="Arial"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2400" kern="1200">
          <a:solidFill>
            <a:srgbClr val="09357A"/>
          </a:solidFill>
          <a:latin typeface="Arial"/>
          <a:ea typeface="ＭＳ Ｐゴシック" pitchFamily="1" charset="-128"/>
          <a:cs typeface="Arial"/>
        </a:defRPr>
      </a:lvl1pPr>
      <a:lvl2pPr marL="742950" indent="-285750" algn="l" defTabSz="457200" rtl="0" eaLnBrk="1" fontAlgn="base" hangingPunct="1">
        <a:spcBef>
          <a:spcPct val="20000"/>
        </a:spcBef>
        <a:spcAft>
          <a:spcPct val="0"/>
        </a:spcAft>
        <a:buClr>
          <a:srgbClr val="41B7C8"/>
        </a:buClr>
        <a:buFont typeface="Arial" pitchFamily="34" charset="0"/>
        <a:buChar char="•"/>
        <a:defRPr sz="2000" kern="1200">
          <a:solidFill>
            <a:srgbClr val="09357A"/>
          </a:solidFill>
          <a:latin typeface="Arial"/>
          <a:ea typeface="ＭＳ Ｐゴシック" pitchFamily="1" charset="-128"/>
          <a:cs typeface="Arial"/>
        </a:defRPr>
      </a:lvl2pPr>
      <a:lvl3pPr marL="1143000" indent="-228600" algn="l" defTabSz="457200" rtl="0" eaLnBrk="1" fontAlgn="base" hangingPunct="1">
        <a:spcBef>
          <a:spcPct val="20000"/>
        </a:spcBef>
        <a:spcAft>
          <a:spcPct val="0"/>
        </a:spcAft>
        <a:buClr>
          <a:srgbClr val="41B7C8"/>
        </a:buClr>
        <a:buFont typeface="Lucida Grande"/>
        <a:buChar char="–"/>
        <a:defRPr kern="1200">
          <a:solidFill>
            <a:srgbClr val="09357A"/>
          </a:solidFill>
          <a:latin typeface="Arial"/>
          <a:ea typeface="ＭＳ Ｐゴシック" pitchFamily="1" charset="-128"/>
          <a:cs typeface="Arial"/>
        </a:defRPr>
      </a:lvl3pPr>
      <a:lvl4pPr marL="16002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4pPr>
      <a:lvl5pPr marL="20574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51" name="think-cell Slide" r:id="rId72" imgW="270" imgH="270" progId="TCLayout.ActiveDocument.1">
                  <p:embed/>
                </p:oleObj>
              </mc:Choice>
              <mc:Fallback>
                <p:oleObj name="think-cell Slide" r:id="rId72" imgW="270" imgH="270" progId="TCLayout.ActiveDocument.1">
                  <p:embed/>
                  <p:pic>
                    <p:nvPicPr>
                      <p:cNvPr id="0" name=""/>
                      <p:cNvPicPr/>
                      <p:nvPr/>
                    </p:nvPicPr>
                    <p:blipFill>
                      <a:blip r:embed="rId73"/>
                      <a:stretch>
                        <a:fillRect/>
                      </a:stretch>
                    </p:blipFill>
                    <p:spPr>
                      <a:xfrm>
                        <a:off x="1466" y="1589"/>
                        <a:ext cx="1465" cy="1587"/>
                      </a:xfrm>
                      <a:prstGeom prst="rect">
                        <a:avLst/>
                      </a:prstGeom>
                    </p:spPr>
                  </p:pic>
                </p:oleObj>
              </mc:Fallback>
            </mc:AlternateContent>
          </a:graphicData>
        </a:graphic>
      </p:graphicFrame>
      <p:pic>
        <p:nvPicPr>
          <p:cNvPr id="11" name="Picture 10" descr="C:\Users\jade\AppData\Local\Microsoft\Windows\Temporary Internet Files\Content.Word\Urenco-USA.PNG"/>
          <p:cNvPicPr/>
          <p:nvPr userDrawn="1"/>
        </p:nvPicPr>
        <p:blipFill>
          <a:blip r:embed="rId74" cstate="email">
            <a:extLst>
              <a:ext uri="{28A0092B-C50C-407E-A947-70E740481C1C}">
                <a14:useLocalDpi xmlns:a14="http://schemas.microsoft.com/office/drawing/2010/main"/>
              </a:ext>
            </a:extLst>
          </a:blip>
          <a:srcRect/>
          <a:stretch>
            <a:fillRect/>
          </a:stretch>
        </p:blipFill>
        <p:spPr bwMode="auto">
          <a:xfrm>
            <a:off x="7422412" y="182241"/>
            <a:ext cx="1295874" cy="732874"/>
          </a:xfrm>
          <a:prstGeom prst="rect">
            <a:avLst/>
          </a:prstGeom>
          <a:noFill/>
          <a:ln>
            <a:noFill/>
          </a:ln>
        </p:spPr>
      </p:pic>
      <p:sp>
        <p:nvSpPr>
          <p:cNvPr id="12" name="TextBox 11"/>
          <p:cNvSpPr txBox="1"/>
          <p:nvPr userDrawn="1"/>
        </p:nvSpPr>
        <p:spPr>
          <a:xfrm>
            <a:off x="7659688" y="6634981"/>
            <a:ext cx="1047750" cy="215444"/>
          </a:xfrm>
          <a:prstGeom prst="rect">
            <a:avLst/>
          </a:prstGeom>
          <a:noFill/>
        </p:spPr>
        <p:txBody>
          <a:bodyPr wrap="square" rtlCol="0">
            <a:spAutoFit/>
          </a:bodyPr>
          <a:lstStyle/>
          <a:p>
            <a:pPr algn="r"/>
            <a:fld id="{36F1BAE4-7943-4843-B24C-1E6758F90F66}" type="slidenum">
              <a:rPr lang="en-GB" sz="800" smtClean="0">
                <a:latin typeface="Arial" panose="020B0604020202020204" pitchFamily="34" charset="0"/>
                <a:cs typeface="Arial" panose="020B0604020202020204" pitchFamily="34" charset="0"/>
              </a:rPr>
              <a:pPr algn="r"/>
              <a:t>‹#›</a:t>
            </a:fld>
            <a:endParaRPr lang="en-GB" sz="800" dirty="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31799" y="1106629"/>
            <a:ext cx="8275639"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40265" y="6626514"/>
            <a:ext cx="8278021" cy="0"/>
          </a:xfrm>
          <a:prstGeom prst="line">
            <a:avLst/>
          </a:prstGeom>
          <a:ln w="12700">
            <a:solidFill>
              <a:srgbClr val="1499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116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 id="2147483795" r:id="rId50"/>
    <p:sldLayoutId id="2147483796" r:id="rId51"/>
    <p:sldLayoutId id="2147483797" r:id="rId52"/>
    <p:sldLayoutId id="2147483798" r:id="rId53"/>
    <p:sldLayoutId id="2147483799" r:id="rId54"/>
    <p:sldLayoutId id="2147483800" r:id="rId55"/>
    <p:sldLayoutId id="2147483801" r:id="rId56"/>
    <p:sldLayoutId id="2147483802" r:id="rId57"/>
    <p:sldLayoutId id="2147483803" r:id="rId58"/>
    <p:sldLayoutId id="2147483804" r:id="rId59"/>
    <p:sldLayoutId id="2147483805" r:id="rId60"/>
    <p:sldLayoutId id="2147483806" r:id="rId61"/>
    <p:sldLayoutId id="2147483807" r:id="rId62"/>
    <p:sldLayoutId id="2147483808" r:id="rId63"/>
    <p:sldLayoutId id="2147483809" r:id="rId64"/>
    <p:sldLayoutId id="2147483810" r:id="rId65"/>
    <p:sldLayoutId id="2147483811" r:id="rId66"/>
    <p:sldLayoutId id="2147483812" r:id="rId67"/>
    <p:sldLayoutId id="2147483814" r:id="rId68"/>
  </p:sldLayoutIdLst>
  <p:timing>
    <p:tnLst>
      <p:par>
        <p:cTn id="1" dur="indefinite" restart="never" nodeType="tmRoot"/>
      </p:par>
    </p:tnLst>
  </p:timing>
  <p:hf hdr="0" ftr="0" dt="0"/>
  <p:txStyles>
    <p:titleStyle>
      <a:lvl1pPr algn="l" defTabSz="422041" rtl="0" eaLnBrk="0" fontAlgn="base" hangingPunct="0">
        <a:spcBef>
          <a:spcPct val="0"/>
        </a:spcBef>
        <a:spcAft>
          <a:spcPct val="0"/>
        </a:spcAft>
        <a:defRPr sz="2215" b="1" kern="1200">
          <a:solidFill>
            <a:srgbClr val="09357A"/>
          </a:solidFill>
          <a:latin typeface="Arial"/>
          <a:ea typeface="+mj-ea"/>
          <a:cs typeface="Arial"/>
        </a:defRPr>
      </a:lvl1pPr>
      <a:lvl2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2pPr>
      <a:lvl3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3pPr>
      <a:lvl4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4pPr>
      <a:lvl5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5pPr>
      <a:lvl6pPr marL="422041"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6pPr>
      <a:lvl7pPr marL="844083"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7pPr>
      <a:lvl8pPr marL="1266124"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8pPr>
      <a:lvl9pPr marL="1688165"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9pPr>
    </p:titleStyle>
    <p:bodyStyle>
      <a:lvl1pPr marL="0" indent="0" algn="l" defTabSz="422041" rtl="0" eaLnBrk="0" fontAlgn="base" hangingPunct="0">
        <a:spcBef>
          <a:spcPts val="354"/>
        </a:spcBef>
        <a:spcAft>
          <a:spcPct val="0"/>
        </a:spcAft>
        <a:buFontTx/>
        <a:buNone/>
        <a:defRPr sz="1477" b="1" kern="1200">
          <a:solidFill>
            <a:schemeClr val="tx1"/>
          </a:solidFill>
          <a:latin typeface="Arial"/>
          <a:ea typeface="+mn-ea"/>
          <a:cs typeface="Arial"/>
        </a:defRPr>
      </a:lvl1pPr>
      <a:lvl2pPr marL="422041" indent="-212682" algn="l" defTabSz="422041" rtl="0" eaLnBrk="0" fontAlgn="base" hangingPunct="0">
        <a:spcBef>
          <a:spcPts val="22"/>
        </a:spcBef>
        <a:spcAft>
          <a:spcPct val="0"/>
        </a:spcAft>
        <a:buClr>
          <a:schemeClr val="tx2"/>
        </a:buClr>
        <a:buFont typeface="Arial" pitchFamily="34" charset="0"/>
        <a:buChar char="•"/>
        <a:defRPr sz="1477" kern="1200">
          <a:solidFill>
            <a:schemeClr val="tx1"/>
          </a:solidFill>
          <a:latin typeface="Arial"/>
          <a:ea typeface="+mn-ea"/>
          <a:cs typeface="Arial"/>
        </a:defRPr>
      </a:lvl2pPr>
      <a:lvl3pPr marL="844083" indent="-211021" algn="l" defTabSz="422041" rtl="0" eaLnBrk="0" fontAlgn="base" hangingPunct="0">
        <a:spcBef>
          <a:spcPts val="22"/>
        </a:spcBef>
        <a:spcAft>
          <a:spcPct val="0"/>
        </a:spcAft>
        <a:buClr>
          <a:schemeClr val="tx2"/>
        </a:buClr>
        <a:buFont typeface="Arial" panose="020B0604020202020204" pitchFamily="34" charset="0"/>
        <a:buChar char="–"/>
        <a:defRPr sz="1477" kern="1200">
          <a:solidFill>
            <a:schemeClr val="tx1"/>
          </a:solidFill>
          <a:latin typeface="Arial"/>
          <a:ea typeface="+mn-ea"/>
          <a:cs typeface="Arial"/>
        </a:defRPr>
      </a:lvl3pPr>
      <a:lvl4pPr marL="1269447" indent="-211021" algn="l" defTabSz="422041" rtl="0" eaLnBrk="0" fontAlgn="base" hangingPunct="0">
        <a:spcBef>
          <a:spcPts val="22"/>
        </a:spcBef>
        <a:spcAft>
          <a:spcPct val="0"/>
        </a:spcAft>
        <a:buClr>
          <a:schemeClr val="tx2"/>
        </a:buClr>
        <a:buFont typeface="Arial" pitchFamily="34" charset="0"/>
        <a:buChar char="–"/>
        <a:defRPr sz="1477" kern="1200">
          <a:solidFill>
            <a:schemeClr val="tx1"/>
          </a:solidFill>
          <a:latin typeface="Arial"/>
          <a:ea typeface="+mn-ea"/>
          <a:cs typeface="Arial"/>
        </a:defRPr>
      </a:lvl4pPr>
      <a:lvl5pPr marL="1899186" indent="-211021" algn="l" defTabSz="422041" rtl="0" eaLnBrk="0" fontAlgn="base" hangingPunct="0">
        <a:spcBef>
          <a:spcPts val="22"/>
        </a:spcBef>
        <a:spcAft>
          <a:spcPct val="0"/>
        </a:spcAft>
        <a:buClr>
          <a:schemeClr val="tx2"/>
        </a:buClr>
        <a:buFont typeface="Arial" pitchFamily="34" charset="0"/>
        <a:buChar char="–"/>
        <a:defRPr sz="1477" kern="1200">
          <a:solidFill>
            <a:schemeClr val="tx1"/>
          </a:solidFill>
          <a:latin typeface="Arial"/>
          <a:ea typeface="+mn-ea"/>
          <a:cs typeface="Arial"/>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5">
          <p15:clr>
            <a:srgbClr val="F26B43"/>
          </p15:clr>
        </p15:guide>
        <p15:guide id="2" pos="5950">
          <p15:clr>
            <a:srgbClr val="F26B43"/>
          </p15:clr>
        </p15:guide>
        <p15:guide id="3" pos="4685">
          <p15:clr>
            <a:srgbClr val="F26B43"/>
          </p15:clr>
        </p15:guide>
        <p15:guide id="4" pos="291">
          <p15:clr>
            <a:srgbClr val="F26B43"/>
          </p15:clr>
        </p15:guide>
        <p15:guide id="5" orient="horz" pos="38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Karen Fili, UUSA President &amp; CEO</a:t>
            </a:r>
            <a:endParaRPr lang="en-GB" dirty="0"/>
          </a:p>
        </p:txBody>
      </p:sp>
      <p:sp>
        <p:nvSpPr>
          <p:cNvPr id="3" name="Subtitle 2"/>
          <p:cNvSpPr>
            <a:spLocks noGrp="1"/>
          </p:cNvSpPr>
          <p:nvPr>
            <p:ph type="subTitle" idx="1"/>
          </p:nvPr>
        </p:nvSpPr>
        <p:spPr>
          <a:xfrm>
            <a:off x="430791" y="2032640"/>
            <a:ext cx="6926741" cy="1130400"/>
          </a:xfrm>
        </p:spPr>
        <p:txBody>
          <a:bodyPr>
            <a:normAutofit fontScale="70000" lnSpcReduction="20000"/>
          </a:bodyPr>
          <a:lstStyle/>
          <a:p>
            <a:r>
              <a:rPr lang="en-GB" dirty="0" smtClean="0"/>
              <a:t>3</a:t>
            </a:r>
            <a:r>
              <a:rPr lang="en-GB" baseline="30000" dirty="0" smtClean="0"/>
              <a:t>rd</a:t>
            </a:r>
            <a:r>
              <a:rPr lang="en-GB" dirty="0" smtClean="0"/>
              <a:t> Annual</a:t>
            </a:r>
          </a:p>
          <a:p>
            <a:r>
              <a:rPr lang="en-GB" dirty="0" smtClean="0"/>
              <a:t>New Mexico EnergyPlex Conference</a:t>
            </a:r>
          </a:p>
          <a:p>
            <a:r>
              <a:rPr lang="en-GB" sz="2600" dirty="0" smtClean="0"/>
              <a:t>25 June 2019, Hobbs</a:t>
            </a:r>
            <a:endParaRPr lang="en-GB" sz="26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792" y="3668822"/>
            <a:ext cx="4265597" cy="2847299"/>
          </a:xfrm>
          <a:prstGeom prst="rect">
            <a:avLst/>
          </a:prstGeom>
        </p:spPr>
      </p:pic>
    </p:spTree>
    <p:extLst>
      <p:ext uri="{BB962C8B-B14F-4D97-AF65-F5344CB8AC3E}">
        <p14:creationId xmlns:p14="http://schemas.microsoft.com/office/powerpoint/2010/main" val="46716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Project History – 2011 (Phase II)</a:t>
            </a:r>
            <a:endParaRPr lang="en-GB" dirty="0"/>
          </a:p>
        </p:txBody>
      </p:sp>
      <p:pic>
        <p:nvPicPr>
          <p:cNvPr id="5" name="Picture 7" descr="crop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838" y="1287462"/>
            <a:ext cx="8950325" cy="5494337"/>
          </a:xfrm>
          <a:prstGeom prst="rect">
            <a:avLst/>
          </a:prstGeom>
          <a:noFill/>
          <a:ln w="12700">
            <a:solidFill>
              <a:srgbClr val="09357A"/>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Project History – 2013 (Phase III)</a:t>
            </a:r>
            <a:endParaRPr lang="en-GB" dirty="0"/>
          </a:p>
        </p:txBody>
      </p:sp>
      <p:pic>
        <p:nvPicPr>
          <p:cNvPr id="4" name="Picture 2"/>
          <p:cNvPicPr>
            <a:picLocks noChangeAspect="1"/>
          </p:cNvPicPr>
          <p:nvPr/>
        </p:nvPicPr>
        <p:blipFill rotWithShape="1">
          <a:blip r:embed="rId2" cstate="email">
            <a:extLst>
              <a:ext uri="{28A0092B-C50C-407E-A947-70E740481C1C}">
                <a14:useLocalDpi xmlns:a14="http://schemas.microsoft.com/office/drawing/2010/main"/>
              </a:ext>
            </a:extLst>
          </a:blip>
          <a:srcRect t="7407"/>
          <a:stretch/>
        </p:blipFill>
        <p:spPr bwMode="auto">
          <a:xfrm>
            <a:off x="103188" y="1276350"/>
            <a:ext cx="8920162" cy="5526232"/>
          </a:xfrm>
          <a:prstGeom prst="rect">
            <a:avLst/>
          </a:prstGeom>
          <a:noFill/>
          <a:ln w="9525">
            <a:solidFill>
              <a:srgbClr val="09357A"/>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0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UUSA Today</a:t>
            </a:r>
            <a:endParaRPr lang="en-GB"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rcRect t="23141"/>
          <a:stretch>
            <a:fillRect/>
          </a:stretch>
        </p:blipFill>
        <p:spPr bwMode="auto">
          <a:xfrm>
            <a:off x="76200" y="1292225"/>
            <a:ext cx="8985250" cy="5503430"/>
          </a:xfrm>
          <a:prstGeom prst="rect">
            <a:avLst/>
          </a:prstGeom>
          <a:noFill/>
          <a:ln w="9525">
            <a:solidFill>
              <a:srgbClr val="09357A"/>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5464175"/>
            <a:ext cx="4102100" cy="1200150"/>
          </a:xfrm>
          <a:prstGeom prst="rect">
            <a:avLst/>
          </a:prstGeom>
          <a:solidFill>
            <a:schemeClr val="bg1"/>
          </a:solidFill>
          <a:effectLst>
            <a:outerShdw blurRad="50800" dist="50800" dir="5400000" algn="ctr" rotWithShape="0">
              <a:schemeClr val="tx1"/>
            </a:outerShdw>
          </a:effectLst>
        </p:spPr>
        <p:txBody>
          <a:bodyPr>
            <a:spAutoFit/>
          </a:bodyPr>
          <a:lstStyle/>
          <a:p>
            <a:pPr marL="285750" indent="-285750" eaLnBrk="1" hangingPunct="1">
              <a:buFont typeface="Arial" panose="020B0604020202020204" pitchFamily="34" charset="0"/>
              <a:buChar char="•"/>
              <a:defRPr/>
            </a:pPr>
            <a:r>
              <a:rPr lang="en-US" dirty="0">
                <a:solidFill>
                  <a:srgbClr val="00ABDA"/>
                </a:solidFill>
                <a:latin typeface="+mn-lt"/>
              </a:rPr>
              <a:t>Current Capacity – 4.9 Million SWU</a:t>
            </a:r>
          </a:p>
          <a:p>
            <a:pPr marL="285750" indent="-285750" eaLnBrk="1" hangingPunct="1">
              <a:buFont typeface="Arial" panose="020B0604020202020204" pitchFamily="34" charset="0"/>
              <a:buChar char="•"/>
              <a:defRPr/>
            </a:pPr>
            <a:r>
              <a:rPr lang="en-US" dirty="0">
                <a:solidFill>
                  <a:srgbClr val="00ABDA"/>
                </a:solidFill>
                <a:latin typeface="+mn-lt"/>
              </a:rPr>
              <a:t>Current Employees – 230</a:t>
            </a:r>
          </a:p>
          <a:p>
            <a:pPr marL="285750" indent="-285750" eaLnBrk="1" hangingPunct="1">
              <a:buFont typeface="Arial" panose="020B0604020202020204" pitchFamily="34" charset="0"/>
              <a:buChar char="•"/>
              <a:defRPr/>
            </a:pPr>
            <a:r>
              <a:rPr lang="en-US" dirty="0">
                <a:solidFill>
                  <a:srgbClr val="00ABDA"/>
                </a:solidFill>
                <a:latin typeface="+mn-lt"/>
              </a:rPr>
              <a:t>Provides one third of the U.S. demand for enrichment services</a:t>
            </a:r>
          </a:p>
        </p:txBody>
      </p:sp>
    </p:spTree>
    <p:extLst>
      <p:ext uri="{BB962C8B-B14F-4D97-AF65-F5344CB8AC3E}">
        <p14:creationId xmlns:p14="http://schemas.microsoft.com/office/powerpoint/2010/main" val="15729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Community Engagement</a:t>
            </a:r>
            <a:endParaRPr lang="en-GB" dirty="0"/>
          </a:p>
        </p:txBody>
      </p:sp>
      <p:sp>
        <p:nvSpPr>
          <p:cNvPr id="7" name="TextBox 15"/>
          <p:cNvSpPr txBox="1">
            <a:spLocks noChangeArrowheads="1"/>
          </p:cNvSpPr>
          <p:nvPr/>
        </p:nvSpPr>
        <p:spPr bwMode="auto">
          <a:xfrm>
            <a:off x="4572000" y="1366838"/>
            <a:ext cx="43068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spcBef>
                <a:spcPct val="20000"/>
              </a:spcBef>
              <a:buFont typeface="Arial" panose="020B0604020202020204" pitchFamily="34" charset="0"/>
              <a:buChar char="•"/>
              <a:defRPr sz="2400">
                <a:solidFill>
                  <a:srgbClr val="09357A"/>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41B7C8"/>
              </a:buClr>
              <a:buFont typeface="Arial" panose="020B0604020202020204" pitchFamily="34" charset="0"/>
              <a:buChar char="•"/>
              <a:defRPr sz="2000">
                <a:solidFill>
                  <a:srgbClr val="09357A"/>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41B7C8"/>
              </a:buClr>
              <a:buFont typeface="Lucida Grande"/>
              <a:buChar char="–"/>
              <a:defRPr sz="2400">
                <a:solidFill>
                  <a:srgbClr val="09357A"/>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A6A6A6"/>
              </a:buClr>
              <a:buFont typeface="Arial" panose="020B0604020202020204" pitchFamily="34" charset="0"/>
              <a:buChar char="–"/>
              <a:defRPr sz="2000">
                <a:solidFill>
                  <a:srgbClr val="A6A6A6"/>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ts val="100"/>
              </a:spcBef>
              <a:spcAft>
                <a:spcPts val="100"/>
              </a:spcAft>
              <a:buClr>
                <a:srgbClr val="00ABDA"/>
              </a:buClr>
              <a:defRPr/>
            </a:pPr>
            <a:r>
              <a:rPr lang="en-US" altLang="en-US" sz="2200" dirty="0" smtClean="0">
                <a:solidFill>
                  <a:srgbClr val="00ABDA"/>
                </a:solidFill>
              </a:rPr>
              <a:t>Richie Enrichment Science Workshops</a:t>
            </a:r>
          </a:p>
          <a:p>
            <a:pPr marL="0" indent="0" eaLnBrk="1" hangingPunct="1">
              <a:spcBef>
                <a:spcPts val="100"/>
              </a:spcBef>
              <a:spcAft>
                <a:spcPts val="100"/>
              </a:spcAft>
              <a:buClr>
                <a:srgbClr val="00ABDA"/>
              </a:buClr>
              <a:buFont typeface="Arial" panose="020B0604020202020204" pitchFamily="34" charset="0"/>
              <a:buNone/>
              <a:defRPr/>
            </a:pPr>
            <a:endParaRPr lang="en-US" altLang="en-US" sz="2200" dirty="0" smtClean="0">
              <a:solidFill>
                <a:srgbClr val="00ABDA"/>
              </a:solidFill>
            </a:endParaRPr>
          </a:p>
          <a:p>
            <a:pPr eaLnBrk="1" hangingPunct="1">
              <a:spcBef>
                <a:spcPts val="100"/>
              </a:spcBef>
              <a:spcAft>
                <a:spcPts val="100"/>
              </a:spcAft>
              <a:buClr>
                <a:srgbClr val="00ABDA"/>
              </a:buClr>
              <a:defRPr/>
            </a:pPr>
            <a:r>
              <a:rPr lang="en-US" altLang="en-US" sz="2200" dirty="0" smtClean="0">
                <a:solidFill>
                  <a:srgbClr val="00ABDA"/>
                </a:solidFill>
              </a:rPr>
              <a:t>9/11 Day of Service </a:t>
            </a:r>
          </a:p>
          <a:p>
            <a:pPr marL="0" indent="0" eaLnBrk="1" hangingPunct="1">
              <a:spcBef>
                <a:spcPts val="100"/>
              </a:spcBef>
              <a:spcAft>
                <a:spcPts val="100"/>
              </a:spcAft>
              <a:buClr>
                <a:srgbClr val="00ABDA"/>
              </a:buClr>
              <a:buFont typeface="Arial" panose="020B0604020202020204" pitchFamily="34" charset="0"/>
              <a:buNone/>
              <a:defRPr/>
            </a:pPr>
            <a:endParaRPr lang="en-US" altLang="en-US" sz="2200" dirty="0" smtClean="0">
              <a:solidFill>
                <a:srgbClr val="00ABDA"/>
              </a:solidFill>
            </a:endParaRPr>
          </a:p>
          <a:p>
            <a:pPr eaLnBrk="1" hangingPunct="1">
              <a:spcBef>
                <a:spcPts val="100"/>
              </a:spcBef>
              <a:spcAft>
                <a:spcPts val="100"/>
              </a:spcAft>
              <a:buClr>
                <a:srgbClr val="00ABDA"/>
              </a:buClr>
              <a:defRPr/>
            </a:pPr>
            <a:r>
              <a:rPr lang="en-US" altLang="en-US" sz="2200" dirty="0" smtClean="0">
                <a:solidFill>
                  <a:srgbClr val="00ABDA"/>
                </a:solidFill>
              </a:rPr>
              <a:t>United Way Giving</a:t>
            </a:r>
          </a:p>
        </p:txBody>
      </p:sp>
      <p:pic>
        <p:nvPicPr>
          <p:cNvPr id="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688" y="1262063"/>
            <a:ext cx="381158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1149" t="1717" r="2790" b="2941"/>
          <a:stretch/>
        </p:blipFill>
        <p:spPr>
          <a:xfrm>
            <a:off x="419969" y="3908807"/>
            <a:ext cx="3813051" cy="26651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68825" y="3908425"/>
            <a:ext cx="43148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49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UUSA Site Priorities</a:t>
            </a:r>
            <a:endParaRPr lang="en-GB" dirty="0"/>
          </a:p>
        </p:txBody>
      </p:sp>
      <p:pic>
        <p:nvPicPr>
          <p:cNvPr id="11"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4" y="1257157"/>
            <a:ext cx="437541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4294967295"/>
          </p:nvPr>
        </p:nvSpPr>
        <p:spPr>
          <a:xfrm>
            <a:off x="4918075" y="3063732"/>
            <a:ext cx="4121150" cy="1644650"/>
          </a:xfrm>
          <a:prstGeom prst="rect">
            <a:avLst/>
          </a:prstGeom>
        </p:spPr>
        <p:txBody>
          <a:bodyPr/>
          <a:lstStyle/>
          <a:p>
            <a:pPr marL="514350" indent="-514350">
              <a:buFont typeface="+mj-lt"/>
              <a:buAutoNum type="arabicPeriod"/>
              <a:defRPr/>
            </a:pPr>
            <a:r>
              <a:rPr lang="en-GB" sz="2800" dirty="0" smtClean="0">
                <a:solidFill>
                  <a:srgbClr val="00ABDA"/>
                </a:solidFill>
              </a:rPr>
              <a:t>Safety</a:t>
            </a:r>
          </a:p>
          <a:p>
            <a:pPr marL="514350" indent="-514350">
              <a:buFont typeface="+mj-lt"/>
              <a:buAutoNum type="arabicPeriod"/>
              <a:defRPr/>
            </a:pPr>
            <a:r>
              <a:rPr lang="en-GB" sz="2800" dirty="0" smtClean="0">
                <a:solidFill>
                  <a:srgbClr val="00ABDA"/>
                </a:solidFill>
              </a:rPr>
              <a:t>People</a:t>
            </a:r>
          </a:p>
          <a:p>
            <a:pPr marL="514350" indent="-514350">
              <a:buFont typeface="+mj-lt"/>
              <a:buAutoNum type="arabicPeriod"/>
              <a:defRPr/>
            </a:pPr>
            <a:r>
              <a:rPr lang="en-GB" sz="2800" dirty="0" smtClean="0">
                <a:solidFill>
                  <a:srgbClr val="00ABDA"/>
                </a:solidFill>
              </a:rPr>
              <a:t>Sustainability</a:t>
            </a:r>
          </a:p>
          <a:p>
            <a:pPr lvl="1">
              <a:defRPr/>
            </a:pPr>
            <a:endParaRPr lang="en-GB" dirty="0" smtClean="0"/>
          </a:p>
          <a:p>
            <a:pPr marL="0" indent="0">
              <a:buFont typeface="Arial" panose="020B0604020202020204" pitchFamily="34" charset="0"/>
              <a:buNone/>
              <a:defRPr/>
            </a:pPr>
            <a:endParaRPr lang="en-GB" sz="1000" dirty="0" smtClean="0"/>
          </a:p>
        </p:txBody>
      </p:sp>
    </p:spTree>
    <p:extLst>
      <p:ext uri="{BB962C8B-B14F-4D97-AF65-F5344CB8AC3E}">
        <p14:creationId xmlns:p14="http://schemas.microsoft.com/office/powerpoint/2010/main" val="43868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3185" t="-1681" r="-799" b="-1946"/>
          <a:stretch/>
        </p:blipFill>
        <p:spPr>
          <a:xfrm>
            <a:off x="434180" y="1549400"/>
            <a:ext cx="4199467" cy="4698999"/>
          </a:xfrm>
          <a:prstGeom prst="rect">
            <a:avLst/>
          </a:prstGeom>
          <a:ln>
            <a:solidFill>
              <a:schemeClr val="bg1">
                <a:lumMod val="85000"/>
              </a:schemeClr>
            </a:solidFill>
          </a:ln>
        </p:spPr>
      </p:pic>
      <p:sp>
        <p:nvSpPr>
          <p:cNvPr id="3" name="Content Placeholder 2"/>
          <p:cNvSpPr>
            <a:spLocks noGrp="1"/>
          </p:cNvSpPr>
          <p:nvPr>
            <p:ph sz="half" idx="10"/>
          </p:nvPr>
        </p:nvSpPr>
        <p:spPr>
          <a:xfrm>
            <a:off x="4670339" y="1854200"/>
            <a:ext cx="4038600" cy="4610768"/>
          </a:xfrm>
        </p:spPr>
        <p:txBody>
          <a:bodyPr/>
          <a:lstStyle/>
          <a:p>
            <a:r>
              <a:rPr lang="en-GB" sz="1600" dirty="0">
                <a:solidFill>
                  <a:srgbClr val="00ABDA"/>
                </a:solidFill>
              </a:rPr>
              <a:t>On February 5, 2019 </a:t>
            </a:r>
            <a:r>
              <a:rPr lang="en-GB" sz="1600" b="1" dirty="0">
                <a:solidFill>
                  <a:srgbClr val="00ABDA"/>
                </a:solidFill>
              </a:rPr>
              <a:t>Urenco USA Inc. </a:t>
            </a:r>
            <a:r>
              <a:rPr lang="en-GB" sz="1600" dirty="0">
                <a:solidFill>
                  <a:srgbClr val="00ABDA"/>
                </a:solidFill>
              </a:rPr>
              <a:t>announced its capability in the provision of high assay low enriched uranium (HALEU), for  civil, peaceful applications in existing and new power plants as well as for research, test and medical isotopes facilities. </a:t>
            </a:r>
            <a:endParaRPr lang="en-GB" sz="1600" dirty="0" smtClean="0">
              <a:solidFill>
                <a:srgbClr val="00ABDA"/>
              </a:solidFill>
            </a:endParaRPr>
          </a:p>
          <a:p>
            <a:r>
              <a:rPr lang="en-GB" sz="1600" dirty="0" smtClean="0">
                <a:solidFill>
                  <a:srgbClr val="00ABDA"/>
                </a:solidFill>
              </a:rPr>
              <a:t>Urenco </a:t>
            </a:r>
            <a:r>
              <a:rPr lang="en-GB" sz="1600" dirty="0">
                <a:solidFill>
                  <a:srgbClr val="00ABDA"/>
                </a:solidFill>
              </a:rPr>
              <a:t>is now exploring the construction of a dedicated HALEU unit at its UUSA facility. </a:t>
            </a:r>
            <a:endParaRPr lang="en-GB" sz="1600" dirty="0" smtClean="0">
              <a:solidFill>
                <a:srgbClr val="00ABDA"/>
              </a:solidFill>
            </a:endParaRPr>
          </a:p>
          <a:p>
            <a:r>
              <a:rPr lang="en-GB" sz="1600" dirty="0" smtClean="0">
                <a:solidFill>
                  <a:srgbClr val="00ABDA"/>
                </a:solidFill>
              </a:rPr>
              <a:t>Further </a:t>
            </a:r>
            <a:r>
              <a:rPr lang="en-GB" sz="1600" dirty="0">
                <a:solidFill>
                  <a:srgbClr val="00ABDA"/>
                </a:solidFill>
              </a:rPr>
              <a:t>activity at UUSA is underway to support the near-term delivery of slightly greater than 5% U235 enrichments for existing light water reactors interested in higher burn-up rates and/or extended operating cycles.</a:t>
            </a:r>
          </a:p>
        </p:txBody>
      </p:sp>
      <p:sp>
        <p:nvSpPr>
          <p:cNvPr id="4" name="Title 3"/>
          <p:cNvSpPr>
            <a:spLocks noGrp="1"/>
          </p:cNvSpPr>
          <p:nvPr>
            <p:ph type="title"/>
          </p:nvPr>
        </p:nvSpPr>
        <p:spPr/>
        <p:txBody>
          <a:bodyPr/>
          <a:lstStyle/>
          <a:p>
            <a:r>
              <a:rPr lang="en-GB" sz="2000" dirty="0" err="1" smtClean="0"/>
              <a:t>Urenco</a:t>
            </a:r>
            <a:r>
              <a:rPr lang="en-GB" sz="2000" dirty="0" smtClean="0"/>
              <a:t> USA HA-LEU Announcement</a:t>
            </a:r>
            <a:endParaRPr lang="en-GB" sz="2000" dirty="0"/>
          </a:p>
        </p:txBody>
      </p:sp>
      <p:sp>
        <p:nvSpPr>
          <p:cNvPr id="8" name="TextBox 7"/>
          <p:cNvSpPr txBox="1"/>
          <p:nvPr/>
        </p:nvSpPr>
        <p:spPr>
          <a:xfrm>
            <a:off x="4670339" y="1442321"/>
            <a:ext cx="4038600" cy="369332"/>
          </a:xfrm>
          <a:prstGeom prst="rect">
            <a:avLst/>
          </a:prstGeom>
          <a:noFill/>
        </p:spPr>
        <p:txBody>
          <a:bodyPr wrap="square" rtlCol="0">
            <a:spAutoFit/>
          </a:bodyPr>
          <a:lstStyle/>
          <a:p>
            <a:pPr algn="ctr"/>
            <a:r>
              <a:rPr lang="en-GB" dirty="0" smtClean="0">
                <a:solidFill>
                  <a:srgbClr val="00ABDA"/>
                </a:solidFill>
              </a:rPr>
              <a:t>+++++ PRESS RELEASE +++++</a:t>
            </a:r>
          </a:p>
        </p:txBody>
      </p:sp>
    </p:spTree>
    <p:extLst>
      <p:ext uri="{BB962C8B-B14F-4D97-AF65-F5344CB8AC3E}">
        <p14:creationId xmlns:p14="http://schemas.microsoft.com/office/powerpoint/2010/main" val="428425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HA-LEU </a:t>
            </a:r>
            <a:endParaRPr lang="en-GB" dirty="0"/>
          </a:p>
        </p:txBody>
      </p:sp>
      <p:sp>
        <p:nvSpPr>
          <p:cNvPr id="4" name="Content Placeholder 2"/>
          <p:cNvSpPr txBox="1">
            <a:spLocks/>
          </p:cNvSpPr>
          <p:nvPr/>
        </p:nvSpPr>
        <p:spPr bwMode="auto">
          <a:xfrm>
            <a:off x="379534" y="1372888"/>
            <a:ext cx="8434266" cy="476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09357A"/>
                </a:solidFill>
                <a:latin typeface="Arial"/>
                <a:ea typeface="ＭＳ Ｐゴシック" pitchFamily="1" charset="-128"/>
                <a:cs typeface="Arial"/>
              </a:defRPr>
            </a:lvl1pPr>
            <a:lvl2pPr marL="742950" indent="-285750" algn="l" defTabSz="457200" rtl="0" eaLnBrk="1" fontAlgn="base" hangingPunct="1">
              <a:spcBef>
                <a:spcPct val="20000"/>
              </a:spcBef>
              <a:spcAft>
                <a:spcPct val="0"/>
              </a:spcAft>
              <a:buClr>
                <a:srgbClr val="41B7C8"/>
              </a:buClr>
              <a:buFont typeface="Arial" pitchFamily="34" charset="0"/>
              <a:buChar char="•"/>
              <a:defRPr sz="2000" kern="1200">
                <a:solidFill>
                  <a:srgbClr val="09357A"/>
                </a:solidFill>
                <a:latin typeface="Arial"/>
                <a:ea typeface="ＭＳ Ｐゴシック" pitchFamily="1" charset="-128"/>
                <a:cs typeface="Arial"/>
              </a:defRPr>
            </a:lvl2pPr>
            <a:lvl3pPr marL="1143000" indent="-228600" algn="l" defTabSz="457200" rtl="0" eaLnBrk="1" fontAlgn="base" hangingPunct="1">
              <a:spcBef>
                <a:spcPct val="20000"/>
              </a:spcBef>
              <a:spcAft>
                <a:spcPct val="0"/>
              </a:spcAft>
              <a:buClr>
                <a:srgbClr val="41B7C8"/>
              </a:buClr>
              <a:buFont typeface="Lucida Grande"/>
              <a:buChar char="–"/>
              <a:defRPr kern="1200">
                <a:solidFill>
                  <a:srgbClr val="09357A"/>
                </a:solidFill>
                <a:latin typeface="Arial"/>
                <a:ea typeface="ＭＳ Ｐゴシック" pitchFamily="1" charset="-128"/>
                <a:cs typeface="Arial"/>
              </a:defRPr>
            </a:lvl3pPr>
            <a:lvl4pPr marL="16002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4pPr>
            <a:lvl5pPr marL="20574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spcBef>
                <a:spcPts val="600"/>
              </a:spcBef>
              <a:spcAft>
                <a:spcPts val="0"/>
              </a:spcAft>
              <a:buNone/>
              <a:defRPr/>
            </a:pPr>
            <a:r>
              <a:rPr lang="en-US" sz="1600" dirty="0">
                <a:solidFill>
                  <a:srgbClr val="00ABDA"/>
                </a:solidFill>
              </a:rPr>
              <a:t>High Assay - Low Enriched Uranium (HA-LEU) </a:t>
            </a:r>
          </a:p>
          <a:p>
            <a:pPr marL="719138" lvl="1" indent="-296863">
              <a:spcBef>
                <a:spcPts val="554"/>
              </a:spcBef>
              <a:spcAft>
                <a:spcPts val="554"/>
              </a:spcAft>
              <a:defRPr/>
            </a:pPr>
            <a:r>
              <a:rPr lang="en-US" sz="1400" dirty="0">
                <a:solidFill>
                  <a:srgbClr val="00ABDA"/>
                </a:solidFill>
              </a:rPr>
              <a:t>R</a:t>
            </a:r>
            <a:r>
              <a:rPr lang="en-US" sz="1400" dirty="0" smtClean="0">
                <a:solidFill>
                  <a:srgbClr val="00ABDA"/>
                </a:solidFill>
              </a:rPr>
              <a:t>efers </a:t>
            </a:r>
            <a:r>
              <a:rPr lang="en-US" sz="1400" dirty="0">
                <a:solidFill>
                  <a:srgbClr val="00ABDA"/>
                </a:solidFill>
              </a:rPr>
              <a:t>to UF6 enrichment in the range of 5.0% to 19.99% U235</a:t>
            </a:r>
          </a:p>
          <a:p>
            <a:pPr marL="719138" lvl="1" indent="-296863">
              <a:spcBef>
                <a:spcPts val="554"/>
              </a:spcBef>
              <a:spcAft>
                <a:spcPts val="554"/>
              </a:spcAft>
              <a:defRPr/>
            </a:pPr>
            <a:r>
              <a:rPr lang="en-US" sz="1400" dirty="0">
                <a:solidFill>
                  <a:srgbClr val="00ABDA"/>
                </a:solidFill>
              </a:rPr>
              <a:t>URENCO uses the term </a:t>
            </a:r>
            <a:r>
              <a:rPr lang="en-US" sz="1400" u="sng" dirty="0">
                <a:solidFill>
                  <a:srgbClr val="00ABDA"/>
                </a:solidFill>
              </a:rPr>
              <a:t>LEU+ </a:t>
            </a:r>
            <a:r>
              <a:rPr lang="en-US" sz="1400" dirty="0">
                <a:solidFill>
                  <a:srgbClr val="00ABDA"/>
                </a:solidFill>
              </a:rPr>
              <a:t>to refer to UF6 enriched just above the current 5% limit for civil nuclear production</a:t>
            </a:r>
          </a:p>
          <a:p>
            <a:pPr marL="0" indent="0" defTabSz="422041">
              <a:spcBef>
                <a:spcPts val="600"/>
              </a:spcBef>
              <a:spcAft>
                <a:spcPts val="0"/>
              </a:spcAft>
              <a:buNone/>
              <a:defRPr/>
            </a:pPr>
            <a:r>
              <a:rPr lang="en-US" sz="1600" dirty="0">
                <a:solidFill>
                  <a:srgbClr val="00ABDA"/>
                </a:solidFill>
              </a:rPr>
              <a:t>A </a:t>
            </a:r>
            <a:r>
              <a:rPr lang="en-US" sz="1600" dirty="0" smtClean="0">
                <a:solidFill>
                  <a:srgbClr val="00ABDA"/>
                </a:solidFill>
              </a:rPr>
              <a:t>Broad </a:t>
            </a:r>
            <a:r>
              <a:rPr lang="en-US" sz="1600" dirty="0">
                <a:solidFill>
                  <a:srgbClr val="00ABDA"/>
                </a:solidFill>
              </a:rPr>
              <a:t>C</a:t>
            </a:r>
            <a:r>
              <a:rPr lang="en-US" sz="1600" dirty="0" smtClean="0">
                <a:solidFill>
                  <a:srgbClr val="00ABDA"/>
                </a:solidFill>
              </a:rPr>
              <a:t>ommunity </a:t>
            </a:r>
            <a:r>
              <a:rPr lang="en-US" sz="1600" dirty="0">
                <a:solidFill>
                  <a:srgbClr val="00ABDA"/>
                </a:solidFill>
              </a:rPr>
              <a:t>of </a:t>
            </a:r>
            <a:r>
              <a:rPr lang="en-US" sz="1600" dirty="0" smtClean="0">
                <a:solidFill>
                  <a:srgbClr val="00ABDA"/>
                </a:solidFill>
              </a:rPr>
              <a:t>Users </a:t>
            </a:r>
            <a:r>
              <a:rPr lang="en-US" sz="1600" dirty="0">
                <a:solidFill>
                  <a:srgbClr val="00ABDA"/>
                </a:solidFill>
              </a:rPr>
              <a:t>will </a:t>
            </a:r>
            <a:r>
              <a:rPr lang="en-US" sz="1600" dirty="0" smtClean="0">
                <a:solidFill>
                  <a:srgbClr val="00ABDA"/>
                </a:solidFill>
              </a:rPr>
              <a:t>Benefit </a:t>
            </a:r>
            <a:r>
              <a:rPr lang="en-US" sz="1600" dirty="0">
                <a:solidFill>
                  <a:srgbClr val="00ABDA"/>
                </a:solidFill>
              </a:rPr>
              <a:t>from </a:t>
            </a:r>
            <a:r>
              <a:rPr lang="en-US" sz="1600" dirty="0" smtClean="0">
                <a:solidFill>
                  <a:srgbClr val="00ABDA"/>
                </a:solidFill>
              </a:rPr>
              <a:t>HA-LEU</a:t>
            </a:r>
            <a:endParaRPr lang="en-US" sz="1600" dirty="0">
              <a:solidFill>
                <a:srgbClr val="00ABDA"/>
              </a:solidFill>
            </a:endParaRPr>
          </a:p>
          <a:p>
            <a:pPr marL="719138" lvl="1" indent="-296863">
              <a:spcBef>
                <a:spcPts val="554"/>
              </a:spcBef>
              <a:spcAft>
                <a:spcPts val="554"/>
              </a:spcAft>
            </a:pPr>
            <a:r>
              <a:rPr lang="en-US" sz="1400" dirty="0">
                <a:solidFill>
                  <a:srgbClr val="00ABDA"/>
                </a:solidFill>
              </a:rPr>
              <a:t>Operators of existing LWRs seeking improvements in reactor economics through higher burnup rates and extended operating cycles</a:t>
            </a:r>
          </a:p>
          <a:p>
            <a:pPr marL="719138" lvl="1" indent="-296863">
              <a:spcBef>
                <a:spcPts val="554"/>
              </a:spcBef>
              <a:spcAft>
                <a:spcPts val="554"/>
              </a:spcAft>
            </a:pPr>
            <a:r>
              <a:rPr lang="en-US" sz="1400" dirty="0">
                <a:solidFill>
                  <a:srgbClr val="00ABDA"/>
                </a:solidFill>
              </a:rPr>
              <a:t>The introduction of Accident Tolerant Fuels</a:t>
            </a:r>
          </a:p>
          <a:p>
            <a:pPr marL="719138" lvl="1" indent="-296863" defTabSz="422041">
              <a:spcBef>
                <a:spcPts val="554"/>
              </a:spcBef>
              <a:spcAft>
                <a:spcPts val="554"/>
              </a:spcAft>
              <a:defRPr/>
            </a:pPr>
            <a:r>
              <a:rPr lang="en-US" sz="1400" dirty="0">
                <a:solidFill>
                  <a:srgbClr val="00ABDA"/>
                </a:solidFill>
              </a:rPr>
              <a:t>Gen IV and other Advanced reactor designs</a:t>
            </a:r>
          </a:p>
          <a:p>
            <a:pPr marL="719138" lvl="1" indent="-296863" defTabSz="422041">
              <a:spcBef>
                <a:spcPts val="554"/>
              </a:spcBef>
              <a:spcAft>
                <a:spcPts val="554"/>
              </a:spcAft>
              <a:defRPr/>
            </a:pPr>
            <a:r>
              <a:rPr lang="en-US" sz="1400" dirty="0">
                <a:solidFill>
                  <a:srgbClr val="00ABDA"/>
                </a:solidFill>
              </a:rPr>
              <a:t>Advanced fuel designs</a:t>
            </a:r>
          </a:p>
          <a:p>
            <a:pPr marL="719138" lvl="1" indent="-296863" defTabSz="422041">
              <a:spcBef>
                <a:spcPts val="554"/>
              </a:spcBef>
              <a:spcAft>
                <a:spcPts val="554"/>
              </a:spcAft>
              <a:defRPr/>
            </a:pPr>
            <a:r>
              <a:rPr lang="en-US" sz="1400" dirty="0">
                <a:solidFill>
                  <a:srgbClr val="00ABDA"/>
                </a:solidFill>
              </a:rPr>
              <a:t>Research &amp; Test Reactors</a:t>
            </a:r>
          </a:p>
          <a:p>
            <a:pPr marL="719138" lvl="1" indent="-296863" defTabSz="422041">
              <a:spcBef>
                <a:spcPts val="554"/>
              </a:spcBef>
              <a:spcAft>
                <a:spcPts val="554"/>
              </a:spcAft>
              <a:defRPr/>
            </a:pPr>
            <a:r>
              <a:rPr lang="en-US" sz="1400" dirty="0">
                <a:solidFill>
                  <a:srgbClr val="00ABDA"/>
                </a:solidFill>
              </a:rPr>
              <a:t>Producers of targets for medical isotope </a:t>
            </a:r>
            <a:r>
              <a:rPr lang="en-US" sz="1400" dirty="0" smtClean="0">
                <a:solidFill>
                  <a:srgbClr val="00ABDA"/>
                </a:solidFill>
              </a:rPr>
              <a:t>production</a:t>
            </a:r>
            <a:endParaRPr lang="en-US" sz="1400" dirty="0">
              <a:solidFill>
                <a:srgbClr val="00ABDA"/>
              </a:solidFill>
            </a:endParaRPr>
          </a:p>
        </p:txBody>
      </p:sp>
    </p:spTree>
    <p:extLst>
      <p:ext uri="{BB962C8B-B14F-4D97-AF65-F5344CB8AC3E}">
        <p14:creationId xmlns:p14="http://schemas.microsoft.com/office/powerpoint/2010/main" val="117137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674" y="2654147"/>
            <a:ext cx="5046969" cy="1130400"/>
          </a:xfrm>
        </p:spPr>
        <p:txBody>
          <a:bodyPr>
            <a:normAutofit/>
          </a:bodyPr>
          <a:lstStyle/>
          <a:p>
            <a:pPr algn="ctr"/>
            <a:r>
              <a:rPr lang="en-GB" sz="4000" i="1" dirty="0" smtClean="0"/>
              <a:t>Thank You</a:t>
            </a:r>
            <a:endParaRPr lang="en-GB" sz="4000" i="1" dirty="0"/>
          </a:p>
        </p:txBody>
      </p:sp>
    </p:spTree>
    <p:extLst>
      <p:ext uri="{BB962C8B-B14F-4D97-AF65-F5344CB8AC3E}">
        <p14:creationId xmlns:p14="http://schemas.microsoft.com/office/powerpoint/2010/main" val="84849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First Impressions of The National Enrichment Facility</a:t>
            </a:r>
            <a:endParaRPr lang="en-GB" dirty="0"/>
          </a:p>
        </p:txBody>
      </p:sp>
      <p:pic>
        <p:nvPicPr>
          <p:cNvPr id="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85" y="1304925"/>
            <a:ext cx="9090025" cy="548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1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URENCO USA History</a:t>
            </a:r>
            <a:endParaRPr lang="en-GB" dirty="0"/>
          </a:p>
        </p:txBody>
      </p:sp>
      <p:sp>
        <p:nvSpPr>
          <p:cNvPr id="3" name="Content Placeholder 2"/>
          <p:cNvSpPr>
            <a:spLocks noGrp="1"/>
          </p:cNvSpPr>
          <p:nvPr>
            <p:ph idx="11"/>
          </p:nvPr>
        </p:nvSpPr>
        <p:spPr>
          <a:xfrm>
            <a:off x="434181" y="3900054"/>
            <a:ext cx="8275638" cy="2433295"/>
          </a:xfrm>
        </p:spPr>
        <p:txBody>
          <a:bodyPr/>
          <a:lstStyle/>
          <a:p>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Located in southeast New Mexico</a:t>
            </a:r>
          </a:p>
          <a:p>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1</a:t>
            </a:r>
            <a:r>
              <a:rPr lang="en-US" altLang="en-US" sz="2400" baseline="300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st</a:t>
            </a:r>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 new nuclear facility in the US </a:t>
            </a:r>
            <a:r>
              <a:rPr lang="en-US" altLang="en-US" sz="2400" dirty="0" smtClean="0">
                <a:solidFill>
                  <a:srgbClr val="00ABDA"/>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in more than 30 years</a:t>
            </a:r>
          </a:p>
          <a:p>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Nuclear Regulatory Commission license issued in 2006</a:t>
            </a:r>
          </a:p>
          <a:p>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Operation commenced in 2010</a:t>
            </a:r>
          </a:p>
          <a:p>
            <a:r>
              <a:rPr lang="en-US" altLang="en-US" sz="2400" dirty="0">
                <a:solidFill>
                  <a:srgbClr val="00ABDA"/>
                </a:solidFill>
                <a:latin typeface="Arial" panose="020B0604020202020204" pitchFamily="34" charset="0"/>
                <a:ea typeface="ＭＳ Ｐゴシック" panose="020B0600070205080204" pitchFamily="34" charset="-128"/>
                <a:cs typeface="Arial" panose="020B0604020202020204" pitchFamily="34" charset="0"/>
              </a:rPr>
              <a:t>Only uranium enrichment plant in North America</a:t>
            </a:r>
          </a:p>
          <a:p>
            <a:endParaRPr lang="en-GB" dirty="0"/>
          </a:p>
        </p:txBody>
      </p:sp>
      <p:pic>
        <p:nvPicPr>
          <p:cNvPr id="4" name="Picture 8" descr="nminusa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618" y="1281113"/>
            <a:ext cx="3789363" cy="2528887"/>
          </a:xfrm>
          <a:prstGeom prst="rect">
            <a:avLst/>
          </a:prstGeom>
          <a:noFill/>
          <a:ln w="349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5"/>
          <p:cNvPicPr>
            <a:picLocks noChangeAspect="1" noChangeArrowheads="1"/>
          </p:cNvPicPr>
          <p:nvPr/>
        </p:nvPicPr>
        <p:blipFill>
          <a:blip r:embed="rId3"/>
          <a:srcRect/>
          <a:stretch>
            <a:fillRect/>
          </a:stretch>
        </p:blipFill>
        <p:spPr bwMode="auto">
          <a:xfrm>
            <a:off x="5792788" y="1501775"/>
            <a:ext cx="2819400" cy="3406775"/>
          </a:xfrm>
          <a:prstGeom prst="rect">
            <a:avLst/>
          </a:prstGeom>
          <a:solidFill>
            <a:srgbClr val="0066FF"/>
          </a:solidFill>
          <a:ln w="12700">
            <a:solidFill>
              <a:srgbClr val="09357A"/>
            </a:solidFill>
            <a:miter lim="800000"/>
            <a:headEnd/>
            <a:tailEnd/>
          </a:ln>
          <a:effectLst>
            <a:outerShdw blurRad="50800" dist="38100" dir="2700000" algn="tl" rotWithShape="0">
              <a:prstClr val="black">
                <a:alpha val="40000"/>
              </a:prstClr>
            </a:outerShdw>
          </a:effectLst>
        </p:spPr>
      </p:pic>
      <p:sp>
        <p:nvSpPr>
          <p:cNvPr id="6" name="Oval 5"/>
          <p:cNvSpPr/>
          <p:nvPr/>
        </p:nvSpPr>
        <p:spPr>
          <a:xfrm>
            <a:off x="7573529" y="3564805"/>
            <a:ext cx="647700" cy="666750"/>
          </a:xfrm>
          <a:prstGeom prst="ellipse">
            <a:avLst/>
          </a:prstGeom>
          <a:noFill/>
          <a:ln>
            <a:solidFill>
              <a:srgbClr val="09357A"/>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38002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Facts</a:t>
            </a: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l="2219" t="18877" r="22006" b="11331"/>
          <a:stretch>
            <a:fillRect/>
          </a:stretch>
        </p:blipFill>
        <p:spPr>
          <a:xfrm>
            <a:off x="434180" y="1415030"/>
            <a:ext cx="6081712" cy="4202112"/>
          </a:xfrm>
          <a:prstGeom prst="rect">
            <a:avLst/>
          </a:prstGeom>
        </p:spPr>
      </p:pic>
      <p:sp>
        <p:nvSpPr>
          <p:cNvPr id="6" name="Content Placeholder 3"/>
          <p:cNvSpPr>
            <a:spLocks noGrp="1"/>
          </p:cNvSpPr>
          <p:nvPr/>
        </p:nvSpPr>
        <p:spPr>
          <a:xfrm>
            <a:off x="2790627" y="1166019"/>
            <a:ext cx="3562747" cy="452596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09357A"/>
                </a:solidFill>
                <a:latin typeface="Arial"/>
                <a:ea typeface="ＭＳ Ｐゴシック" pitchFamily="1" charset="-128"/>
                <a:cs typeface="Arial"/>
              </a:defRPr>
            </a:lvl1pPr>
            <a:lvl2pPr marL="742950" indent="-285750" algn="l" defTabSz="457200" rtl="0" eaLnBrk="1" fontAlgn="base" hangingPunct="1">
              <a:spcBef>
                <a:spcPct val="20000"/>
              </a:spcBef>
              <a:spcAft>
                <a:spcPct val="0"/>
              </a:spcAft>
              <a:buClr>
                <a:srgbClr val="41B7C8"/>
              </a:buClr>
              <a:buFont typeface="Arial" pitchFamily="34" charset="0"/>
              <a:buChar char="•"/>
              <a:defRPr sz="2000" kern="1200">
                <a:solidFill>
                  <a:srgbClr val="09357A"/>
                </a:solidFill>
                <a:latin typeface="Arial"/>
                <a:ea typeface="ＭＳ Ｐゴシック" pitchFamily="1" charset="-128"/>
                <a:cs typeface="Arial"/>
              </a:defRPr>
            </a:lvl2pPr>
            <a:lvl3pPr marL="1143000" indent="-228600" algn="l" defTabSz="457200" rtl="0" eaLnBrk="1" fontAlgn="base" hangingPunct="1">
              <a:spcBef>
                <a:spcPct val="20000"/>
              </a:spcBef>
              <a:spcAft>
                <a:spcPct val="0"/>
              </a:spcAft>
              <a:buClr>
                <a:srgbClr val="41B7C8"/>
              </a:buClr>
              <a:buFont typeface="Lucida Grande"/>
              <a:buChar char="–"/>
              <a:defRPr kern="1200">
                <a:solidFill>
                  <a:srgbClr val="09357A"/>
                </a:solidFill>
                <a:latin typeface="Arial"/>
                <a:ea typeface="ＭＳ Ｐゴシック" pitchFamily="1" charset="-128"/>
                <a:cs typeface="Arial"/>
              </a:defRPr>
            </a:lvl3pPr>
            <a:lvl4pPr marL="16002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4pPr>
            <a:lvl5pPr marL="2057400" indent="-228600" algn="l" defTabSz="457200" rtl="0" eaLnBrk="1" fontAlgn="base" hangingPunct="1">
              <a:spcBef>
                <a:spcPct val="20000"/>
              </a:spcBef>
              <a:spcAft>
                <a:spcPct val="0"/>
              </a:spcAft>
              <a:buClr>
                <a:srgbClr val="A6A6A6"/>
              </a:buClr>
              <a:buFont typeface="Arial" pitchFamily="34" charset="0"/>
              <a:buChar char="–"/>
              <a:defRPr kern="1200">
                <a:solidFill>
                  <a:srgbClr val="A6A6A6"/>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7" name="Content Placeholder 6"/>
          <p:cNvSpPr>
            <a:spLocks noGrp="1" noChangeArrowheads="1"/>
          </p:cNvSpPr>
          <p:nvPr>
            <p:ph idx="11"/>
          </p:nvPr>
        </p:nvSpPr>
        <p:spPr bwMode="auto">
          <a:xfrm>
            <a:off x="6353374" y="2243054"/>
            <a:ext cx="8275638" cy="25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9pPr>
          </a:lstStyle>
          <a:p>
            <a:pPr eaLnBrk="1" hangingPunct="1">
              <a:spcBef>
                <a:spcPct val="0"/>
              </a:spcBef>
              <a:buFont typeface="Arial" panose="020B0604020202020204" pitchFamily="34" charset="0"/>
              <a:buNone/>
            </a:pPr>
            <a:r>
              <a:rPr lang="en-US" altLang="en-US" dirty="0">
                <a:solidFill>
                  <a:srgbClr val="00ABDA"/>
                </a:solidFill>
                <a:latin typeface="Arial" panose="020B0604020202020204" pitchFamily="34" charset="0"/>
              </a:rPr>
              <a:t>4</a:t>
            </a:r>
            <a:r>
              <a:rPr lang="en-US" altLang="en-US" sz="1800" dirty="0">
                <a:solidFill>
                  <a:srgbClr val="00ABDA"/>
                </a:solidFill>
                <a:latin typeface="Arial" panose="020B0604020202020204" pitchFamily="34" charset="0"/>
              </a:rPr>
              <a:t> Enrichment Facilities</a:t>
            </a:r>
          </a:p>
          <a:p>
            <a:pPr eaLnBrk="1" hangingPunct="1">
              <a:spcBef>
                <a:spcPct val="0"/>
              </a:spcBef>
              <a:buFont typeface="Arial" panose="020B0604020202020204" pitchFamily="34" charset="0"/>
              <a:buNone/>
            </a:pPr>
            <a:endParaRPr lang="en-US" altLang="en-US" sz="1000" dirty="0">
              <a:solidFill>
                <a:srgbClr val="00ABDA"/>
              </a:solidFill>
              <a:latin typeface="Arial" panose="020B0604020202020204" pitchFamily="34" charset="0"/>
            </a:endParaRPr>
          </a:p>
          <a:p>
            <a:pPr eaLnBrk="1" hangingPunct="1">
              <a:spcBef>
                <a:spcPct val="0"/>
              </a:spcBef>
              <a:buFont typeface="Arial" panose="020B0604020202020204" pitchFamily="34" charset="0"/>
              <a:buNone/>
            </a:pPr>
            <a:r>
              <a:rPr lang="en-US" altLang="en-US" dirty="0">
                <a:solidFill>
                  <a:srgbClr val="00ABDA"/>
                </a:solidFill>
                <a:latin typeface="Arial" panose="020B0604020202020204" pitchFamily="34" charset="0"/>
              </a:rPr>
              <a:t>50 </a:t>
            </a:r>
            <a:r>
              <a:rPr lang="en-US" altLang="en-US" sz="1800" dirty="0">
                <a:solidFill>
                  <a:srgbClr val="00ABDA"/>
                </a:solidFill>
                <a:latin typeface="Arial" panose="020B0604020202020204" pitchFamily="34" charset="0"/>
              </a:rPr>
              <a:t>Customers</a:t>
            </a:r>
          </a:p>
          <a:p>
            <a:pPr eaLnBrk="1" hangingPunct="1">
              <a:spcBef>
                <a:spcPct val="0"/>
              </a:spcBef>
              <a:buFont typeface="Arial" panose="020B0604020202020204" pitchFamily="34" charset="0"/>
              <a:buNone/>
            </a:pPr>
            <a:endParaRPr lang="en-US" altLang="en-US" sz="1000" dirty="0">
              <a:solidFill>
                <a:srgbClr val="00ABDA"/>
              </a:solidFill>
              <a:latin typeface="Arial" panose="020B0604020202020204" pitchFamily="34" charset="0"/>
            </a:endParaRPr>
          </a:p>
          <a:p>
            <a:pPr eaLnBrk="1" hangingPunct="1">
              <a:spcBef>
                <a:spcPct val="0"/>
              </a:spcBef>
              <a:buFont typeface="Arial" panose="020B0604020202020204" pitchFamily="34" charset="0"/>
              <a:buNone/>
            </a:pPr>
            <a:r>
              <a:rPr lang="en-US" altLang="en-US" dirty="0">
                <a:solidFill>
                  <a:srgbClr val="00ABDA"/>
                </a:solidFill>
                <a:latin typeface="Arial" panose="020B0604020202020204" pitchFamily="34" charset="0"/>
              </a:rPr>
              <a:t>1,500 </a:t>
            </a:r>
            <a:r>
              <a:rPr lang="en-US" altLang="en-US" sz="1800" dirty="0">
                <a:solidFill>
                  <a:srgbClr val="00ABDA"/>
                </a:solidFill>
                <a:latin typeface="Arial" panose="020B0604020202020204" pitchFamily="34" charset="0"/>
              </a:rPr>
              <a:t>Employees</a:t>
            </a:r>
          </a:p>
          <a:p>
            <a:pPr eaLnBrk="1" hangingPunct="1">
              <a:spcBef>
                <a:spcPct val="0"/>
              </a:spcBef>
              <a:buFont typeface="Arial" panose="020B0604020202020204" pitchFamily="34" charset="0"/>
              <a:buNone/>
            </a:pPr>
            <a:endParaRPr lang="en-US" altLang="en-US" sz="1000" dirty="0">
              <a:solidFill>
                <a:srgbClr val="00ABDA"/>
              </a:solidFill>
              <a:latin typeface="Arial" panose="020B0604020202020204" pitchFamily="34" charset="0"/>
            </a:endParaRPr>
          </a:p>
          <a:p>
            <a:pPr eaLnBrk="1" hangingPunct="1">
              <a:spcBef>
                <a:spcPct val="0"/>
              </a:spcBef>
              <a:buFont typeface="Arial" panose="020B0604020202020204" pitchFamily="34" charset="0"/>
              <a:buNone/>
            </a:pPr>
            <a:r>
              <a:rPr lang="en-US" altLang="en-US" dirty="0">
                <a:solidFill>
                  <a:srgbClr val="00ABDA"/>
                </a:solidFill>
                <a:latin typeface="Arial" panose="020B0604020202020204" pitchFamily="34" charset="0"/>
              </a:rPr>
              <a:t>19</a:t>
            </a:r>
            <a:r>
              <a:rPr lang="en-US" altLang="en-US" sz="1800" dirty="0">
                <a:solidFill>
                  <a:srgbClr val="00ABDA"/>
                </a:solidFill>
                <a:latin typeface="Arial" panose="020B0604020202020204" pitchFamily="34" charset="0"/>
              </a:rPr>
              <a:t> 	Customer Countries</a:t>
            </a:r>
          </a:p>
          <a:p>
            <a:pPr eaLnBrk="1" hangingPunct="1">
              <a:spcBef>
                <a:spcPct val="0"/>
              </a:spcBef>
              <a:buFont typeface="Arial" panose="020B0604020202020204" pitchFamily="34" charset="0"/>
              <a:buNone/>
            </a:pPr>
            <a:endParaRPr lang="en-US" altLang="en-US" sz="1000" dirty="0">
              <a:solidFill>
                <a:srgbClr val="00ABDA"/>
              </a:solidFill>
              <a:latin typeface="Arial" panose="020B0604020202020204" pitchFamily="34" charset="0"/>
            </a:endParaRPr>
          </a:p>
          <a:p>
            <a:pPr eaLnBrk="1" hangingPunct="1">
              <a:spcBef>
                <a:spcPct val="0"/>
              </a:spcBef>
              <a:buFont typeface="Arial" panose="020B0604020202020204" pitchFamily="34" charset="0"/>
              <a:buNone/>
            </a:pPr>
            <a:r>
              <a:rPr lang="en-US" altLang="en-US" dirty="0">
                <a:solidFill>
                  <a:srgbClr val="00ABDA"/>
                </a:solidFill>
                <a:latin typeface="Arial" panose="020B0604020202020204" pitchFamily="34" charset="0"/>
              </a:rPr>
              <a:t>18,800</a:t>
            </a:r>
            <a:r>
              <a:rPr lang="en-US" altLang="en-US" sz="1800" dirty="0">
                <a:solidFill>
                  <a:srgbClr val="00ABDA"/>
                </a:solidFill>
                <a:latin typeface="Arial" panose="020B0604020202020204" pitchFamily="34" charset="0"/>
              </a:rPr>
              <a:t> </a:t>
            </a:r>
            <a:r>
              <a:rPr lang="en-US" altLang="en-US" sz="1600" dirty="0">
                <a:solidFill>
                  <a:srgbClr val="00ABDA"/>
                </a:solidFill>
                <a:latin typeface="Arial" panose="020B0604020202020204" pitchFamily="34" charset="0"/>
              </a:rPr>
              <a:t>Current </a:t>
            </a:r>
            <a:r>
              <a:rPr lang="en-US" altLang="en-US" sz="1600" dirty="0" smtClean="0">
                <a:solidFill>
                  <a:srgbClr val="00ABDA"/>
                </a:solidFill>
                <a:latin typeface="Arial" panose="020B0604020202020204" pitchFamily="34" charset="0"/>
              </a:rPr>
              <a:t>Production </a:t>
            </a:r>
          </a:p>
          <a:p>
            <a:pPr eaLnBrk="1" hangingPunct="1">
              <a:spcBef>
                <a:spcPct val="0"/>
              </a:spcBef>
              <a:buFont typeface="Arial" panose="020B0604020202020204" pitchFamily="34" charset="0"/>
              <a:buNone/>
            </a:pPr>
            <a:r>
              <a:rPr lang="en-US" altLang="en-US" sz="1600" dirty="0">
                <a:solidFill>
                  <a:srgbClr val="00ABDA"/>
                </a:solidFill>
                <a:latin typeface="Arial" panose="020B0604020202020204" pitchFamily="34" charset="0"/>
              </a:rPr>
              <a:t> </a:t>
            </a:r>
            <a:r>
              <a:rPr lang="en-US" altLang="en-US" sz="1600" dirty="0" smtClean="0">
                <a:solidFill>
                  <a:srgbClr val="00ABDA"/>
                </a:solidFill>
                <a:latin typeface="Arial" panose="020B0604020202020204" pitchFamily="34" charset="0"/>
              </a:rPr>
              <a:t>                Capacity </a:t>
            </a:r>
            <a:r>
              <a:rPr lang="en-US" altLang="en-US" sz="1600" dirty="0" err="1">
                <a:solidFill>
                  <a:srgbClr val="00ABDA"/>
                </a:solidFill>
                <a:latin typeface="Arial" panose="020B0604020202020204" pitchFamily="34" charset="0"/>
              </a:rPr>
              <a:t>tSW</a:t>
            </a:r>
            <a:r>
              <a:rPr lang="en-US" altLang="en-US" sz="1600" dirty="0">
                <a:solidFill>
                  <a:srgbClr val="00ABDA"/>
                </a:solidFill>
                <a:latin typeface="Arial" panose="020B0604020202020204" pitchFamily="34" charset="0"/>
              </a:rPr>
              <a:t>/a</a:t>
            </a:r>
          </a:p>
        </p:txBody>
      </p:sp>
    </p:spTree>
    <p:extLst>
      <p:ext uri="{BB962C8B-B14F-4D97-AF65-F5344CB8AC3E}">
        <p14:creationId xmlns:p14="http://schemas.microsoft.com/office/powerpoint/2010/main" val="21372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35836" y="0"/>
            <a:ext cx="6553200" cy="1130300"/>
          </a:xfrm>
        </p:spPr>
        <p:txBody>
          <a:bodyPr/>
          <a:lstStyle/>
          <a:p>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Long-term Partner to the</a:t>
            </a:r>
            <a:b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Nuclear Industry</a:t>
            </a:r>
          </a:p>
        </p:txBody>
      </p:sp>
      <p:pic>
        <p:nvPicPr>
          <p:cNvPr id="2867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t="20114" b="17557"/>
          <a:stretch>
            <a:fillRect/>
          </a:stretch>
        </p:blipFill>
        <p:spPr>
          <a:xfrm>
            <a:off x="227013" y="1849438"/>
            <a:ext cx="8715375" cy="3927475"/>
          </a:xfrm>
        </p:spPr>
      </p:pic>
    </p:spTree>
    <p:extLst>
      <p:ext uri="{BB962C8B-B14F-4D97-AF65-F5344CB8AC3E}">
        <p14:creationId xmlns:p14="http://schemas.microsoft.com/office/powerpoint/2010/main" val="231577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4381" y="1390197"/>
            <a:ext cx="8000724" cy="4501800"/>
          </a:xfrm>
          <a:prstGeom prst="rect">
            <a:avLst/>
          </a:prstGeom>
        </p:spPr>
      </p:pic>
      <p:sp>
        <p:nvSpPr>
          <p:cNvPr id="3" name="Title 12"/>
          <p:cNvSpPr>
            <a:spLocks noGrp="1"/>
          </p:cNvSpPr>
          <p:nvPr/>
        </p:nvSpPr>
        <p:spPr>
          <a:xfrm>
            <a:off x="444381" y="74776"/>
            <a:ext cx="6430705" cy="914399"/>
          </a:xfrm>
          <a:prstGeom prst="rect">
            <a:avLst/>
          </a:prstGeom>
        </p:spPr>
        <p:txBody>
          <a:bodyPr lIns="72000" tIns="72000" rIns="72000" bIns="72000" anchor="ctr" anchorCtr="0"/>
          <a:lstStyle>
            <a:lvl1pPr algn="l" defTabSz="422041" rtl="0" eaLnBrk="0" fontAlgn="base" hangingPunct="0">
              <a:spcBef>
                <a:spcPct val="0"/>
              </a:spcBef>
              <a:spcAft>
                <a:spcPct val="0"/>
              </a:spcAft>
              <a:defRPr sz="2215" b="1" kern="1200">
                <a:solidFill>
                  <a:srgbClr val="09357A"/>
                </a:solidFill>
                <a:latin typeface="Arial"/>
                <a:ea typeface="+mj-ea"/>
                <a:cs typeface="Arial"/>
              </a:defRPr>
            </a:lvl1pPr>
            <a:lvl2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2pPr>
            <a:lvl3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3pPr>
            <a:lvl4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4pPr>
            <a:lvl5pPr algn="l" defTabSz="422041" rtl="0" eaLnBrk="0" fontAlgn="base" hangingPunct="0">
              <a:spcBef>
                <a:spcPct val="0"/>
              </a:spcBef>
              <a:spcAft>
                <a:spcPct val="0"/>
              </a:spcAft>
              <a:defRPr sz="3323">
                <a:solidFill>
                  <a:srgbClr val="09357A"/>
                </a:solidFill>
                <a:latin typeface="Arial" pitchFamily="34" charset="0"/>
                <a:ea typeface="ＭＳ Ｐゴシック" pitchFamily="34" charset="-128"/>
                <a:cs typeface="Arial" pitchFamily="34" charset="0"/>
              </a:defRPr>
            </a:lvl5pPr>
            <a:lvl6pPr marL="422041"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6pPr>
            <a:lvl7pPr marL="844083"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7pPr>
            <a:lvl8pPr marL="1266124"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8pPr>
            <a:lvl9pPr marL="1688165" algn="l" defTabSz="422041" rtl="0" eaLnBrk="1" fontAlgn="base" hangingPunct="1">
              <a:spcBef>
                <a:spcPct val="0"/>
              </a:spcBef>
              <a:spcAft>
                <a:spcPct val="0"/>
              </a:spcAft>
              <a:defRPr sz="4062">
                <a:solidFill>
                  <a:srgbClr val="09357A"/>
                </a:solidFill>
                <a:latin typeface="Arial" pitchFamily="34" charset="0"/>
                <a:ea typeface="ＭＳ Ｐゴシック" pitchFamily="1" charset="-128"/>
              </a:defRPr>
            </a:lvl9pPr>
          </a:lstStyle>
          <a:p>
            <a:pPr defTabSz="457200" eaLnBrk="1" hangingPunct="1"/>
            <a:r>
              <a:rPr lang="en-GB" sz="2800" b="0" dirty="0" smtClean="0">
                <a:solidFill>
                  <a:srgbClr val="00ABDA"/>
                </a:solidFill>
                <a:ea typeface="ＭＳ Ｐゴシック" pitchFamily="1" charset="-128"/>
              </a:rPr>
              <a:t>Nuclear</a:t>
            </a:r>
            <a:r>
              <a:rPr lang="en-GB" sz="2400" b="0" dirty="0" smtClean="0">
                <a:solidFill>
                  <a:srgbClr val="00ABDA"/>
                </a:solidFill>
                <a:ea typeface="ＭＳ Ｐゴシック" pitchFamily="1" charset="-128"/>
              </a:rPr>
              <a:t> </a:t>
            </a:r>
            <a:r>
              <a:rPr lang="en-GB" sz="2400" b="0" dirty="0">
                <a:solidFill>
                  <a:srgbClr val="00ABDA"/>
                </a:solidFill>
                <a:ea typeface="ＭＳ Ｐゴシック" pitchFamily="1" charset="-128"/>
              </a:rPr>
              <a:t>Fuel Cycle</a:t>
            </a:r>
          </a:p>
        </p:txBody>
      </p:sp>
    </p:spTree>
    <p:extLst>
      <p:ext uri="{BB962C8B-B14F-4D97-AF65-F5344CB8AC3E}">
        <p14:creationId xmlns:p14="http://schemas.microsoft.com/office/powerpoint/2010/main" val="249128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82" y="1173271"/>
            <a:ext cx="8894835" cy="5468586"/>
          </a:xfrm>
          <a:prstGeom prst="rect">
            <a:avLst/>
          </a:prstGeom>
        </p:spPr>
      </p:pic>
      <p:sp>
        <p:nvSpPr>
          <p:cNvPr id="4" name="Title 12"/>
          <p:cNvSpPr>
            <a:spLocks noGrp="1"/>
          </p:cNvSpPr>
          <p:nvPr/>
        </p:nvSpPr>
        <p:spPr>
          <a:xfrm>
            <a:off x="415186" y="95428"/>
            <a:ext cx="6430705" cy="914399"/>
          </a:xfrm>
          <a:prstGeom prst="rect">
            <a:avLst/>
          </a:prstGeom>
        </p:spPr>
        <p:txBody>
          <a:bodyPr lIns="72000" tIns="72000" rIns="72000" bIns="72000" anchor="ctr" anchorCtr="0"/>
          <a:ls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9pPr>
          </a:lstStyle>
          <a:p>
            <a:pPr defTabSz="457200" eaLnBrk="1" hangingPunct="1"/>
            <a:r>
              <a:rPr lang="en-GB" sz="2800" dirty="0" smtClean="0">
                <a:solidFill>
                  <a:srgbClr val="00ABDA"/>
                </a:solidFill>
                <a:latin typeface="Arial" panose="020B0604020202020204" pitchFamily="34" charset="0"/>
                <a:ea typeface="ＭＳ Ｐゴシック" pitchFamily="1" charset="-128"/>
              </a:rPr>
              <a:t>The Enrichment Process</a:t>
            </a:r>
            <a:endParaRPr lang="en-GB" sz="2800" b="0" dirty="0">
              <a:solidFill>
                <a:srgbClr val="00ABDA"/>
              </a:solidFill>
              <a:latin typeface="Arial" panose="020B0604020202020204" pitchFamily="34" charset="0"/>
              <a:ea typeface="ＭＳ Ｐゴシック" pitchFamily="1" charset="-128"/>
            </a:endParaRPr>
          </a:p>
        </p:txBody>
      </p:sp>
    </p:spTree>
    <p:extLst>
      <p:ext uri="{BB962C8B-B14F-4D97-AF65-F5344CB8AC3E}">
        <p14:creationId xmlns:p14="http://schemas.microsoft.com/office/powerpoint/2010/main" val="2515486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Project History - 2006</a:t>
            </a:r>
            <a:endParaRPr lang="en-GB" dirty="0"/>
          </a:p>
        </p:txBody>
      </p:sp>
      <p:pic>
        <p:nvPicPr>
          <p:cNvPr id="7" name="Picture 3" descr="Pic sm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775" y="1254125"/>
            <a:ext cx="8931275" cy="5549900"/>
          </a:xfrm>
          <a:prstGeom prst="rect">
            <a:avLst/>
          </a:prstGeom>
          <a:noFill/>
          <a:ln w="127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68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Project History - 2007</a:t>
            </a:r>
            <a:endParaRPr lang="en-GB"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4775" y="1325563"/>
            <a:ext cx="8931275" cy="5410200"/>
          </a:xfrm>
          <a:prstGeom prst="rect">
            <a:avLst/>
          </a:prstGeom>
          <a:noFill/>
          <a:ln w="12700">
            <a:solidFill>
              <a:srgbClr val="09357A"/>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244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13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1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14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14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1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blank">
  <a:themeElements>
    <a:clrScheme name="Urenco colour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B0DA"/>
      </a:hlink>
      <a:folHlink>
        <a:srgbClr val="00B0DA"/>
      </a:folHlink>
    </a:clrScheme>
    <a:fontScheme name="Urenco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_Point_Presentation_template.pptx [Read-Only]" id="{21A9F8DE-B865-4933-BDBE-5223A1546BA1}" vid="{00E3D347-262B-4565-B239-02D6C779E531}"/>
    </a:ext>
  </a:extLst>
</a:theme>
</file>

<file path=ppt/theme/theme2.xml><?xml version="1.0" encoding="utf-8"?>
<a:theme xmlns:a="http://schemas.openxmlformats.org/drawingml/2006/main" name="ure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enco Client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a:solidFill>
            <a:srgbClr val="E2E2E2"/>
          </a:solidFill>
        </a:ln>
        <a:effectLst/>
      </a:spPr>
      <a:bodyPr rtlCol="0" anchor="ct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rgbClr val="80808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latin typeface="+mn-lt"/>
          </a:defRPr>
        </a:defPPr>
      </a:lstStyle>
    </a:txDef>
  </a:objectDefaults>
  <a:extraClrSchemeLst/>
  <a:extLst>
    <a:ext uri="{05A4C25C-085E-4340-85A3-A5531E510DB2}">
      <thm15:themeFamily xmlns:thm15="http://schemas.microsoft.com/office/thememl/2012/main" name="Blank.potx" id="{27DE3F1A-5D6C-444D-A251-A829010F65E2}" vid="{2326F389-2101-414C-89B2-A095AE63C4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ubjectToExportControls xmlns="76f82002-d6a5-4dcc-b311-6eaef29b0e8f">No</SubjectToExportControls>
    <DocumentNumber xmlns="76f82002-d6a5-4dcc-b311-6eaef29b0e8f" xsi:nil="true"/>
    <OrganisationalUnit xmlns="76f82002-d6a5-4dcc-b311-6eaef29b0e8f">UHO</OrganisationalUnit>
    <DocumentAuthor xmlns="76f82002-d6a5-4dcc-b311-6eaef29b0e8f">Jade Small</DocumentAuthor>
    <MigrationKeyword2 xmlns="76f82002-d6a5-4dcc-b311-6eaef29b0e8f" xsi:nil="true"/>
    <MigrationKeyword3 xmlns="76f82002-d6a5-4dcc-b311-6eaef29b0e8f" xsi:nil="true"/>
    <FunctionalDepartmentUHO xmlns="76f82002-d6a5-4dcc-b311-6eaef29b0e8f" xsi:nil="true"/>
    <DocumentCreationDate xmlns="76f82002-d6a5-4dcc-b311-6eaef29b0e8f">2018-02-01T08:59:18+00:00</DocumentCreationDate>
    <MigrationKeyword1 xmlns="76f82002-d6a5-4dcc-b311-6eaef29b0e8f" xsi:nil="true"/>
    <MigrationKeyword6 xmlns="76f82002-d6a5-4dcc-b311-6eaef29b0e8f" xsi:nil="true"/>
    <MigrationKeyword4 xmlns="76f82002-d6a5-4dcc-b311-6eaef29b0e8f" xsi:nil="true"/>
    <SecurityClassification xmlns="76f82002-d6a5-4dcc-b311-6eaef29b0e8f">None</SecurityClassification>
    <MigrationKeyword5 xmlns="76f82002-d6a5-4dcc-b311-6eaef29b0e8f" xsi:nil="true"/>
    <_dlc_DocId xmlns="76f82002-d6a5-4dcc-b311-6eaef29b0e8f">UHOPR-35-1150</_dlc_DocId>
    <_dlc_DocIdUrl xmlns="76f82002-d6a5-4dcc-b311-6eaef29b0e8f">
      <Url>https://uho.ushare.urenco.com/teams/pr/corpcomm/_layouts/15/DocIdRedir.aspx?ID=UHOPR-35-1150</Url>
      <Description>UHOPR-35-1150</Description>
    </_dlc_DocIdUrl>
  </documentManagement>
</p:properties>
</file>

<file path=customXml/item2.xml><?xml version="1.0" encoding="utf-8"?>
<?mso-contentType ?>
<SharedContentType xmlns="Microsoft.SharePoint.Taxonomy.ContentTypeSync" SourceId="f0af3151-9eb1-4432-8e35-3e5f89e772d0" ContentTypeId="0x0101006B0239DE883DE74E83E24A1955FC83211B0C"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UHO PowerPoint Standard Presentation" ma:contentTypeID="0x0101006B0239DE883DE74E83E24A1955FC83211B0C000A126C4CBF6AA14A992E98CD4029C3BB" ma:contentTypeVersion="44" ma:contentTypeDescription="Create a new document." ma:contentTypeScope="" ma:versionID="23edec18360dd432bc2e2bbbd51004ba">
  <xsd:schema xmlns:xsd="http://www.w3.org/2001/XMLSchema" xmlns:xs="http://www.w3.org/2001/XMLSchema" xmlns:p="http://schemas.microsoft.com/office/2006/metadata/properties" xmlns:ns2="76f82002-d6a5-4dcc-b311-6eaef29b0e8f" targetNamespace="http://schemas.microsoft.com/office/2006/metadata/properties" ma:root="true" ma:fieldsID="0a4117c3b1e0eb18c4275e14c0b3840e" ns2:_="">
    <xsd:import namespace="76f82002-d6a5-4dcc-b311-6eaef29b0e8f"/>
    <xsd:element name="properties">
      <xsd:complexType>
        <xsd:sequence>
          <xsd:element name="documentManagement">
            <xsd:complexType>
              <xsd:all>
                <xsd:element ref="ns2:DocumentAuthor"/>
                <xsd:element ref="ns2:OrganisationalUnit"/>
                <xsd:element ref="ns2:FunctionalDepartmentUHO" minOccurs="0"/>
                <xsd:element ref="ns2:DocumentNumber" minOccurs="0"/>
                <xsd:element ref="ns2:DocumentCreationDate"/>
                <xsd:element ref="ns2:SecurityClassification"/>
                <xsd:element ref="ns2:SubjectToExportControls"/>
                <xsd:element ref="ns2:_dlc_DocId" minOccurs="0"/>
                <xsd:element ref="ns2:_dlc_DocIdUrl" minOccurs="0"/>
                <xsd:element ref="ns2:_dlc_DocIdPersistId" minOccurs="0"/>
                <xsd:element ref="ns2:MigrationKeyword1" minOccurs="0"/>
                <xsd:element ref="ns2:MigrationKeyword2" minOccurs="0"/>
                <xsd:element ref="ns2:MigrationKeyword3" minOccurs="0"/>
                <xsd:element ref="ns2:MigrationKeyword4" minOccurs="0"/>
                <xsd:element ref="ns2:MigrationKeyword5" minOccurs="0"/>
                <xsd:element ref="ns2:MigrationKeywor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82002-d6a5-4dcc-b311-6eaef29b0e8f" elementFormDefault="qualified">
    <xsd:import namespace="http://schemas.microsoft.com/office/2006/documentManagement/types"/>
    <xsd:import namespace="http://schemas.microsoft.com/office/infopath/2007/PartnerControls"/>
    <xsd:element name="DocumentAuthor" ma:index="2" ma:displayName="Document Author" ma:internalName="DocumentAuthor">
      <xsd:simpleType>
        <xsd:restriction base="dms:Text"/>
      </xsd:simpleType>
    </xsd:element>
    <xsd:element name="OrganisationalUnit" ma:index="3" ma:displayName="Organisational Unit" ma:default="UHO" ma:internalName="OrganisationalUnit">
      <xsd:simpleType>
        <xsd:restriction base="dms:Choice">
          <xsd:enumeration value="Global"/>
          <xsd:enumeration value="CNS"/>
          <xsd:enumeration value="CTG"/>
          <xsd:enumeration value="FSSC"/>
          <xsd:enumeration value="UCP"/>
          <xsd:enumeration value="UD"/>
          <xsd:enumeration value="UEC"/>
          <xsd:enumeration value="UHO"/>
          <xsd:enumeration value="UNL"/>
          <xsd:enumeration value="UUK"/>
          <xsd:enumeration value="UUSA"/>
        </xsd:restriction>
      </xsd:simpleType>
    </xsd:element>
    <xsd:element name="FunctionalDepartmentUHO" ma:index="4" nillable="true" ma:displayName="Functional Department" ma:default="PR &amp; Communications" ma:internalName="FunctionalDepartmentUHO">
      <xsd:simpleType>
        <xsd:restriction base="dms:Choice">
          <xsd:enumeration value="CEO Executive Office"/>
          <xsd:enumeration value="CFO Finance"/>
          <xsd:enumeration value="Commercial Risk"/>
          <xsd:enumeration value="Compliance"/>
          <xsd:enumeration value="CTG"/>
          <xsd:enumeration value="Facilities"/>
          <xsd:enumeration value="Finance &amp; Control"/>
          <xsd:enumeration value="FSSC"/>
          <xsd:enumeration value="Group IT"/>
          <xsd:enumeration value="Group Security"/>
          <xsd:enumeration value="Human Resources"/>
          <xsd:enumeration value="Legal"/>
          <xsd:enumeration value="PR &amp; Communications"/>
          <xsd:enumeration value="Procurement"/>
          <xsd:enumeration value="Safeguards"/>
          <xsd:enumeration value="Strategy &amp; Government Affairs"/>
          <xsd:enumeration value="UEC"/>
        </xsd:restriction>
      </xsd:simpleType>
    </xsd:element>
    <xsd:element name="DocumentNumber" ma:index="5" nillable="true" ma:displayName="Document Number" ma:internalName="DocumentNumber">
      <xsd:simpleType>
        <xsd:restriction base="dms:Text"/>
      </xsd:simpleType>
    </xsd:element>
    <xsd:element name="DocumentCreationDate" ma:index="6" ma:displayName="Document Creation Date" ma:default="[today]" ma:format="DateOnly" ma:internalName="DocumentCreationDate">
      <xsd:simpleType>
        <xsd:restriction base="dms:DateTime"/>
      </xsd:simpleType>
    </xsd:element>
    <xsd:element name="SecurityClassification" ma:index="7" ma:displayName="Security Classification" ma:default="None" ma:internalName="SecurityClassification">
      <xsd:simpleType>
        <xsd:restriction base="dms:Choice">
          <xsd:enumeration value="None"/>
          <xsd:enumeration value="Commercial in Confidence"/>
          <xsd:enumeration value="Personnel in Confidence"/>
          <xsd:enumeration value="Safeguards in Confidence"/>
          <xsd:enumeration value="Security in Confidence"/>
        </xsd:restriction>
      </xsd:simpleType>
    </xsd:element>
    <xsd:element name="SubjectToExportControls" ma:index="8" ma:displayName="Subject To Export Control" ma:default="No" ma:internalName="SubjectToExportControls">
      <xsd:simpleType>
        <xsd:restriction base="dms:Choice">
          <xsd:enumeration value="No"/>
          <xsd:enumeration value="Yes"/>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MigrationKeyword1" ma:index="18" nillable="true" ma:displayName="Keyword 01" ma:internalName="MigrationKeyword1">
      <xsd:simpleType>
        <xsd:restriction base="dms:Text">
          <xsd:maxLength value="255"/>
        </xsd:restriction>
      </xsd:simpleType>
    </xsd:element>
    <xsd:element name="MigrationKeyword2" ma:index="19" nillable="true" ma:displayName="Keyword 02" ma:internalName="MigrationKeyword2">
      <xsd:simpleType>
        <xsd:restriction base="dms:Text">
          <xsd:maxLength value="255"/>
        </xsd:restriction>
      </xsd:simpleType>
    </xsd:element>
    <xsd:element name="MigrationKeyword3" ma:index="20" nillable="true" ma:displayName="Keyword 03" ma:internalName="MigrationKeyword3">
      <xsd:simpleType>
        <xsd:restriction base="dms:Text">
          <xsd:maxLength value="255"/>
        </xsd:restriction>
      </xsd:simpleType>
    </xsd:element>
    <xsd:element name="MigrationKeyword4" ma:index="21" nillable="true" ma:displayName="Keyword 04" ma:internalName="MigrationKeyword4">
      <xsd:simpleType>
        <xsd:restriction base="dms:Text">
          <xsd:maxLength value="255"/>
        </xsd:restriction>
      </xsd:simpleType>
    </xsd:element>
    <xsd:element name="MigrationKeyword5" ma:index="22" nillable="true" ma:displayName="Keyword 05" ma:internalName="MigrationKeyword5">
      <xsd:simpleType>
        <xsd:restriction base="dms:Text">
          <xsd:maxLength value="255"/>
        </xsd:restriction>
      </xsd:simpleType>
    </xsd:element>
    <xsd:element name="MigrationKeyword6" ma:index="23" nillable="true" ma:displayName="Keyword 06" ma:internalName="MigrationKeyword6">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AF8B9-D062-4930-BA71-519751AD9F3E}">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schemas.microsoft.com/office/2006/documentManagement/types"/>
    <ds:schemaRef ds:uri="76f82002-d6a5-4dcc-b311-6eaef29b0e8f"/>
    <ds:schemaRef ds:uri="http://purl.org/dc/elements/1.1/"/>
    <ds:schemaRef ds:uri="http://purl.org/dc/dcmitype/"/>
  </ds:schemaRefs>
</ds:datastoreItem>
</file>

<file path=customXml/itemProps2.xml><?xml version="1.0" encoding="utf-8"?>
<ds:datastoreItem xmlns:ds="http://schemas.openxmlformats.org/officeDocument/2006/customXml" ds:itemID="{465A4D21-1FFC-4A2F-95EC-63264AAE4D65}">
  <ds:schemaRefs>
    <ds:schemaRef ds:uri="Microsoft.SharePoint.Taxonomy.ContentTypeSync"/>
  </ds:schemaRefs>
</ds:datastoreItem>
</file>

<file path=customXml/itemProps3.xml><?xml version="1.0" encoding="utf-8"?>
<ds:datastoreItem xmlns:ds="http://schemas.openxmlformats.org/officeDocument/2006/customXml" ds:itemID="{9AE4BA78-2D91-429D-A47B-6C1D9ADB6765}">
  <ds:schemaRefs>
    <ds:schemaRef ds:uri="http://schemas.microsoft.com/sharepoint/events"/>
  </ds:schemaRefs>
</ds:datastoreItem>
</file>

<file path=customXml/itemProps4.xml><?xml version="1.0" encoding="utf-8"?>
<ds:datastoreItem xmlns:ds="http://schemas.openxmlformats.org/officeDocument/2006/customXml" ds:itemID="{F1419462-A9D7-4484-911B-C6A170049CCD}">
  <ds:schemaRefs>
    <ds:schemaRef ds:uri="http://schemas.microsoft.com/sharepoint/v3/contenttype/forms"/>
  </ds:schemaRefs>
</ds:datastoreItem>
</file>

<file path=customXml/itemProps5.xml><?xml version="1.0" encoding="utf-8"?>
<ds:datastoreItem xmlns:ds="http://schemas.openxmlformats.org/officeDocument/2006/customXml" ds:itemID="{FC91A08B-F432-40ED-B181-125F617DC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82002-d6a5-4dcc-b311-6eaef29b0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Urenco PowerPoint Presentation</Template>
  <TotalTime>5090</TotalTime>
  <Words>470</Words>
  <Application>Microsoft Office PowerPoint</Application>
  <PresentationFormat>On-screen Show (4:3)</PresentationFormat>
  <Paragraphs>75</Paragraphs>
  <Slides>17</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Lucida Grande</vt:lpstr>
      <vt:lpstr>Trebuchet MS</vt:lpstr>
      <vt:lpstr>blank</vt:lpstr>
      <vt:lpstr>urenco</vt:lpstr>
      <vt:lpstr>think-cell Slide</vt:lpstr>
      <vt:lpstr>Karen Fili, UUSA President &amp; CEO</vt:lpstr>
      <vt:lpstr>First Impressions of The National Enrichment Facility</vt:lpstr>
      <vt:lpstr>URENCO USA History</vt:lpstr>
      <vt:lpstr>Global Facts</vt:lpstr>
      <vt:lpstr>Long-term Partner to the Nuclear Industry</vt:lpstr>
      <vt:lpstr>PowerPoint Presentation</vt:lpstr>
      <vt:lpstr>PowerPoint Presentation</vt:lpstr>
      <vt:lpstr>Project History - 2006</vt:lpstr>
      <vt:lpstr>Project History - 2007</vt:lpstr>
      <vt:lpstr>Project History – 2011 (Phase II)</vt:lpstr>
      <vt:lpstr>Project History – 2013 (Phase III)</vt:lpstr>
      <vt:lpstr>UUSA Today</vt:lpstr>
      <vt:lpstr>Community Engagement</vt:lpstr>
      <vt:lpstr>UUSA Site Priorities</vt:lpstr>
      <vt:lpstr>Urenco USA HA-LEU Announcement</vt:lpstr>
      <vt:lpstr>HA-LEU </vt:lpstr>
      <vt:lpstr>PowerPoint Presentation</vt:lpstr>
    </vt:vector>
  </TitlesOfParts>
  <Company>URENCO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Policy, Innovation and Industrial Delivery Review 20 Mar - Laurent</dc:title>
  <dc:creator>Small, Jade</dc:creator>
  <cp:lastModifiedBy>Hardison, Lisa</cp:lastModifiedBy>
  <cp:revision>103</cp:revision>
  <cp:lastPrinted>2018-04-24T10:52:29Z</cp:lastPrinted>
  <dcterms:created xsi:type="dcterms:W3CDTF">2018-02-01T08:59:23Z</dcterms:created>
  <dcterms:modified xsi:type="dcterms:W3CDTF">2019-06-24T23:06:12Z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0x0101006B0239DE883DE74E83E24A1955FC83211B0C000A126C4CBF6AA14A992E98CD4029C3BB</vt:lpwstr>
  </property>
  <property fmtid="{D5CDD505-2E9C-101B-9397-08002B2CF9AE}" pid="3" name="_dlc_DocIdItemGuid">
    <vt:lpwstr>7abcfb10-4ad1-443e-9667-fbf495ab1a2f</vt:lpwstr>
  </property>
</Properties>
</file>