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3" r:id="rId2"/>
  </p:sldMasterIdLst>
  <p:notesMasterIdLst>
    <p:notesMasterId r:id="rId8"/>
  </p:notesMasterIdLst>
  <p:sldIdLst>
    <p:sldId id="331" r:id="rId3"/>
    <p:sldId id="333" r:id="rId4"/>
    <p:sldId id="328" r:id="rId5"/>
    <p:sldId id="373" r:id="rId6"/>
    <p:sldId id="352" r:id="rId7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64" userDrawn="1">
          <p15:clr>
            <a:srgbClr val="A4A3A4"/>
          </p15:clr>
        </p15:guide>
        <p15:guide id="2" pos="4440" userDrawn="1">
          <p15:clr>
            <a:srgbClr val="A4A3A4"/>
          </p15:clr>
        </p15:guide>
        <p15:guide id="3" pos="264" userDrawn="1">
          <p15:clr>
            <a:srgbClr val="A4A3A4"/>
          </p15:clr>
        </p15:guide>
        <p15:guide id="4" pos="5688" userDrawn="1">
          <p15:clr>
            <a:srgbClr val="A4A3A4"/>
          </p15:clr>
        </p15:guide>
        <p15:guide id="5" orient="horz" pos="816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  <p15:guide id="7" pos="1440" userDrawn="1">
          <p15:clr>
            <a:srgbClr val="A4A3A4"/>
          </p15:clr>
        </p15:guide>
        <p15:guide id="8" pos="4344" userDrawn="1">
          <p15:clr>
            <a:srgbClr val="A4A3A4"/>
          </p15:clr>
        </p15:guide>
        <p15:guide id="9" orient="horz" pos="2208" userDrawn="1">
          <p15:clr>
            <a:srgbClr val="A4A3A4"/>
          </p15:clr>
        </p15:guide>
        <p15:guide id="10" pos="72" userDrawn="1">
          <p15:clr>
            <a:srgbClr val="A4A3A4"/>
          </p15:clr>
        </p15:guide>
        <p15:guide id="11" pos="1800" userDrawn="1">
          <p15:clr>
            <a:srgbClr val="A4A3A4"/>
          </p15:clr>
        </p15:guide>
        <p15:guide id="12" orient="horz" pos="3024" userDrawn="1">
          <p15:clr>
            <a:srgbClr val="A4A3A4"/>
          </p15:clr>
        </p15:guide>
        <p15:guide id="13" pos="3072" userDrawn="1">
          <p15:clr>
            <a:srgbClr val="A4A3A4"/>
          </p15:clr>
        </p15:guide>
        <p15:guide id="14" pos="3960" userDrawn="1">
          <p15:clr>
            <a:srgbClr val="A4A3A4"/>
          </p15:clr>
        </p15:guide>
        <p15:guide id="15" pos="39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Casey" initials="MC" lastIdx="1" clrIdx="0">
    <p:extLst/>
  </p:cmAuthor>
  <p:cmAuthor id="2" name="Adam Furman" initials="AF" lastIdx="1" clrIdx="1">
    <p:extLst/>
  </p:cmAuthor>
  <p:cmAuthor id="3" name="Mak Nagle" initials="MN" lastIdx="5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800"/>
    <a:srgbClr val="97B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5316" autoAdjust="0"/>
  </p:normalViewPr>
  <p:slideViewPr>
    <p:cSldViewPr snapToGrid="0" snapToObjects="1">
      <p:cViewPr>
        <p:scale>
          <a:sx n="62" d="100"/>
          <a:sy n="62" d="100"/>
        </p:scale>
        <p:origin x="-306" y="-24"/>
      </p:cViewPr>
      <p:guideLst>
        <p:guide orient="horz" pos="2064"/>
        <p:guide orient="horz" pos="816"/>
        <p:guide orient="horz" pos="3864"/>
        <p:guide orient="horz" pos="2208"/>
        <p:guide orient="horz" pos="3024"/>
        <p:guide pos="4440"/>
        <p:guide pos="264"/>
        <p:guide pos="5688"/>
        <p:guide pos="1440"/>
        <p:guide pos="4344"/>
        <p:guide pos="72"/>
        <p:guide pos="1800"/>
        <p:guide pos="3072"/>
        <p:guide pos="3960"/>
        <p:guide pos="3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8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dwilson\AppData\Local\Microsoft\Windows\INetCache\Content.Outlook\C544PTFB\Solar%20Wind%20Hybrid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July Energy Production Per </a:t>
            </a:r>
            <a:r>
              <a:rPr lang="en-US" i="0" baseline="0"/>
              <a:t>Hour (MW)</a:t>
            </a:r>
            <a:endParaRPr lang="en-US" i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standard"/>
        <c:varyColors val="0"/>
        <c:ser>
          <c:idx val="2"/>
          <c:order val="0"/>
          <c:tx>
            <c:v>40 MW solar</c:v>
          </c:tx>
          <c:spPr>
            <a:solidFill>
              <a:srgbClr val="FFC000"/>
            </a:solidFill>
            <a:ln w="25400">
              <a:noFill/>
            </a:ln>
            <a:effectLst/>
          </c:spPr>
          <c:val>
            <c:numRef>
              <c:f>Hybrid!$H$4:$H$27</c:f>
              <c:numCache>
                <c:formatCode>0.0</c:formatCode>
                <c:ptCount val="24"/>
                <c:pt idx="0">
                  <c:v>28.56</c:v>
                </c:pt>
                <c:pt idx="1">
                  <c:v>28.05</c:v>
                </c:pt>
                <c:pt idx="2">
                  <c:v>26.9</c:v>
                </c:pt>
                <c:pt idx="3">
                  <c:v>26.43</c:v>
                </c:pt>
                <c:pt idx="4">
                  <c:v>25.89</c:v>
                </c:pt>
                <c:pt idx="5">
                  <c:v>24.33</c:v>
                </c:pt>
                <c:pt idx="6">
                  <c:v>21.308439999999997</c:v>
                </c:pt>
                <c:pt idx="7">
                  <c:v>20.381909333333333</c:v>
                </c:pt>
                <c:pt idx="8">
                  <c:v>22.093903999999998</c:v>
                </c:pt>
                <c:pt idx="9">
                  <c:v>23.012416000000002</c:v>
                </c:pt>
                <c:pt idx="10">
                  <c:v>23.498336000000002</c:v>
                </c:pt>
                <c:pt idx="11">
                  <c:v>25.340173333333333</c:v>
                </c:pt>
                <c:pt idx="12">
                  <c:v>26.217359999999999</c:v>
                </c:pt>
                <c:pt idx="13">
                  <c:v>27.108199999999997</c:v>
                </c:pt>
                <c:pt idx="14">
                  <c:v>28.394477333333334</c:v>
                </c:pt>
                <c:pt idx="15">
                  <c:v>28.281232000000003</c:v>
                </c:pt>
                <c:pt idx="16">
                  <c:v>27.095653333333331</c:v>
                </c:pt>
                <c:pt idx="17">
                  <c:v>25.440245333333333</c:v>
                </c:pt>
                <c:pt idx="18">
                  <c:v>24.308680000000003</c:v>
                </c:pt>
                <c:pt idx="19">
                  <c:v>24.3</c:v>
                </c:pt>
                <c:pt idx="20">
                  <c:v>27.45</c:v>
                </c:pt>
                <c:pt idx="21">
                  <c:v>27.89</c:v>
                </c:pt>
                <c:pt idx="22">
                  <c:v>29.16</c:v>
                </c:pt>
                <c:pt idx="23">
                  <c:v>28.94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F6-4CD6-937A-AD5B561CA543}"/>
            </c:ext>
          </c:extLst>
        </c:ser>
        <c:ser>
          <c:idx val="0"/>
          <c:order val="1"/>
          <c:tx>
            <c:v>50 MW</c:v>
          </c:tx>
          <c:spPr>
            <a:gradFill>
              <a:gsLst>
                <a:gs pos="39000">
                  <a:schemeClr val="accent1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5400">
              <a:noFill/>
            </a:ln>
            <a:effectLst/>
          </c:spPr>
          <c:val>
            <c:numRef>
              <c:f>'Kay 50'!$H$3:$H$26</c:f>
              <c:numCache>
                <c:formatCode>General</c:formatCode>
                <c:ptCount val="24"/>
                <c:pt idx="0">
                  <c:v>28.56</c:v>
                </c:pt>
                <c:pt idx="1">
                  <c:v>28.05</c:v>
                </c:pt>
                <c:pt idx="2">
                  <c:v>26.9</c:v>
                </c:pt>
                <c:pt idx="3">
                  <c:v>26.43</c:v>
                </c:pt>
                <c:pt idx="4">
                  <c:v>25.89</c:v>
                </c:pt>
                <c:pt idx="5">
                  <c:v>24.33</c:v>
                </c:pt>
                <c:pt idx="6">
                  <c:v>20.79</c:v>
                </c:pt>
                <c:pt idx="7">
                  <c:v>17.25</c:v>
                </c:pt>
                <c:pt idx="8">
                  <c:v>16.079999999999998</c:v>
                </c:pt>
                <c:pt idx="9">
                  <c:v>14.51</c:v>
                </c:pt>
                <c:pt idx="10">
                  <c:v>13.64</c:v>
                </c:pt>
                <c:pt idx="11">
                  <c:v>14.32</c:v>
                </c:pt>
                <c:pt idx="12">
                  <c:v>15.37</c:v>
                </c:pt>
                <c:pt idx="13">
                  <c:v>16.54</c:v>
                </c:pt>
                <c:pt idx="14">
                  <c:v>18.14</c:v>
                </c:pt>
                <c:pt idx="15">
                  <c:v>20.05</c:v>
                </c:pt>
                <c:pt idx="16">
                  <c:v>21.22</c:v>
                </c:pt>
                <c:pt idx="17">
                  <c:v>22.42</c:v>
                </c:pt>
                <c:pt idx="18">
                  <c:v>23.87</c:v>
                </c:pt>
                <c:pt idx="19">
                  <c:v>24.3</c:v>
                </c:pt>
                <c:pt idx="20">
                  <c:v>27.45</c:v>
                </c:pt>
                <c:pt idx="21">
                  <c:v>27.89</c:v>
                </c:pt>
                <c:pt idx="22">
                  <c:v>29.16</c:v>
                </c:pt>
                <c:pt idx="23">
                  <c:v>28.94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DF6-4CD6-937A-AD5B561CA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777216"/>
        <c:axId val="42898560"/>
        <c:extLst xmlns:c16r2="http://schemas.microsoft.com/office/drawing/2015/06/chart">
          <c:ext xmlns:c15="http://schemas.microsoft.com/office/drawing/2012/chart" uri="{02D57815-91ED-43cb-92C2-25804820EDAC}">
            <c15:filteredAreaSeries>
              <c15:ser>
                <c:idx val="1"/>
                <c:order val="2"/>
                <c:tx>
                  <c:v>100 MW </c:v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val>
                  <c:numRef>
                    <c:extLst>
                      <c:ext uri="{02D57815-91ED-43cb-92C2-25804820EDAC}">
                        <c15:formulaRef>
                          <c15:sqref>'Kay 100'!$H$3:$H$26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57.11</c:v>
                      </c:pt>
                      <c:pt idx="1">
                        <c:v>56.11</c:v>
                      </c:pt>
                      <c:pt idx="2">
                        <c:v>53.79</c:v>
                      </c:pt>
                      <c:pt idx="3">
                        <c:v>52.85</c:v>
                      </c:pt>
                      <c:pt idx="4">
                        <c:v>51.78</c:v>
                      </c:pt>
                      <c:pt idx="5">
                        <c:v>48.65</c:v>
                      </c:pt>
                      <c:pt idx="6">
                        <c:v>41.59</c:v>
                      </c:pt>
                      <c:pt idx="7">
                        <c:v>34.51</c:v>
                      </c:pt>
                      <c:pt idx="8">
                        <c:v>32.17</c:v>
                      </c:pt>
                      <c:pt idx="9">
                        <c:v>29.03</c:v>
                      </c:pt>
                      <c:pt idx="10">
                        <c:v>27.28</c:v>
                      </c:pt>
                      <c:pt idx="11">
                        <c:v>28.64</c:v>
                      </c:pt>
                      <c:pt idx="12">
                        <c:v>30.75</c:v>
                      </c:pt>
                      <c:pt idx="13">
                        <c:v>33.08</c:v>
                      </c:pt>
                      <c:pt idx="14">
                        <c:v>36.29</c:v>
                      </c:pt>
                      <c:pt idx="15">
                        <c:v>40.090000000000003</c:v>
                      </c:pt>
                      <c:pt idx="16">
                        <c:v>42.45</c:v>
                      </c:pt>
                      <c:pt idx="17">
                        <c:v>44.85</c:v>
                      </c:pt>
                      <c:pt idx="18">
                        <c:v>47.74</c:v>
                      </c:pt>
                      <c:pt idx="19">
                        <c:v>48.59</c:v>
                      </c:pt>
                      <c:pt idx="20">
                        <c:v>54.9</c:v>
                      </c:pt>
                      <c:pt idx="21">
                        <c:v>55.78</c:v>
                      </c:pt>
                      <c:pt idx="22">
                        <c:v>58.32</c:v>
                      </c:pt>
                      <c:pt idx="23">
                        <c:v>57.88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CDF6-4CD6-937A-AD5B561CA543}"/>
                  </c:ext>
                </c:extLst>
              </c15:ser>
            </c15:filteredAreaSeries>
          </c:ext>
        </c:extLst>
      </c:areaChart>
      <c:catAx>
        <c:axId val="42777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Hour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98560"/>
        <c:crosses val="autoZero"/>
        <c:auto val="1"/>
        <c:lblAlgn val="ctr"/>
        <c:lblOffset val="100"/>
        <c:noMultiLvlLbl val="0"/>
      </c:catAx>
      <c:valAx>
        <c:axId val="4289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 Energy Production (MW)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77216"/>
        <c:crosses val="autoZero"/>
        <c:crossBetween val="midCat"/>
      </c:valAx>
      <c:spPr>
        <a:noFill/>
        <a:ln>
          <a:noFill/>
        </a:ln>
        <a:effectLst>
          <a:outerShdw blurRad="63500" dist="50800" dir="5400000" algn="ctr" rotWithShape="0">
            <a:srgbClr val="000000">
              <a:alpha val="43137"/>
            </a:srgbClr>
          </a:outerShdw>
        </a:effectLst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  <a:sp3d>
      <a:bevelT w="0" h="0"/>
    </a:sp3d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4-06T21:17:24.810"/>
    </inkml:context>
    <inkml:brush xml:id="br0">
      <inkml:brushProperty name="width" value="0.16933" units="cm"/>
      <inkml:brushProperty name="height" value="0.16933" units="cm"/>
      <inkml:brushProperty name="color" value="#FFFFFF"/>
      <inkml:brushProperty name="ignorePressure" value="1"/>
    </inkml:brush>
  </inkml:definitions>
  <inkml:trace contextRef="#ctx0" brushRef="#br0">2494 3986,'0'4,"-4"6,-8 0,-8 3,-12 3,-7 3,-10 2,-1 2,1 0,4-3,15-6,12-8,16-9,17-5,10-5,5-4,1-2,-1 0,-6 13,-9 7,-14 7,-5 6,-6 1,-2-6,1-16,7-16,8-15,3-13,4-6,5 7,3 7,-1 8,-1 6,-2 12,-4 12,-8 7,-8 8,-4 5,-4 1,-3 1,0 2,-1 2,8-7,11-10,11-9,10-4,10-5,-2-3,-1 1,-10 7,-12 17,-16 10,-7 12,-7 12,-9 6,-8-1,1 0,5-5,5-4,2-10,7-5,2-7,9-5,16-18,20-18,16-15,13-10,5-9,-5 0,-7 7,-17 13,-14 21,-13 20,-14 19,-7 17,-10 11,-9 8,-6 7,0 0,2-2,4-14,4-8,6-9,9-13,10-21,17-31,24-25,16-14,4-7,0 3,0 6,-8 11,-11 12,-19 22,-18 20,-12 14,-4 10,-7 6,-5 3,4 0,1-3,2-3,-2-1,6-11,3-15,6-19,7-18,8-3,8-8,3-2,5 1,1 6,-8 18,-9 28,-11 17,-8 14,-7 16,1 10,-1 1,3-4,0-9,2-6,9-10,12-8,13-12,7-12,7-7,10-7,4-2,0-3,-6 3,-13 14,-16 16,-10 14,-10 16,-7 4,-5 0,-4-3,3-5,4-3,4-12,17-21,20-22,17-18,17-14,10-11,7 0,-8 7,-22 21,-23 25,-23 24,-20 17,-18 16,-11 9,-5 4,3-5,2-6,2-3,4-5,6-8,6-6,3-2,3-5,5-10,7-8,9-14,10-6,11-9,10-2,2 0,-1 6,-9 8,-16 14,-20 16,-11 11,-12 1,-13 5,-4 1,4 0,6-1,8-5,14-11,15-7,14-5,9-1,8-2,3 0,2 1,0 0,0-3,0 0,-1-5,-5-3,-2 0,-3-2,-2 3,3-3,1-1,2 2,3-1,0-1,5-4,9 0,8 2,-1 4,1 2,-4-3,-8-2,-6 2,-3 4,-14 11,-15 10,-16 6,-15 6,-15 6,-4 3,-6 0,-4-2,2-2,7 0,10-6,19-7,24-4,25-10,23-7,18-7,12-1,3-3,0 3,-10 0,-19 6,-22 8,-21 9,-17 3,-8 3,-8 4,-2-2,-2-3,1 0,3 1,1 0,2-5,1 3,0-3,-3-2,-1-3,-4 0,0-4,1 1,2-2,2 1,1-4,6-6,6-4,5-5,8 2,5-1,5-1,6 3,-1 0,-3-2,2-1,-2-1,1 2,-1 1,-3-2,-2 0,-3-2,-1 0,-2-2,0 0,-1-1,-3 5,-2 1,-3 3,-5 1,1-1,-2 1,-2 4,-3 2,4 0,10-2,12-5,16-4,12-1,9 2,0 4,-2 4,-5 4,-5 8,-2 2,-8 6,-6 3,-3 6,1 1,-1 3,-4 1,-2 0,-2 1,-10-5,-9-6,-5-4,-2-5,-3-3,-1-1,2-2,-1 0,0-5,1-3,4-6,6-4,5-2,8-3,4 0,10 4,10 5,5 2,3 1,3 5,4 2,7 3,4 1,6 1,5 1,-4 0,-6-1,-9 1,-12 3,-10 5,-3 2,-7 1,-3 5,-11 2,-9 2,-6 2,-3-4,-2-1,0 1,-1 1,1-3,1-5,0-3,8-8,11-8,18-4,19-2,20-4,8-2,7 0,3 2,-2 2,-5 4,-8 5,-19 2,-23 6,-21 7,-17 6,-18 3,-11 5,-10 0,-2-2,-4-2,-4 1,8 0,11-3,18-12,24-12,26-15,23-9,13-6,5-2,7 7,-4 8,-8 8,-15 7,-18 9,-16 9,-11 10,-12 6,-7 3,-1 0,12-12,21-12,23-16,22-10,15-4,2-2,-8-1,-8 6,-12 1,-16 6,-16 5,-13 4,-13 3,-9 4,-9 4,-5 6,-2 5,-6 4,-5 7,3 3,7 0,7-1,15-8,17-12,12-8,14-12,9-7,3 0,1-2,-1 4,-5-1,-6 8,-11 10,-11 12,-7 8,-8 8,-3 4,-2 5,-5-5,2-3,2-3,2-2,12-8,15-20,20-17,22-12,18-9,14-2,6 4,1 4,-10 8,-15 9,-24 8,-24 5,-16 5,-20 6,-18 5,-6 10,-6 9,-6 0,-5 3,5-1,0-1,3-2,3-1,11-2,9-5,14-5,17-7,23-7,19-5,18-9,17-6,10-12,8-1,-1 2,-4 1,-11 6,-17 3,-21 4,-21 6,-22 8,-21 12,-15 8,-8 10,-8 8,-5 1,-5-2,1-2,5-2,3-4,9-2,12-1,9-5,4-6,12-4,19-5,15-6,21-7,15-10,9-6,2-2,0-1,-7 1,-11 4,-17 10,-19 13,-20 8,-20 8,-14 5,-9 3,-4 1,3-3,6-6,14-6,16-4,22-6,25-13,20-7,15-9,8-2,3-1,-4 1,-10 3,-22 5,-22 11,-22 11,-19 10,-19 8,-10 4,-5-1,-6 4,0 1,6 2,7-1,4-4,10-3,1 0,3 1,2-4,1-3,9-5,19-4,17-6,18-10,13-8,14-4,8-3,-1 1,-4-1,-10 6,-22 13,-22 9,-22 7,-20 7,-14 5,-8 2,-6 3,-7 0,0 0,-1-1,2-4,8-4,9-4,16-1,25-8,25-4,21-9,15-8,18-8,4-5,0 1,-5 0,-11 6,-13 7,-18 6,-19 4,-16 9,-11 7,-10 7,-7-1,-1-2,1 1,2-2,1-4,3 2,8-2,11-1,12-2,7-3,7-1,-9 4,-14-1,-10 5,-11 4,-10 4,-7 3,5 1,3-1,12-5,17-6,21-3,16-3,10-6,6-3,2 0,-4 1,-13 1,-25 2,-21 1,-17 0,-15 1,-9 0,-2 4,-5 2,4-1,9-1,15-1,18-9,18-7,17-3,9 0,7-4,1 0,-1-3,-4 4,-3 5,-7 8,-3 6,3 2,1 2,5 0,5-6,1-5,-2-6,-2-1,-7 6,-6 9,-8 7,-9 7,-8 1,-8 1,-4-2,1 1,-1-3,-1-3,-2-4,0-3,0-5,-9-15,1-4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48F851F-8695-4A80-A8A1-F1C9F9461534}" type="datetimeFigureOut">
              <a:rPr lang="en-US" smtClean="0"/>
              <a:t>6/26/2018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8D37900-ED59-4C29-A60A-9E2640254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37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37900-ED59-4C29-A60A-9E26402547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794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37900-ED59-4C29-A60A-9E26402547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169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37900-ED59-4C29-A60A-9E264025476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47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37900-ED59-4C29-A60A-9E264025476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84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BF5BB10-F9BA-4788-A1DE-D3E0979329E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AB8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353617" y="0"/>
            <a:ext cx="4436766" cy="22987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124200"/>
            <a:ext cx="7924800" cy="1524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>
              <a:buNone/>
              <a:defRPr sz="2800" b="0" i="0" baseline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sz="4800" dirty="0"/>
              <a:t>About sPower</a:t>
            </a:r>
          </a:p>
          <a:p>
            <a:r>
              <a:rPr lang="en-US" dirty="0"/>
              <a:t>November 6</a:t>
            </a:r>
            <a:r>
              <a:rPr lang="en-US" baseline="0" dirty="0"/>
              <a:t>, 2014  |  Salt Lake City, UT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27FEFFC-D47E-46DD-8792-386DC3F535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81924" y="453087"/>
            <a:ext cx="3580151" cy="13925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77E288F-3FC3-4E40-A8EC-7400D184AF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27648"/>
            <a:ext cx="9144000" cy="530352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xmlns="" id="{8AEED91A-50E0-499B-9048-662CB6C6DE7A}"/>
              </a:ext>
            </a:extLst>
          </p:cNvPr>
          <p:cNvSpPr txBox="1">
            <a:spLocks/>
          </p:cNvSpPr>
          <p:nvPr userDrawn="1"/>
        </p:nvSpPr>
        <p:spPr>
          <a:xfrm>
            <a:off x="1295400" y="6509706"/>
            <a:ext cx="6694490" cy="251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rgbClr val="FFFFFF"/>
                </a:solidFill>
              </a:rPr>
              <a:t>STRICTLY CONFIDENTIAL.  FOR INTERNAL PURPOSES ONLY.  DO NOT COPY OR REDISTRIBUTE.</a:t>
            </a:r>
          </a:p>
        </p:txBody>
      </p:sp>
    </p:spTree>
    <p:extLst>
      <p:ext uri="{BB962C8B-B14F-4D97-AF65-F5344CB8AC3E}">
        <p14:creationId xmlns:p14="http://schemas.microsoft.com/office/powerpoint/2010/main" val="348743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F187849-9024-437F-875B-490C614EF4AA}"/>
              </a:ext>
            </a:extLst>
          </p:cNvPr>
          <p:cNvSpPr/>
          <p:nvPr userDrawn="1"/>
        </p:nvSpPr>
        <p:spPr>
          <a:xfrm>
            <a:off x="0" y="0"/>
            <a:ext cx="9144000" cy="908743"/>
          </a:xfrm>
          <a:prstGeom prst="rect">
            <a:avLst/>
          </a:prstGeom>
          <a:solidFill>
            <a:srgbClr val="7A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Board of Directors Meeting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1295400" y="6509706"/>
            <a:ext cx="6694490" cy="251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rgbClr val="FFFFFF"/>
                </a:solidFill>
              </a:rPr>
              <a:t>STRICTLY CONFIDENTIAL.  FOR INTERNAL PURPOSES ONLY.  DO NOT COPY OR REDISTRIBUTE.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908743"/>
            <a:ext cx="9144000" cy="365125"/>
          </a:xfrm>
          <a:prstGeom prst="rect">
            <a:avLst/>
          </a:prstGeom>
          <a:solidFill>
            <a:srgbClr val="21282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08744"/>
            <a:ext cx="8229600" cy="365125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>
              <a:buFontTx/>
              <a:buNone/>
              <a:defRPr sz="1600" cap="all" baseline="0">
                <a:solidFill>
                  <a:srgbClr val="21282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Board of Directors Meeting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D6ED651-4872-4B35-A036-C4B6271D54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27648"/>
            <a:ext cx="9144000" cy="530352"/>
          </a:xfrm>
          <a:prstGeom prst="rect">
            <a:avLst/>
          </a:prstGeom>
        </p:spPr>
      </p:pic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xmlns="" id="{B2794457-80AB-4A67-AC34-88CB8F5B78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20000" y="6413079"/>
            <a:ext cx="1066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8385CDC-B299-4FE6-8251-06EB10990E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xmlns="" id="{79E46FB5-2E4D-400D-B1B4-CF083E24A1B0}"/>
              </a:ext>
            </a:extLst>
          </p:cNvPr>
          <p:cNvSpPr txBox="1">
            <a:spLocks/>
          </p:cNvSpPr>
          <p:nvPr userDrawn="1"/>
        </p:nvSpPr>
        <p:spPr>
          <a:xfrm>
            <a:off x="1295400" y="6509706"/>
            <a:ext cx="6694490" cy="251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rgbClr val="FFFFFF"/>
                </a:solidFill>
              </a:rPr>
              <a:t>STRICTLY CONFIDENTIAL.  FOR INTERNAL PURPOSES ONLY.  DO NOT COPY OR REDISTRIBUTE.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E192502-801F-467A-973B-5AE0162419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5492" y="6281613"/>
            <a:ext cx="1600200" cy="62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1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F5AECD0-D28D-4C47-AB0B-A2311307F2D7}"/>
              </a:ext>
            </a:extLst>
          </p:cNvPr>
          <p:cNvSpPr/>
          <p:nvPr userDrawn="1"/>
        </p:nvSpPr>
        <p:spPr>
          <a:xfrm>
            <a:off x="0" y="0"/>
            <a:ext cx="9144000" cy="908743"/>
          </a:xfrm>
          <a:prstGeom prst="rect">
            <a:avLst/>
          </a:prstGeom>
          <a:solidFill>
            <a:srgbClr val="7A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1295400" y="6509706"/>
            <a:ext cx="6694490" cy="251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rgbClr val="FFFFFF"/>
                </a:solidFill>
              </a:rPr>
              <a:t>STRICTLY CONFIDENTIAL.  FOR INTERNAL PURPOSES ONLY.  DO NOT COPY OR REDISTRIBUTE.</a:t>
            </a:r>
          </a:p>
        </p:txBody>
      </p:sp>
      <p:sp>
        <p:nvSpPr>
          <p:cNvPr id="21" name="Title Placeholder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Board of Directors Meeting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BA5CD31-473F-4CC0-A350-C6288CC15D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27648"/>
            <a:ext cx="9144000" cy="53035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B06C73C4-1C91-4AF7-822F-1BCF63860C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20000" y="6413079"/>
            <a:ext cx="1066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8385CDC-B299-4FE6-8251-06EB10990E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FEC62A7A-99AC-4DD9-A6FC-5A2966F1BE89}"/>
              </a:ext>
            </a:extLst>
          </p:cNvPr>
          <p:cNvSpPr txBox="1">
            <a:spLocks/>
          </p:cNvSpPr>
          <p:nvPr userDrawn="1"/>
        </p:nvSpPr>
        <p:spPr>
          <a:xfrm>
            <a:off x="1295400" y="6509706"/>
            <a:ext cx="6694490" cy="251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rgbClr val="FFFFFF"/>
                </a:solidFill>
              </a:rPr>
              <a:t>STRICTLY CONFIDENTIAL.  FOR INTERNAL PURPOSES ONLY.  DO NOT COPY OR REDISTRIBUTE.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B7E724B-E1E6-43A9-A392-4D469C8989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5492" y="6281613"/>
            <a:ext cx="1600200" cy="62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4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BF5BB10-F9BA-4788-A1DE-D3E0979329E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AB8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353617" y="0"/>
            <a:ext cx="4436766" cy="22987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124200"/>
            <a:ext cx="7924800" cy="1524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>
              <a:buNone/>
              <a:defRPr sz="2800" b="0" i="0" baseline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sz="4800" dirty="0"/>
              <a:t>About sPower</a:t>
            </a:r>
          </a:p>
          <a:p>
            <a:r>
              <a:rPr lang="en-US" dirty="0"/>
              <a:t>November 6</a:t>
            </a:r>
            <a:r>
              <a:rPr lang="en-US" baseline="0" dirty="0"/>
              <a:t>, 2014  |  Salt Lake City, UT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27FEFFC-D47E-46DD-8792-386DC3F535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81924" y="453087"/>
            <a:ext cx="3580151" cy="13925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77E288F-3FC3-4E40-A8EC-7400D184AF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27648"/>
            <a:ext cx="9144000" cy="530352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xmlns="" id="{8AEED91A-50E0-499B-9048-662CB6C6DE7A}"/>
              </a:ext>
            </a:extLst>
          </p:cNvPr>
          <p:cNvSpPr txBox="1">
            <a:spLocks/>
          </p:cNvSpPr>
          <p:nvPr userDrawn="1"/>
        </p:nvSpPr>
        <p:spPr>
          <a:xfrm>
            <a:off x="1295400" y="6509706"/>
            <a:ext cx="6694490" cy="251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rgbClr val="FFFFFF"/>
                </a:solidFill>
              </a:rPr>
              <a:t>STRICTLY CONFIDENTIAL.  FOR INTERNAL PURPOSES ONLY.  DO NOT COPY OR REDISTRIBUTE.</a:t>
            </a:r>
          </a:p>
        </p:txBody>
      </p:sp>
    </p:spTree>
    <p:extLst>
      <p:ext uri="{BB962C8B-B14F-4D97-AF65-F5344CB8AC3E}">
        <p14:creationId xmlns:p14="http://schemas.microsoft.com/office/powerpoint/2010/main" val="337247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F187849-9024-437F-875B-490C614EF4AA}"/>
              </a:ext>
            </a:extLst>
          </p:cNvPr>
          <p:cNvSpPr/>
          <p:nvPr userDrawn="1"/>
        </p:nvSpPr>
        <p:spPr>
          <a:xfrm>
            <a:off x="0" y="0"/>
            <a:ext cx="9144000" cy="908743"/>
          </a:xfrm>
          <a:prstGeom prst="rect">
            <a:avLst/>
          </a:prstGeom>
          <a:solidFill>
            <a:srgbClr val="7A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Board of Directors Meeting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1295400" y="6509706"/>
            <a:ext cx="6694490" cy="251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rgbClr val="FFFFFF"/>
                </a:solidFill>
              </a:rPr>
              <a:t>STRICTLY CONFIDENTIAL.  FOR INTERNAL PURPOSES ONLY.  DO NOT COPY OR REDISTRIBUTE.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908743"/>
            <a:ext cx="9144000" cy="365125"/>
          </a:xfrm>
          <a:prstGeom prst="rect">
            <a:avLst/>
          </a:prstGeom>
          <a:solidFill>
            <a:srgbClr val="21282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08744"/>
            <a:ext cx="8229600" cy="365125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>
              <a:buFontTx/>
              <a:buNone/>
              <a:defRPr sz="1600" cap="all" baseline="0">
                <a:solidFill>
                  <a:srgbClr val="21282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Board of Directors Meeting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D6ED651-4872-4B35-A036-C4B6271D54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27648"/>
            <a:ext cx="9144000" cy="530352"/>
          </a:xfrm>
          <a:prstGeom prst="rect">
            <a:avLst/>
          </a:prstGeom>
        </p:spPr>
      </p:pic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xmlns="" id="{B2794457-80AB-4A67-AC34-88CB8F5B78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20000" y="6413079"/>
            <a:ext cx="1066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8385CDC-B299-4FE6-8251-06EB10990E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xmlns="" id="{79E46FB5-2E4D-400D-B1B4-CF083E24A1B0}"/>
              </a:ext>
            </a:extLst>
          </p:cNvPr>
          <p:cNvSpPr txBox="1">
            <a:spLocks/>
          </p:cNvSpPr>
          <p:nvPr userDrawn="1"/>
        </p:nvSpPr>
        <p:spPr>
          <a:xfrm>
            <a:off x="1295400" y="6509706"/>
            <a:ext cx="6694490" cy="251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rgbClr val="FFFFFF"/>
                </a:solidFill>
              </a:rPr>
              <a:t>STRICTLY CONFIDENTIAL.  FOR INTERNAL PURPOSES ONLY.  DO NOT COPY OR REDISTRIBUTE.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E192502-801F-467A-973B-5AE0162419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5492" y="6281613"/>
            <a:ext cx="1600200" cy="62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5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F5AECD0-D28D-4C47-AB0B-A2311307F2D7}"/>
              </a:ext>
            </a:extLst>
          </p:cNvPr>
          <p:cNvSpPr/>
          <p:nvPr userDrawn="1"/>
        </p:nvSpPr>
        <p:spPr>
          <a:xfrm>
            <a:off x="0" y="0"/>
            <a:ext cx="9144000" cy="908743"/>
          </a:xfrm>
          <a:prstGeom prst="rect">
            <a:avLst/>
          </a:prstGeom>
          <a:solidFill>
            <a:srgbClr val="7A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1295400" y="6509706"/>
            <a:ext cx="6694490" cy="251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rgbClr val="FFFFFF"/>
                </a:solidFill>
              </a:rPr>
              <a:t>STRICTLY CONFIDENTIAL.  FOR INTERNAL PURPOSES ONLY.  DO NOT COPY OR REDISTRIBUTE.</a:t>
            </a:r>
          </a:p>
        </p:txBody>
      </p:sp>
      <p:sp>
        <p:nvSpPr>
          <p:cNvPr id="21" name="Title Placeholder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Board of Directors Meeting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BA5CD31-473F-4CC0-A350-C6288CC15D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27648"/>
            <a:ext cx="9144000" cy="53035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B06C73C4-1C91-4AF7-822F-1BCF63860C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20000" y="6413079"/>
            <a:ext cx="1066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8385CDC-B299-4FE6-8251-06EB10990E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FEC62A7A-99AC-4DD9-A6FC-5A2966F1BE89}"/>
              </a:ext>
            </a:extLst>
          </p:cNvPr>
          <p:cNvSpPr txBox="1">
            <a:spLocks/>
          </p:cNvSpPr>
          <p:nvPr userDrawn="1"/>
        </p:nvSpPr>
        <p:spPr>
          <a:xfrm>
            <a:off x="1295400" y="6509706"/>
            <a:ext cx="6694490" cy="251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rgbClr val="FFFFFF"/>
                </a:solidFill>
              </a:rPr>
              <a:t>STRICTLY CONFIDENTIAL.  FOR INTERNAL PURPOSES ONLY.  DO NOT COPY OR REDISTRIBUTE.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B7E724B-E1E6-43A9-A392-4D469C8989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5492" y="6281613"/>
            <a:ext cx="1600200" cy="62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15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1295400" y="6509706"/>
            <a:ext cx="6694490" cy="251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rgbClr val="FFFFFF"/>
                </a:solidFill>
              </a:rPr>
              <a:t>STRICTLY CONFIDENTIAL.  FOR INTERNAL PURPOSES ONLY.  DO NOT COPY OR REDISTRIBUTE.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908743"/>
          </a:xfrm>
          <a:prstGeom prst="rect">
            <a:avLst/>
          </a:prstGeom>
          <a:solidFill>
            <a:srgbClr val="7AB800"/>
          </a:solidFill>
          <a:ln>
            <a:solidFill>
              <a:srgbClr val="7AB8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Placeholder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Board of Directors Meeting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908743"/>
            <a:ext cx="9144000" cy="365125"/>
          </a:xfrm>
          <a:prstGeom prst="rect">
            <a:avLst/>
          </a:prstGeom>
          <a:solidFill>
            <a:srgbClr val="21282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08744"/>
            <a:ext cx="8229600" cy="365125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cap="all" baseline="0">
                <a:solidFill>
                  <a:srgbClr val="21282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Board of Directors Meeting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B575286-CFD5-48B5-8E00-7A8B4DBA4E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27648"/>
            <a:ext cx="9144000" cy="5303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087E2CD-768C-4B5A-8BDF-8A44647FB5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5492" y="6281613"/>
            <a:ext cx="1600200" cy="622421"/>
          </a:xfrm>
          <a:prstGeom prst="rect">
            <a:avLst/>
          </a:prstGeom>
        </p:spPr>
      </p:pic>
      <p:sp>
        <p:nvSpPr>
          <p:cNvPr id="24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620000" y="6413079"/>
            <a:ext cx="1066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8385CDC-B299-4FE6-8251-06EB10990E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24A4642D-7FE5-41EB-8414-AD9F4F95672D}"/>
              </a:ext>
            </a:extLst>
          </p:cNvPr>
          <p:cNvSpPr txBox="1">
            <a:spLocks/>
          </p:cNvSpPr>
          <p:nvPr userDrawn="1"/>
        </p:nvSpPr>
        <p:spPr>
          <a:xfrm>
            <a:off x="1295400" y="6509706"/>
            <a:ext cx="6694490" cy="251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rgbClr val="FFFFFF"/>
                </a:solidFill>
              </a:rPr>
              <a:t>STRICTLY CONFIDENTIAL.  FOR INTERNAL PURPOSES ONLY.  DO NOT COPY OR REDISTRIBUTE.</a:t>
            </a:r>
          </a:p>
        </p:txBody>
      </p:sp>
    </p:spTree>
    <p:extLst>
      <p:ext uri="{BB962C8B-B14F-4D97-AF65-F5344CB8AC3E}">
        <p14:creationId xmlns:p14="http://schemas.microsoft.com/office/powerpoint/2010/main" val="163621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88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21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5" Type="http://schemas.openxmlformats.org/officeDocument/2006/relationships/image" Target="../media/image16.pn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756C7D1-1E71-47C7-9EFF-E99A5A3285DC}"/>
              </a:ext>
            </a:extLst>
          </p:cNvPr>
          <p:cNvSpPr/>
          <p:nvPr/>
        </p:nvSpPr>
        <p:spPr>
          <a:xfrm>
            <a:off x="0" y="0"/>
            <a:ext cx="9144000" cy="908743"/>
          </a:xfrm>
          <a:prstGeom prst="rect">
            <a:avLst/>
          </a:prstGeom>
          <a:solidFill>
            <a:srgbClr val="7A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23607" y="1280385"/>
            <a:ext cx="8229600" cy="977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42970" marR="5080" algn="l">
              <a:lnSpc>
                <a:spcPts val="3840"/>
              </a:lnSpc>
            </a:pPr>
            <a:r>
              <a:rPr sz="4000" spc="-20" dirty="0">
                <a:solidFill>
                  <a:schemeClr val="tx1"/>
                </a:solidFill>
                <a:latin typeface="Bliss Pro" panose="02000506050000020004" pitchFamily="50" charset="0"/>
              </a:rPr>
              <a:t>Renewable </a:t>
            </a:r>
            <a:r>
              <a:rPr sz="4000" spc="-50" dirty="0">
                <a:solidFill>
                  <a:schemeClr val="tx1"/>
                </a:solidFill>
                <a:latin typeface="Bliss Pro" panose="02000506050000020004" pitchFamily="50" charset="0"/>
              </a:rPr>
              <a:t>Energy.  </a:t>
            </a:r>
            <a:r>
              <a:rPr sz="4000" spc="-15" dirty="0">
                <a:solidFill>
                  <a:schemeClr val="tx1"/>
                </a:solidFill>
                <a:latin typeface="Bliss Pro" panose="02000506050000020004" pitchFamily="50" charset="0"/>
              </a:rPr>
              <a:t>Sustainable</a:t>
            </a:r>
            <a:r>
              <a:rPr sz="4000" spc="-75" dirty="0">
                <a:solidFill>
                  <a:schemeClr val="tx1"/>
                </a:solidFill>
                <a:latin typeface="Bliss Pro" panose="02000506050000020004" pitchFamily="50" charset="0"/>
              </a:rPr>
              <a:t> </a:t>
            </a:r>
            <a:r>
              <a:rPr sz="4000" spc="-10" dirty="0">
                <a:solidFill>
                  <a:schemeClr val="tx1"/>
                </a:solidFill>
                <a:latin typeface="Bliss Pro" panose="02000506050000020004" pitchFamily="50" charset="0"/>
              </a:rPr>
              <a:t>Future.</a:t>
            </a:r>
            <a:r>
              <a:rPr sz="4000" spc="-15" baseline="25157" dirty="0">
                <a:solidFill>
                  <a:schemeClr val="tx1"/>
                </a:solidFill>
                <a:latin typeface="Bliss Pro" panose="02000506050000020004" pitchFamily="50" charset="0"/>
              </a:rPr>
              <a:t>™</a:t>
            </a:r>
            <a:endParaRPr sz="4000" baseline="25157" dirty="0">
              <a:solidFill>
                <a:schemeClr val="tx1"/>
              </a:solidFill>
              <a:latin typeface="Bliss Pro" panose="02000506050000020004" pitchFamily="50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8371" y="5018284"/>
            <a:ext cx="1872614" cy="1004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ts val="17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232D2B"/>
                </a:solidFill>
                <a:effectLst/>
                <a:uLnTx/>
                <a:uFillTx/>
                <a:latin typeface="Bliss Pro" panose="02000506050000020004" pitchFamily="50" charset="0"/>
                <a:ea typeface="+mn-ea"/>
                <a:cs typeface="Calibri"/>
              </a:rPr>
              <a:t>1</a:t>
            </a:r>
            <a:r>
              <a:rPr kumimoji="0" lang="en-US" sz="1600" b="1" i="0" u="none" strike="noStrike" kern="1200" cap="none" spc="-10" normalizeH="0" baseline="0" noProof="0" dirty="0">
                <a:ln>
                  <a:noFill/>
                </a:ln>
                <a:solidFill>
                  <a:srgbClr val="232D2B"/>
                </a:solidFill>
                <a:effectLst/>
                <a:uLnTx/>
                <a:uFillTx/>
                <a:latin typeface="Bliss Pro" panose="02000506050000020004" pitchFamily="50" charset="0"/>
                <a:ea typeface="+mn-ea"/>
                <a:cs typeface="Calibri"/>
              </a:rPr>
              <a:t>6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232D2B"/>
                </a:solidFill>
                <a:effectLst/>
                <a:uLnTx/>
                <a:uFillTx/>
                <a:latin typeface="Bliss Pro" panose="02000506050000020004" pitchFamily="50" charset="0"/>
                <a:ea typeface="+mn-ea"/>
                <a:cs typeface="Calibri"/>
              </a:rPr>
              <a:t>0+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srgbClr val="232D2B"/>
                </a:solidFill>
                <a:effectLst/>
                <a:uLnTx/>
                <a:uFillTx/>
                <a:latin typeface="Bliss Pro" panose="02000506050000020004" pitchFamily="50" charset="0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232D2B"/>
                </a:solidFill>
                <a:effectLst/>
                <a:uLnTx/>
                <a:uFillTx/>
                <a:latin typeface="Bliss Pro" panose="02000506050000020004" pitchFamily="50" charset="0"/>
                <a:ea typeface="+mn-ea"/>
                <a:cs typeface="Calibri"/>
              </a:rPr>
              <a:t>Projects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liss Pro" panose="02000506050000020004" pitchFamily="50" charset="0"/>
              <a:ea typeface="+mn-ea"/>
              <a:cs typeface="Calibri"/>
            </a:endParaRPr>
          </a:p>
          <a:p>
            <a:pPr marL="12700" marR="0" lvl="0" indent="0" algn="l" defTabSz="457200" rtl="0" eaLnBrk="1" fontAlgn="auto" latinLnBrk="0" hangingPunct="1">
              <a:lnSpc>
                <a:spcPts val="17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32D2B"/>
                </a:solidFill>
                <a:effectLst/>
                <a:uLnTx/>
                <a:uFillTx/>
                <a:latin typeface="Bliss Pro" panose="02000506050000020004" pitchFamily="50" charset="0"/>
                <a:ea typeface="+mn-ea"/>
                <a:cs typeface="Calibri"/>
              </a:rPr>
              <a:t>North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32D2B"/>
                </a:solidFill>
                <a:effectLst/>
                <a:uLnTx/>
                <a:uFillTx/>
                <a:latin typeface="Bliss Pro" panose="02000506050000020004" pitchFamily="50" charset="0"/>
                <a:ea typeface="+mn-ea"/>
                <a:cs typeface="Calibri"/>
              </a:rPr>
              <a:t>America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liss Pro" panose="02000506050000020004" pitchFamily="50" charset="0"/>
              <a:ea typeface="+mn-ea"/>
              <a:cs typeface="Calibri"/>
            </a:endParaRPr>
          </a:p>
          <a:p>
            <a:pPr marL="12700" marR="0" lvl="0" indent="0" algn="l" defTabSz="457200" rtl="0" eaLnBrk="1" fontAlgn="auto" latinLnBrk="0" hangingPunct="1">
              <a:lnSpc>
                <a:spcPts val="173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5" normalizeH="0" baseline="0" noProof="0" dirty="0">
                <a:ln>
                  <a:noFill/>
                </a:ln>
                <a:solidFill>
                  <a:srgbClr val="232D2B"/>
                </a:solidFill>
                <a:effectLst/>
                <a:uLnTx/>
                <a:uFillTx/>
                <a:latin typeface="Bliss Pro" panose="02000506050000020004" pitchFamily="50" charset="0"/>
                <a:ea typeface="+mn-ea"/>
                <a:cs typeface="Calibri"/>
              </a:rPr>
              <a:t>4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232D2B"/>
                </a:solidFill>
                <a:effectLst/>
                <a:uLnTx/>
                <a:uFillTx/>
                <a:latin typeface="Bliss Pro" panose="02000506050000020004" pitchFamily="50" charset="0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232D2B"/>
                </a:solidFill>
                <a:effectLst/>
                <a:uLnTx/>
                <a:uFillTx/>
                <a:latin typeface="Bliss Pro" panose="02000506050000020004" pitchFamily="50" charset="0"/>
                <a:ea typeface="+mn-ea"/>
                <a:cs typeface="Calibri"/>
              </a:rPr>
              <a:t>Billion</a:t>
            </a:r>
            <a:r>
              <a:rPr kumimoji="0" sz="1600" b="1" i="0" u="none" strike="noStrike" kern="1200" cap="none" spc="-114" normalizeH="0" baseline="0" noProof="0" dirty="0">
                <a:ln>
                  <a:noFill/>
                </a:ln>
                <a:solidFill>
                  <a:srgbClr val="232D2B"/>
                </a:solidFill>
                <a:effectLst/>
                <a:uLnTx/>
                <a:uFillTx/>
                <a:latin typeface="Bliss Pro" panose="02000506050000020004" pitchFamily="50" charset="0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232D2B"/>
                </a:solidFill>
                <a:effectLst/>
                <a:uLnTx/>
                <a:uFillTx/>
                <a:latin typeface="Bliss Pro" panose="02000506050000020004" pitchFamily="50" charset="0"/>
                <a:ea typeface="+mn-ea"/>
                <a:cs typeface="Calibri"/>
              </a:rPr>
              <a:t>kWh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liss Pro" panose="02000506050000020004" pitchFamily="50" charset="0"/>
              <a:ea typeface="+mn-ea"/>
              <a:cs typeface="Calibri"/>
            </a:endParaRPr>
          </a:p>
          <a:p>
            <a:pPr marL="12700" marR="0" lvl="0" indent="0" algn="l" defTabSz="457200" rtl="0" eaLnBrk="1" fontAlgn="auto" latinLnBrk="0" hangingPunct="1">
              <a:lnSpc>
                <a:spcPts val="17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32D2B"/>
                </a:solidFill>
                <a:effectLst/>
                <a:uLnTx/>
                <a:uFillTx/>
                <a:latin typeface="Bliss Pro" panose="02000506050000020004" pitchFamily="50" charset="0"/>
                <a:ea typeface="+mn-ea"/>
                <a:cs typeface="Calibri"/>
              </a:rPr>
              <a:t>And</a:t>
            </a:r>
            <a:r>
              <a:rPr kumimoji="0" sz="1600" b="0" i="0" u="none" strike="noStrike" kern="1200" cap="none" spc="-85" normalizeH="0" baseline="0" noProof="0" dirty="0">
                <a:ln>
                  <a:noFill/>
                </a:ln>
                <a:solidFill>
                  <a:srgbClr val="232D2B"/>
                </a:solidFill>
                <a:effectLst/>
                <a:uLnTx/>
                <a:uFillTx/>
                <a:latin typeface="Bliss Pro" panose="02000506050000020004" pitchFamily="50" charset="0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32D2B"/>
                </a:solidFill>
                <a:effectLst/>
                <a:uLnTx/>
                <a:uFillTx/>
                <a:latin typeface="Bliss Pro" panose="02000506050000020004" pitchFamily="50" charset="0"/>
                <a:ea typeface="+mn-ea"/>
                <a:cs typeface="Calibri"/>
              </a:rPr>
              <a:t>Counting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liss Pro" panose="02000506050000020004" pitchFamily="50" charset="0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68846" y="4994366"/>
            <a:ext cx="2846705" cy="1004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ts val="17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232D2B"/>
                </a:solidFill>
                <a:effectLst/>
                <a:uLnTx/>
                <a:uFillTx/>
                <a:latin typeface="Bliss Pro" panose="02000506050000020004" pitchFamily="50" charset="0"/>
                <a:ea typeface="+mn-ea"/>
                <a:cs typeface="Calibri"/>
              </a:rPr>
              <a:t>1.</a:t>
            </a:r>
            <a:r>
              <a:rPr kumimoji="0" lang="en-US" sz="1600" b="1" i="0" u="none" strike="noStrike" kern="1200" cap="none" spc="-10" normalizeH="0" baseline="0" noProof="0" dirty="0">
                <a:ln>
                  <a:noFill/>
                </a:ln>
                <a:solidFill>
                  <a:srgbClr val="232D2B"/>
                </a:solidFill>
                <a:effectLst/>
                <a:uLnTx/>
                <a:uFillTx/>
                <a:latin typeface="Bliss Pro" panose="02000506050000020004" pitchFamily="50" charset="0"/>
                <a:ea typeface="+mn-ea"/>
                <a:cs typeface="Calibri"/>
              </a:rPr>
              <a:t>3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232D2B"/>
                </a:solidFill>
                <a:effectLst/>
                <a:uLnTx/>
                <a:uFillTx/>
                <a:latin typeface="Bliss Pro" panose="02000506050000020004" pitchFamily="50" charset="0"/>
                <a:ea typeface="+mn-ea"/>
                <a:cs typeface="Calibri"/>
              </a:rPr>
              <a:t>GW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liss Pro" panose="02000506050000020004" pitchFamily="50" charset="0"/>
              <a:ea typeface="+mn-ea"/>
              <a:cs typeface="Calibri"/>
            </a:endParaRPr>
          </a:p>
          <a:p>
            <a:pPr marL="12700" marR="0" lvl="0" indent="0" algn="l" defTabSz="457200" rtl="0" eaLnBrk="1" fontAlgn="auto" latinLnBrk="0" hangingPunct="1">
              <a:lnSpc>
                <a:spcPts val="17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32D2B"/>
                </a:solidFill>
                <a:effectLst/>
                <a:uLnTx/>
                <a:uFillTx/>
                <a:latin typeface="Bliss Pro" panose="02000506050000020004" pitchFamily="50" charset="0"/>
                <a:ea typeface="+mn-ea"/>
                <a:cs typeface="Calibri"/>
              </a:rPr>
              <a:t>Operating</a:t>
            </a:r>
            <a:r>
              <a:rPr kumimoji="0" sz="1600" b="0" i="0" u="none" strike="noStrike" kern="1200" cap="none" spc="-80" normalizeH="0" baseline="0" noProof="0" dirty="0">
                <a:ln>
                  <a:noFill/>
                </a:ln>
                <a:solidFill>
                  <a:srgbClr val="232D2B"/>
                </a:solidFill>
                <a:effectLst/>
                <a:uLnTx/>
                <a:uFillTx/>
                <a:latin typeface="Bliss Pro" panose="02000506050000020004" pitchFamily="50" charset="0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32D2B"/>
                </a:solidFill>
                <a:effectLst/>
                <a:uLnTx/>
                <a:uFillTx/>
                <a:latin typeface="Bliss Pro" panose="02000506050000020004" pitchFamily="50" charset="0"/>
                <a:ea typeface="+mn-ea"/>
                <a:cs typeface="Calibri"/>
              </a:rPr>
              <a:t>Assets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liss Pro" panose="02000506050000020004" pitchFamily="50" charset="0"/>
              <a:ea typeface="+mn-ea"/>
              <a:cs typeface="Calibri"/>
            </a:endParaRPr>
          </a:p>
          <a:p>
            <a:pPr marL="12700" marR="0" lvl="0" indent="0" algn="l" defTabSz="457200" rtl="0" eaLnBrk="1" fontAlgn="auto" latinLnBrk="0" hangingPunct="1">
              <a:lnSpc>
                <a:spcPts val="173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10" normalizeH="0" baseline="0" noProof="0" dirty="0">
                <a:ln>
                  <a:noFill/>
                </a:ln>
                <a:solidFill>
                  <a:srgbClr val="232D2B"/>
                </a:solidFill>
                <a:effectLst/>
                <a:uLnTx/>
                <a:uFillTx/>
                <a:latin typeface="Bliss Pro" panose="02000506050000020004" pitchFamily="50" charset="0"/>
                <a:ea typeface="+mn-ea"/>
                <a:cs typeface="Calibri"/>
              </a:rPr>
              <a:t>13+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232D2B"/>
                </a:solidFill>
                <a:effectLst/>
                <a:uLnTx/>
                <a:uFillTx/>
                <a:latin typeface="Bliss Pro" panose="02000506050000020004" pitchFamily="50" charset="0"/>
                <a:ea typeface="+mn-ea"/>
                <a:cs typeface="Calibri"/>
              </a:rPr>
              <a:t>GW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liss Pro" panose="02000506050000020004" pitchFamily="50" charset="0"/>
              <a:ea typeface="+mn-ea"/>
              <a:cs typeface="Calibri"/>
            </a:endParaRPr>
          </a:p>
          <a:p>
            <a:pPr marL="12700" marR="0" lvl="0" indent="0" algn="l" defTabSz="457200" rtl="0" eaLnBrk="1" fontAlgn="auto" latinLnBrk="0" hangingPunct="1">
              <a:lnSpc>
                <a:spcPts val="17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32D2B"/>
                </a:solidFill>
                <a:effectLst/>
                <a:uLnTx/>
                <a:uFillTx/>
                <a:latin typeface="Bliss Pro" panose="02000506050000020004" pitchFamily="50" charset="0"/>
                <a:ea typeface="+mn-ea"/>
                <a:cs typeface="Calibri"/>
              </a:rPr>
              <a:t>Operating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32D2B"/>
                </a:solidFill>
                <a:effectLst/>
                <a:uLnTx/>
                <a:uFillTx/>
                <a:latin typeface="Bliss Pro" panose="02000506050000020004" pitchFamily="50" charset="0"/>
                <a:ea typeface="+mn-ea"/>
                <a:cs typeface="Calibri"/>
              </a:rPr>
              <a:t>|Construction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32D2B"/>
                </a:solidFill>
                <a:effectLst/>
                <a:uLnTx/>
                <a:uFillTx/>
                <a:latin typeface="Bliss Pro" panose="02000506050000020004" pitchFamily="50" charset="0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232D2B"/>
                </a:solidFill>
                <a:effectLst/>
                <a:uLnTx/>
                <a:uFillTx/>
                <a:latin typeface="Bliss Pro" panose="02000506050000020004" pitchFamily="50" charset="0"/>
                <a:ea typeface="+mn-ea"/>
                <a:cs typeface="Calibri"/>
              </a:rPr>
              <a:t>|Pipeline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liss Pro" panose="02000506050000020004" pitchFamily="50" charset="0"/>
              <a:ea typeface="+mn-ea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961289"/>
            <a:ext cx="3297004" cy="1611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2622295"/>
            <a:ext cx="863903" cy="884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13917" y="2622295"/>
            <a:ext cx="2384303" cy="886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3553904"/>
            <a:ext cx="1622557" cy="11559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76724" y="3553904"/>
            <a:ext cx="1620272" cy="11567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46224" y="2622295"/>
            <a:ext cx="1396869" cy="14802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346225" y="4154423"/>
            <a:ext cx="1392182" cy="5534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89504" y="3800019"/>
            <a:ext cx="3010619" cy="9071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851654" y="3800019"/>
            <a:ext cx="1292333" cy="90764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89503" y="2622295"/>
            <a:ext cx="1155403" cy="11312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984853" y="2622295"/>
            <a:ext cx="3159146" cy="112993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984853" y="4756238"/>
            <a:ext cx="3159146" cy="15369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1951" y="271645"/>
            <a:ext cx="1275347" cy="1275347"/>
          </a:xfrm>
          <a:prstGeom prst="rect">
            <a:avLst/>
          </a:prstGeom>
        </p:spPr>
      </p:pic>
      <p:sp>
        <p:nvSpPr>
          <p:cNvPr id="25" name="Slide Number Placeholder 24"/>
          <p:cNvSpPr>
            <a:spLocks noGrp="1"/>
          </p:cNvSpPr>
          <p:nvPr>
            <p:ph type="sldNum" sz="quarter" idx="10"/>
          </p:nvPr>
        </p:nvSpPr>
        <p:spPr>
          <a:xfrm>
            <a:off x="7620000" y="6413079"/>
            <a:ext cx="1066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385CDC-B299-4FE6-8251-06EB10990E2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20FD0B1-1ED7-4BED-A477-9FD0CD9F2591}"/>
              </a:ext>
            </a:extLst>
          </p:cNvPr>
          <p:cNvSpPr/>
          <p:nvPr/>
        </p:nvSpPr>
        <p:spPr>
          <a:xfrm>
            <a:off x="5548587" y="-9923"/>
            <a:ext cx="3595413" cy="127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AB05E563-AB87-4816-820C-A8E8D7F20BC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48587" y="-241905"/>
            <a:ext cx="3580151" cy="139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05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385CDC-B299-4FE6-8251-06EB10990E2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43"/>
          </a:xfrm>
        </p:spPr>
        <p:txBody>
          <a:bodyPr/>
          <a:lstStyle/>
          <a:p>
            <a:r>
              <a:rPr lang="en-US" sz="3600" dirty="0">
                <a:latin typeface="Bliss Pro" panose="02000506050000020004" pitchFamily="50" charset="0"/>
              </a:rPr>
              <a:t>Project Portfolio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908744"/>
            <a:ext cx="8229600" cy="365125"/>
          </a:xfrm>
        </p:spPr>
        <p:txBody>
          <a:bodyPr/>
          <a:lstStyle/>
          <a:p>
            <a:r>
              <a:rPr lang="en-US" dirty="0">
                <a:latin typeface="Bliss Pro" panose="02000506050000020004" pitchFamily="50" charset="0"/>
              </a:rPr>
              <a:t>1.3 </a:t>
            </a:r>
            <a:r>
              <a:rPr lang="en-US" dirty="0" err="1">
                <a:latin typeface="Bliss Pro" panose="02000506050000020004" pitchFamily="50" charset="0"/>
              </a:rPr>
              <a:t>GW</a:t>
            </a:r>
            <a:r>
              <a:rPr lang="en-US" cap="none" dirty="0" err="1">
                <a:latin typeface="Bliss Pro" panose="02000506050000020004" pitchFamily="50" charset="0"/>
              </a:rPr>
              <a:t>dc</a:t>
            </a:r>
            <a:r>
              <a:rPr lang="en-US" cap="none" dirty="0">
                <a:latin typeface="Bliss Pro" panose="02000506050000020004" pitchFamily="50" charset="0"/>
              </a:rPr>
              <a:t> | 4,900,000,000 kWh Generated</a:t>
            </a:r>
          </a:p>
          <a:p>
            <a:endParaRPr lang="en-US" dirty="0">
              <a:latin typeface="Bliss Pro" panose="02000506050000020004" pitchFamily="50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106982" y="5141833"/>
              <a:ext cx="561600" cy="262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6382" y="5111233"/>
                <a:ext cx="622800" cy="32328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B198030-2FBF-4152-9985-F929D0353C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170" y="1329763"/>
            <a:ext cx="7826003" cy="446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91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600" dirty="0">
                <a:latin typeface="Bliss Pro" panose="02000506050000020004" pitchFamily="50" charset="0"/>
              </a:rPr>
              <a:t>Current Diversity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85CDC-B299-4FE6-8251-06EB10990E2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Bliss Pro" panose="02000506050000020004" pitchFamily="50" charset="0"/>
              </a:rPr>
              <a:t>SPP Generation</a:t>
            </a:r>
          </a:p>
        </p:txBody>
      </p:sp>
      <p:sp>
        <p:nvSpPr>
          <p:cNvPr id="12" name="shpBody_150916_1829468145"/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454371"/>
            <a:ext cx="8518235" cy="528661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395C"/>
              </a:buClr>
              <a:buSzPct val="125000"/>
              <a:buNone/>
            </a:pPr>
            <a:endParaRPr lang="en-US" alt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C3D8E97-FE3C-4803-95AF-DF30C8E526C2}"/>
              </a:ext>
            </a:extLst>
          </p:cNvPr>
          <p:cNvSpPr txBox="1"/>
          <p:nvPr/>
        </p:nvSpPr>
        <p:spPr>
          <a:xfrm>
            <a:off x="4963374" y="1548381"/>
            <a:ext cx="411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cap="all" dirty="0">
                <a:solidFill>
                  <a:schemeClr val="bg1">
                    <a:lumMod val="50000"/>
                  </a:schemeClr>
                </a:solidFill>
                <a:latin typeface="Bliss Pro" panose="02000506050000020004" pitchFamily="50" charset="0"/>
              </a:rPr>
              <a:t>Generating capacity: 87 GW (Jan. 1, 2018)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Bliss Pro" panose="02000506050000020004" pitchFamily="50" charset="0"/>
              </a:rPr>
              <a:t>41.5% natural gas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Bliss Pro" panose="02000506050000020004" pitchFamily="50" charset="0"/>
              </a:rPr>
              <a:t>29.7% coal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Bliss Pro" panose="02000506050000020004" pitchFamily="50" charset="0"/>
              </a:rPr>
              <a:t>20.2% wind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Bliss Pro" panose="02000506050000020004" pitchFamily="50" charset="0"/>
              </a:rPr>
              <a:t>3.9% hydro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Bliss Pro" panose="02000506050000020004" pitchFamily="50" charset="0"/>
              </a:rPr>
              <a:t>2.4% nuclear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Bliss Pro" panose="02000506050000020004" pitchFamily="50" charset="0"/>
              </a:rPr>
              <a:t>1.9% fuel oil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Bliss Pro" panose="02000506050000020004" pitchFamily="50" charset="0"/>
              </a:rPr>
              <a:t>0.1% other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C06035A-3B8D-40F4-9CCF-3EC53EE0BC0D}"/>
              </a:ext>
            </a:extLst>
          </p:cNvPr>
          <p:cNvSpPr txBox="1"/>
          <p:nvPr/>
        </p:nvSpPr>
        <p:spPr>
          <a:xfrm>
            <a:off x="581622" y="1558513"/>
            <a:ext cx="39903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cap="all" dirty="0">
                <a:solidFill>
                  <a:schemeClr val="bg1">
                    <a:lumMod val="50000"/>
                  </a:schemeClr>
                </a:solidFill>
                <a:latin typeface="Bliss Pro" panose="02000506050000020004" pitchFamily="50" charset="0"/>
              </a:rPr>
              <a:t>Energy production: 266.4 </a:t>
            </a:r>
            <a:r>
              <a:rPr lang="en-US" sz="1600" b="1" cap="all" dirty="0" err="1">
                <a:solidFill>
                  <a:schemeClr val="bg1">
                    <a:lumMod val="50000"/>
                  </a:schemeClr>
                </a:solidFill>
                <a:latin typeface="Bliss Pro" panose="02000506050000020004" pitchFamily="50" charset="0"/>
              </a:rPr>
              <a:t>TWh</a:t>
            </a:r>
            <a:r>
              <a:rPr lang="en-US" sz="1600" b="1" cap="all" dirty="0">
                <a:solidFill>
                  <a:schemeClr val="bg1">
                    <a:lumMod val="50000"/>
                  </a:schemeClr>
                </a:solidFill>
                <a:latin typeface="Bliss Pro" panose="02000506050000020004" pitchFamily="50" charset="0"/>
              </a:rPr>
              <a:t> in (2017)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Bliss Pro" panose="02000506050000020004" pitchFamily="50" charset="0"/>
              </a:rPr>
              <a:t>45.3% coal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Bliss Pro" panose="02000506050000020004" pitchFamily="50" charset="0"/>
              </a:rPr>
              <a:t>22.1% wind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Bliss Pro" panose="02000506050000020004" pitchFamily="50" charset="0"/>
              </a:rPr>
              <a:t>19.1% natural gas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Bliss Pro" panose="02000506050000020004" pitchFamily="50" charset="0"/>
              </a:rPr>
              <a:t>6.7% nuclear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Bliss Pro" panose="02000506050000020004" pitchFamily="50" charset="0"/>
              </a:rPr>
              <a:t>6.4% hydro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Bliss Pro" panose="02000506050000020004" pitchFamily="50" charset="0"/>
              </a:rPr>
              <a:t>0.2% other (fuel oil, solar, biomass)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47F0F4D-21CA-4E1E-95D6-DACF772C9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596" y="3747639"/>
            <a:ext cx="2986186" cy="22678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984825D-D13E-481B-B9E1-A6349F569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65" y="3747637"/>
            <a:ext cx="3075978" cy="23248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31346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600" dirty="0">
                <a:latin typeface="Bliss Pro" panose="02000506050000020004" pitchFamily="50" charset="0"/>
              </a:rPr>
              <a:t>Renewable Energy Change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85CDC-B299-4FE6-8251-06EB10990E2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Bliss Pro" panose="02000506050000020004" pitchFamily="50" charset="0"/>
              </a:rPr>
              <a:t>Paradigm Shift</a:t>
            </a:r>
          </a:p>
        </p:txBody>
      </p:sp>
      <p:sp>
        <p:nvSpPr>
          <p:cNvPr id="12" name="shpBody_150916_1829468145"/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68565" y="1294472"/>
            <a:ext cx="8518235" cy="528661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395C"/>
              </a:buClr>
              <a:buSzPct val="125000"/>
              <a:buNone/>
            </a:pPr>
            <a:endParaRPr lang="en-US" alt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C3D8E97-FE3C-4803-95AF-DF30C8E526C2}"/>
              </a:ext>
            </a:extLst>
          </p:cNvPr>
          <p:cNvSpPr txBox="1"/>
          <p:nvPr/>
        </p:nvSpPr>
        <p:spPr>
          <a:xfrm>
            <a:off x="245256" y="1659598"/>
            <a:ext cx="533717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cap="all" dirty="0">
                <a:solidFill>
                  <a:schemeClr val="bg1">
                    <a:lumMod val="50000"/>
                  </a:schemeClr>
                </a:solidFill>
                <a:latin typeface="Bliss Pro" panose="02000506050000020004" pitchFamily="50" charset="0"/>
              </a:rPr>
              <a:t>Paradigm shift 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Bliss Pro" panose="02000506050000020004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Bliss Pro" panose="02000506050000020004" pitchFamily="50" charset="0"/>
              </a:rPr>
              <a:t>Wind PPAs have dominated.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Bliss Pro" panose="02000506050000020004" pitchFamily="50" charset="0"/>
              </a:rPr>
              <a:t>Wind is Reaching Saturation – peaking between 50-60% of load.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Bliss Pro" panose="02000506050000020004" pitchFamily="50" charset="0"/>
              </a:rPr>
              <a:t>As PTCs starts diminishing and LMPs start sinking in wind rich area, solar is expected to be provide significant value.</a:t>
            </a:r>
          </a:p>
          <a:p>
            <a:endParaRPr lang="en-US" sz="1600" dirty="0">
              <a:latin typeface="Bliss Pro" panose="02000506050000020004" pitchFamily="50" charset="0"/>
            </a:endParaRPr>
          </a:p>
          <a:p>
            <a:r>
              <a:rPr lang="en-US" sz="1600" b="1" cap="all" dirty="0">
                <a:solidFill>
                  <a:schemeClr val="bg1">
                    <a:lumMod val="50000"/>
                  </a:schemeClr>
                </a:solidFill>
                <a:latin typeface="Bliss Pro" panose="02000506050000020004" pitchFamily="50" charset="0"/>
              </a:rPr>
              <a:t>Reliability Is Becoming a focus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Bliss Pro" panose="02000506050000020004" pitchFamily="50" charset="0"/>
              </a:rPr>
              <a:t>Utilities are expected to address reliability issues if both wind and solar penetration gets higher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Bliss Pro" panose="02000506050000020004" pitchFamily="50" charset="0"/>
              </a:rPr>
              <a:t>Transmission Capacity Issues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Bliss Pro" panose="02000506050000020004" pitchFamily="50" charset="0"/>
              </a:rPr>
              <a:t>LMP pricing becomes an issue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Bliss Pro" panose="02000506050000020004" pitchFamily="50" charset="0"/>
              </a:rPr>
              <a:t>Ancillary services and a shaped energy product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latin typeface="Bliss Pro" panose="02000506050000020004" pitchFamily="50" charset="0"/>
            </a:endParaRPr>
          </a:p>
          <a:p>
            <a:r>
              <a:rPr lang="en-US" sz="1600" b="1" cap="all" dirty="0">
                <a:solidFill>
                  <a:schemeClr val="bg1">
                    <a:lumMod val="50000"/>
                  </a:schemeClr>
                </a:solidFill>
                <a:latin typeface="Bliss Pro" panose="02000506050000020004" pitchFamily="50" charset="0"/>
              </a:rPr>
              <a:t>solution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Bliss Pro" panose="02000506050000020004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Bliss Pro" panose="02000506050000020004" pitchFamily="50" charset="0"/>
              </a:rPr>
              <a:t>Energy Diversity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Bliss Pro" panose="02000506050000020004" pitchFamily="50" charset="0"/>
              </a:rPr>
              <a:t>Shaped and Firmed Energy Products</a:t>
            </a:r>
            <a:endParaRPr lang="en-US" sz="1200" b="1" cap="all" dirty="0">
              <a:latin typeface="Bliss Pro" panose="02000506050000020004" pitchFamily="50" charset="0"/>
            </a:endParaRPr>
          </a:p>
          <a:p>
            <a:endParaRPr lang="en-US" dirty="0">
              <a:latin typeface="Bliss Pro" panose="02000506050000020004" pitchFamily="50" charset="0"/>
            </a:endParaRPr>
          </a:p>
        </p:txBody>
      </p:sp>
      <p:pic>
        <p:nvPicPr>
          <p:cNvPr id="1026" name="Picture 2" descr="Image result for solar farm with energy storage">
            <a:extLst>
              <a:ext uri="{FF2B5EF4-FFF2-40B4-BE49-F238E27FC236}">
                <a16:creationId xmlns:a16="http://schemas.microsoft.com/office/drawing/2014/main" xmlns="" id="{699D950B-0C69-4AD7-B2A1-BF91F46C4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430" y="1857668"/>
            <a:ext cx="3185354" cy="366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898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C451D5-21D5-4F52-B114-68A3D31B4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liss Pro" panose="02000506050000020004" pitchFamily="50" charset="0"/>
              </a:rPr>
              <a:t>How Does Solar Provide Value?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53F7C6-6FDE-4277-889B-A6C509823D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Bliss Pro" panose="02000506050000020004" pitchFamily="50" charset="0"/>
              </a:rPr>
              <a:t>Adding solar to existing wind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99522EB-7782-4077-A592-3BB0B21B52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85CDC-B299-4FE6-8251-06EB10990E2F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05BE8E9-58E5-4D5C-ADB8-509DF540A790}"/>
              </a:ext>
            </a:extLst>
          </p:cNvPr>
          <p:cNvGrpSpPr/>
          <p:nvPr/>
        </p:nvGrpSpPr>
        <p:grpSpPr>
          <a:xfrm>
            <a:off x="3953992" y="1344637"/>
            <a:ext cx="4809946" cy="3063402"/>
            <a:chOff x="4653246" y="2321170"/>
            <a:chExt cx="4404946" cy="3165231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xmlns="" id="{25AE4B1F-1307-4EF7-A2AA-D4393CD8CB9E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4653246" y="2321170"/>
            <a:ext cx="4404946" cy="31652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DEFFCD14-9BAE-4076-9582-A18C25ED46AC}"/>
                </a:ext>
              </a:extLst>
            </p:cNvPr>
            <p:cNvSpPr txBox="1"/>
            <p:nvPr/>
          </p:nvSpPr>
          <p:spPr>
            <a:xfrm>
              <a:off x="5502265" y="4136211"/>
              <a:ext cx="1571625" cy="298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Wind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8CA89074-72DF-4816-8F76-B5108AF8DC09}"/>
                </a:ext>
              </a:extLst>
            </p:cNvPr>
            <p:cNvSpPr txBox="1"/>
            <p:nvPr/>
          </p:nvSpPr>
          <p:spPr>
            <a:xfrm>
              <a:off x="6488359" y="3459105"/>
              <a:ext cx="990673" cy="48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solar </a:t>
              </a:r>
            </a:p>
            <a:p>
              <a:pPr algn="ctr"/>
              <a:endParaRPr lang="en-US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547A0BF-1E29-4457-9867-15B484855578}"/>
              </a:ext>
            </a:extLst>
          </p:cNvPr>
          <p:cNvSpPr txBox="1"/>
          <p:nvPr/>
        </p:nvSpPr>
        <p:spPr>
          <a:xfrm>
            <a:off x="286934" y="4531172"/>
            <a:ext cx="7403487" cy="1777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liss Pro" panose="02000506050000020004" pitchFamily="50" charset="0"/>
              </a:rPr>
              <a:t>Highlights: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Bliss Pro" panose="02000506050000020004" pitchFamily="50" charset="0"/>
              </a:rPr>
              <a:t>Solar production profile “fills in” wind production throughout the year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Bliss Pro" panose="02000506050000020004" pitchFamily="50" charset="0"/>
              </a:rPr>
              <a:t>Resulting shape is more attractive and should be seen as easier to manage by utility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Bliss Pro" panose="02000506050000020004" pitchFamily="50" charset="0"/>
              </a:rPr>
              <a:t>Daytime energy production is more valuable as witnessed by higher LMP prices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Bliss Pro" panose="02000506050000020004" pitchFamily="50" charset="0"/>
              </a:rPr>
              <a:t>Provides energy diversity in a wind dominated area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xmlns="" id="{5C58B420-F4CE-4B84-AB7E-118D409DD768}"/>
              </a:ext>
            </a:extLst>
          </p:cNvPr>
          <p:cNvSpPr txBox="1">
            <a:spLocks/>
          </p:cNvSpPr>
          <p:nvPr/>
        </p:nvSpPr>
        <p:spPr>
          <a:xfrm>
            <a:off x="286934" y="1610754"/>
            <a:ext cx="3667058" cy="237610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76238" indent="-376238" algn="l" defTabSz="50165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975" indent="-314325" algn="l" defTabSz="50165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0825" algn="l" defTabSz="50165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950" indent="-250825" algn="l" defTabSz="50165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2188" indent="-250825" algn="l" defTabSz="50165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50292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50292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50292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50292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529"/>
              </a:spcAft>
              <a:buSzPts val="1100"/>
              <a:buNone/>
            </a:pPr>
            <a:r>
              <a:rPr lang="en-US" sz="1588" b="1" kern="0" dirty="0">
                <a:solidFill>
                  <a:srgbClr val="000000"/>
                </a:solidFill>
                <a:cs typeface="Arial" panose="020B0604020202020204" pitchFamily="34" charset="0"/>
              </a:rPr>
              <a:t>Project Summary: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529"/>
              </a:spcAft>
              <a:buSzPts val="1100"/>
              <a:buNone/>
            </a:pPr>
            <a:r>
              <a:rPr lang="en-US" sz="1588" kern="0" dirty="0">
                <a:solidFill>
                  <a:srgbClr val="000000"/>
                </a:solidFill>
                <a:cs typeface="Arial" panose="020B0604020202020204" pitchFamily="34" charset="0"/>
              </a:rPr>
              <a:t>Size: 240 MW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529"/>
              </a:spcAft>
              <a:buSzPts val="1100"/>
              <a:buNone/>
            </a:pPr>
            <a:r>
              <a:rPr lang="en-US" sz="1588" kern="0" dirty="0">
                <a:solidFill>
                  <a:srgbClr val="000000"/>
                </a:solidFill>
                <a:cs typeface="Arial" panose="020B0604020202020204" pitchFamily="34" charset="0"/>
              </a:rPr>
              <a:t>Location: Lea County, NM</a:t>
            </a:r>
            <a:endParaRPr lang="en-US" sz="1588" u="sng" kern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529"/>
              </a:spcAft>
              <a:buSzPts val="1100"/>
              <a:buNone/>
            </a:pPr>
            <a:r>
              <a:rPr lang="en-US" sz="1588" kern="0" dirty="0">
                <a:solidFill>
                  <a:srgbClr val="000000"/>
                </a:solidFill>
                <a:cs typeface="Arial" panose="020B0604020202020204" pitchFamily="34" charset="0"/>
              </a:rPr>
              <a:t>Site Control: 1,920 acres secured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529"/>
              </a:spcAft>
              <a:buSzPts val="1100"/>
              <a:buNone/>
            </a:pPr>
            <a:r>
              <a:rPr lang="en-US" sz="1588" kern="0" dirty="0">
                <a:solidFill>
                  <a:srgbClr val="000000"/>
                </a:solidFill>
                <a:cs typeface="Arial" panose="020B0604020202020204" pitchFamily="34" charset="0"/>
              </a:rPr>
              <a:t>Interconnect: 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529"/>
              </a:spcAft>
              <a:buSzPts val="1100"/>
              <a:buNone/>
            </a:pPr>
            <a:r>
              <a:rPr lang="en-US" sz="1588" kern="0" dirty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en-US" sz="1600" kern="0" dirty="0">
                <a:solidFill>
                  <a:srgbClr val="000000"/>
                </a:solidFill>
                <a:cs typeface="Arial" panose="020B0604020202020204" pitchFamily="34" charset="0"/>
              </a:rPr>
              <a:t>Transmission</a:t>
            </a:r>
            <a:r>
              <a:rPr lang="en-US" sz="1588" kern="0" dirty="0">
                <a:solidFill>
                  <a:srgbClr val="000000"/>
                </a:solidFill>
                <a:cs typeface="Arial" panose="020B0604020202020204" pitchFamily="34" charset="0"/>
              </a:rPr>
              <a:t> Provider: SPP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529"/>
              </a:spcAft>
              <a:buSzPts val="1100"/>
              <a:buNone/>
            </a:pPr>
            <a:r>
              <a:rPr lang="en-US" sz="1588" kern="0" dirty="0">
                <a:solidFill>
                  <a:srgbClr val="000000"/>
                </a:solidFill>
                <a:cs typeface="Arial" panose="020B0604020202020204" pitchFamily="34" charset="0"/>
              </a:rPr>
              <a:t>	Facilities Owner: SPS/Xcel</a:t>
            </a:r>
            <a:endParaRPr lang="en-US" sz="2293" dirty="0"/>
          </a:p>
        </p:txBody>
      </p:sp>
    </p:spTree>
    <p:extLst>
      <p:ext uri="{BB962C8B-B14F-4D97-AF65-F5344CB8AC3E}">
        <p14:creationId xmlns:p14="http://schemas.microsoft.com/office/powerpoint/2010/main" val="15089353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NOTMANAGED"/>
  <p:tag name="IGNOREFONTNONCOMPLIANCE" val="0"/>
  <p:tag name="FONTNAME" val="Arial"/>
  <p:tag name="FONTSIZE" val="12"/>
  <p:tag name="FONTBOLD" val="0"/>
  <p:tag name="FONTITALIC" val="0"/>
  <p:tag name="FONTULINE" val="0"/>
  <p:tag name="FONTSHADOW" val="0"/>
  <p:tag name="FONTALIGNMENT" val="1"/>
  <p:tag name="FONTCOLOR" val="0"/>
  <p:tag name="FONT_COLOR_TYPE" val="2"/>
  <p:tag name="FONT_COLOR_SCHEME_INDEX" val="2"/>
  <p:tag name="IGNORECOLORLINESNONCOMPLIANCE" val="0"/>
  <p:tag name="FILLVISIBLE" val="0"/>
  <p:tag name="FILLCOLOR" val="16777215"/>
  <p:tag name="FILL_COLOR_SCHEME_INDEX" val="0"/>
  <p:tag name="FILL_COLOR_TYPE" val="1"/>
  <p:tag name="FILLCOLORING" val="No Fill"/>
  <p:tag name="LINEVISIBLE" val="0"/>
  <p:tag name="LINECOLOR" val="16777215"/>
  <p:tag name="LINE_COLOR_SCHEME_INDEX" val="0"/>
  <p:tag name="LINE_COLOR_TYPE" val="1"/>
  <p:tag name="LINECOLORING" val="No Line"/>
  <p:tag name="IGNOREPOSITIONNONCOMPLIANCE" val="0"/>
  <p:tag name="POSITIONTOP" val="132"/>
  <p:tag name="POSITIONLEFT" val="54"/>
  <p:tag name="IGNORESIZENONCOMPLIANCE" val="0"/>
  <p:tag name="SIZEWIDTH" val="336.24"/>
  <p:tag name="SIZEHEIGHT" val="1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NOTMANAGED"/>
  <p:tag name="IGNOREFONTNONCOMPLIANCE" val="0"/>
  <p:tag name="FONTNAME" val="Arial"/>
  <p:tag name="FONTSIZE" val="12"/>
  <p:tag name="FONTBOLD" val="0"/>
  <p:tag name="FONTITALIC" val="0"/>
  <p:tag name="FONTULINE" val="0"/>
  <p:tag name="FONTSHADOW" val="0"/>
  <p:tag name="FONTALIGNMENT" val="1"/>
  <p:tag name="FONTCOLOR" val="0"/>
  <p:tag name="FONT_COLOR_TYPE" val="2"/>
  <p:tag name="FONT_COLOR_SCHEME_INDEX" val="2"/>
  <p:tag name="IGNORECOLORLINESNONCOMPLIANCE" val="0"/>
  <p:tag name="FILLVISIBLE" val="0"/>
  <p:tag name="FILLCOLOR" val="16777215"/>
  <p:tag name="FILL_COLOR_SCHEME_INDEX" val="0"/>
  <p:tag name="FILL_COLOR_TYPE" val="1"/>
  <p:tag name="FILLCOLORING" val="No Fill"/>
  <p:tag name="LINEVISIBLE" val="0"/>
  <p:tag name="LINECOLOR" val="16777215"/>
  <p:tag name="LINE_COLOR_SCHEME_INDEX" val="0"/>
  <p:tag name="LINE_COLOR_TYPE" val="1"/>
  <p:tag name="LINECOLORING" val="No Line"/>
  <p:tag name="IGNOREPOSITIONNONCOMPLIANCE" val="0"/>
  <p:tag name="POSITIONTOP" val="132"/>
  <p:tag name="POSITIONLEFT" val="54"/>
  <p:tag name="IGNORESIZENONCOMPLIANCE" val="0"/>
  <p:tag name="SIZEWIDTH" val="336.24"/>
  <p:tag name="SIZEHEIGHT" val="19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9588</TotalTime>
  <Words>311</Words>
  <Application>Microsoft Office PowerPoint</Application>
  <PresentationFormat>On-screen Show (4:3)</PresentationFormat>
  <Paragraphs>72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1_Office Theme</vt:lpstr>
      <vt:lpstr>Renewable Energy.  Sustainable Future.™</vt:lpstr>
      <vt:lpstr>Project Portfolio</vt:lpstr>
      <vt:lpstr>Current Diversity</vt:lpstr>
      <vt:lpstr>Renewable Energy Change</vt:lpstr>
      <vt:lpstr>How Does Solar Provide Value?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nkeller@spower.com</dc:creator>
  <cp:lastModifiedBy>Sally Tomar</cp:lastModifiedBy>
  <cp:revision>521</cp:revision>
  <cp:lastPrinted>2018-05-31T22:56:27Z</cp:lastPrinted>
  <dcterms:created xsi:type="dcterms:W3CDTF">2014-11-11T21:02:14Z</dcterms:created>
  <dcterms:modified xsi:type="dcterms:W3CDTF">2018-06-26T16:38:32Z</dcterms:modified>
</cp:coreProperties>
</file>