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1" r:id="rId4"/>
    <p:sldId id="257" r:id="rId5"/>
    <p:sldId id="267" r:id="rId6"/>
    <p:sldId id="258" r:id="rId7"/>
    <p:sldId id="259" r:id="rId8"/>
    <p:sldId id="264" r:id="rId9"/>
    <p:sldId id="262" r:id="rId10"/>
    <p:sldId id="268" r:id="rId11"/>
    <p:sldId id="263" r:id="rId12"/>
    <p:sldId id="270" r:id="rId13"/>
    <p:sldId id="271" r:id="rId14"/>
    <p:sldId id="272" r:id="rId15"/>
    <p:sldId id="269" r:id="rId16"/>
    <p:sldId id="266" r:id="rId17"/>
    <p:sldId id="275" r:id="rId18"/>
    <p:sldId id="274" r:id="rId19"/>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54" autoAdjust="0"/>
    <p:restoredTop sz="94660"/>
  </p:normalViewPr>
  <p:slideViewPr>
    <p:cSldViewPr snapToGrid="0">
      <p:cViewPr varScale="1">
        <p:scale>
          <a:sx n="39" d="100"/>
          <a:sy n="39" d="100"/>
        </p:scale>
        <p:origin x="4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goetze\Desktop\SW%202017%20Produced%20Wat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Produced Water From Production In Southeast New Mexico Per Year</a:t>
            </a:r>
          </a:p>
          <a:p>
            <a:pPr>
              <a:defRPr/>
            </a:pPr>
            <a:r>
              <a:rPr lang="en-US" sz="1050"/>
              <a:t>(in US</a:t>
            </a:r>
            <a:r>
              <a:rPr lang="en-US" sz="1050" baseline="0"/>
              <a:t> Barrels)</a:t>
            </a:r>
            <a:r>
              <a:rPr lang="en-US" sz="1050"/>
              <a:t> </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Sheet8!$B$3:$B$6</c:f>
              <c:numCache>
                <c:formatCode>General</c:formatCode>
                <c:ptCount val="4"/>
                <c:pt idx="0">
                  <c:v>2002</c:v>
                </c:pt>
                <c:pt idx="1">
                  <c:v>2007</c:v>
                </c:pt>
                <c:pt idx="2">
                  <c:v>2012</c:v>
                </c:pt>
                <c:pt idx="3">
                  <c:v>2017</c:v>
                </c:pt>
              </c:numCache>
            </c:numRef>
          </c:cat>
          <c:val>
            <c:numRef>
              <c:f>Sheet8!$C$3:$C$6</c:f>
              <c:numCache>
                <c:formatCode>#,##0</c:formatCode>
                <c:ptCount val="4"/>
                <c:pt idx="0">
                  <c:v>600043152</c:v>
                </c:pt>
                <c:pt idx="1">
                  <c:v>609016747</c:v>
                </c:pt>
                <c:pt idx="2">
                  <c:v>725090953</c:v>
                </c:pt>
                <c:pt idx="3">
                  <c:v>837345787</c:v>
                </c:pt>
              </c:numCache>
            </c:numRef>
          </c:val>
          <c:extLst>
            <c:ext xmlns:c16="http://schemas.microsoft.com/office/drawing/2014/chart" uri="{C3380CC4-5D6E-409C-BE32-E72D297353CC}">
              <c16:uniqueId val="{00000000-4A09-42CD-85E8-A6D43EC2A94F}"/>
            </c:ext>
          </c:extLst>
        </c:ser>
        <c:dLbls>
          <c:dLblPos val="inEnd"/>
          <c:showLegendKey val="0"/>
          <c:showVal val="1"/>
          <c:showCatName val="0"/>
          <c:showSerName val="0"/>
          <c:showPercent val="0"/>
          <c:showBubbleSize val="0"/>
        </c:dLbls>
        <c:gapWidth val="41"/>
        <c:axId val="285979784"/>
        <c:axId val="285979128"/>
      </c:barChart>
      <c:catAx>
        <c:axId val="285979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65000"/>
                    <a:lumOff val="35000"/>
                  </a:schemeClr>
                </a:solidFill>
                <a:effectLst/>
                <a:latin typeface="+mn-lt"/>
                <a:ea typeface="+mn-ea"/>
                <a:cs typeface="+mn-cs"/>
              </a:defRPr>
            </a:pPr>
            <a:endParaRPr lang="en-US"/>
          </a:p>
        </c:txPr>
        <c:crossAx val="285979128"/>
        <c:crosses val="autoZero"/>
        <c:auto val="1"/>
        <c:lblAlgn val="ctr"/>
        <c:lblOffset val="100"/>
        <c:noMultiLvlLbl val="0"/>
      </c:catAx>
      <c:valAx>
        <c:axId val="285979128"/>
        <c:scaling>
          <c:orientation val="minMax"/>
        </c:scaling>
        <c:delete val="1"/>
        <c:axPos val="l"/>
        <c:numFmt formatCode="#,##0" sourceLinked="1"/>
        <c:majorTickMark val="none"/>
        <c:minorTickMark val="none"/>
        <c:tickLblPos val="nextTo"/>
        <c:crossAx val="28597978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F6F3-F23A-401F-9A97-A4E2B568A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C61B58-3320-43B7-ABEA-6D3B727D17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5A087C-4A5E-4143-ACD5-11A871A8D8C8}"/>
              </a:ext>
            </a:extLst>
          </p:cNvPr>
          <p:cNvSpPr>
            <a:spLocks noGrp="1"/>
          </p:cNvSpPr>
          <p:nvPr>
            <p:ph type="dt" sz="half" idx="10"/>
          </p:nvPr>
        </p:nvSpPr>
        <p:spPr/>
        <p:txBody>
          <a:bodyPr/>
          <a:lstStyle/>
          <a:p>
            <a:fld id="{D6B871E3-85EE-412E-833C-861FC867A7DF}" type="datetimeFigureOut">
              <a:rPr lang="en-US" smtClean="0"/>
              <a:t>6/26/2018</a:t>
            </a:fld>
            <a:endParaRPr lang="en-US"/>
          </a:p>
        </p:txBody>
      </p:sp>
      <p:sp>
        <p:nvSpPr>
          <p:cNvPr id="5" name="Footer Placeholder 4">
            <a:extLst>
              <a:ext uri="{FF2B5EF4-FFF2-40B4-BE49-F238E27FC236}">
                <a16:creationId xmlns:a16="http://schemas.microsoft.com/office/drawing/2014/main" id="{F45360B8-2CEC-4794-B938-55E7EBA22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145DD-36A1-4229-8327-04461A415714}"/>
              </a:ext>
            </a:extLst>
          </p:cNvPr>
          <p:cNvSpPr>
            <a:spLocks noGrp="1"/>
          </p:cNvSpPr>
          <p:nvPr>
            <p:ph type="sldNum" sz="quarter" idx="12"/>
          </p:nvPr>
        </p:nvSpPr>
        <p:spPr/>
        <p:txBody>
          <a:bodyPr/>
          <a:lstStyle/>
          <a:p>
            <a:fld id="{944BB5BB-5A2E-41CD-99A7-994673B84974}" type="slidenum">
              <a:rPr lang="en-US" smtClean="0"/>
              <a:t>‹#›</a:t>
            </a:fld>
            <a:endParaRPr lang="en-US"/>
          </a:p>
        </p:txBody>
      </p:sp>
    </p:spTree>
    <p:extLst>
      <p:ext uri="{BB962C8B-B14F-4D97-AF65-F5344CB8AC3E}">
        <p14:creationId xmlns:p14="http://schemas.microsoft.com/office/powerpoint/2010/main" val="148941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54C1-DAC7-449A-A2CB-D8F7971E7E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20F804-C523-4B77-B6AB-52F201CB48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E9CD2-293A-4C5F-A59B-9E996D34D20B}"/>
              </a:ext>
            </a:extLst>
          </p:cNvPr>
          <p:cNvSpPr>
            <a:spLocks noGrp="1"/>
          </p:cNvSpPr>
          <p:nvPr>
            <p:ph type="dt" sz="half" idx="10"/>
          </p:nvPr>
        </p:nvSpPr>
        <p:spPr/>
        <p:txBody>
          <a:bodyPr/>
          <a:lstStyle/>
          <a:p>
            <a:fld id="{D6B871E3-85EE-412E-833C-861FC867A7DF}" type="datetimeFigureOut">
              <a:rPr lang="en-US" smtClean="0"/>
              <a:t>6/26/2018</a:t>
            </a:fld>
            <a:endParaRPr lang="en-US"/>
          </a:p>
        </p:txBody>
      </p:sp>
      <p:sp>
        <p:nvSpPr>
          <p:cNvPr id="5" name="Footer Placeholder 4">
            <a:extLst>
              <a:ext uri="{FF2B5EF4-FFF2-40B4-BE49-F238E27FC236}">
                <a16:creationId xmlns:a16="http://schemas.microsoft.com/office/drawing/2014/main" id="{4559BB5F-F7D2-4B94-BABC-6B935A419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E7F91-75DC-46A9-8CEB-CD6C5C271128}"/>
              </a:ext>
            </a:extLst>
          </p:cNvPr>
          <p:cNvSpPr>
            <a:spLocks noGrp="1"/>
          </p:cNvSpPr>
          <p:nvPr>
            <p:ph type="sldNum" sz="quarter" idx="12"/>
          </p:nvPr>
        </p:nvSpPr>
        <p:spPr/>
        <p:txBody>
          <a:bodyPr/>
          <a:lstStyle/>
          <a:p>
            <a:fld id="{944BB5BB-5A2E-41CD-99A7-994673B84974}" type="slidenum">
              <a:rPr lang="en-US" smtClean="0"/>
              <a:t>‹#›</a:t>
            </a:fld>
            <a:endParaRPr lang="en-US"/>
          </a:p>
        </p:txBody>
      </p:sp>
    </p:spTree>
    <p:extLst>
      <p:ext uri="{BB962C8B-B14F-4D97-AF65-F5344CB8AC3E}">
        <p14:creationId xmlns:p14="http://schemas.microsoft.com/office/powerpoint/2010/main" val="359901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07DB21-E600-4F7C-B8DA-6EA3E7DEC8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D4E84F-C875-43D6-A566-BE498D4C3B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B584B-0A9B-4980-A1CB-6A092E69BC67}"/>
              </a:ext>
            </a:extLst>
          </p:cNvPr>
          <p:cNvSpPr>
            <a:spLocks noGrp="1"/>
          </p:cNvSpPr>
          <p:nvPr>
            <p:ph type="dt" sz="half" idx="10"/>
          </p:nvPr>
        </p:nvSpPr>
        <p:spPr/>
        <p:txBody>
          <a:bodyPr/>
          <a:lstStyle/>
          <a:p>
            <a:fld id="{D6B871E3-85EE-412E-833C-861FC867A7DF}" type="datetimeFigureOut">
              <a:rPr lang="en-US" smtClean="0"/>
              <a:t>6/26/2018</a:t>
            </a:fld>
            <a:endParaRPr lang="en-US"/>
          </a:p>
        </p:txBody>
      </p:sp>
      <p:sp>
        <p:nvSpPr>
          <p:cNvPr id="5" name="Footer Placeholder 4">
            <a:extLst>
              <a:ext uri="{FF2B5EF4-FFF2-40B4-BE49-F238E27FC236}">
                <a16:creationId xmlns:a16="http://schemas.microsoft.com/office/drawing/2014/main" id="{5F6D5A00-28F9-45E8-B03E-E254BBF6E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0847F-2FA0-432A-BE2C-A830BC6CA296}"/>
              </a:ext>
            </a:extLst>
          </p:cNvPr>
          <p:cNvSpPr>
            <a:spLocks noGrp="1"/>
          </p:cNvSpPr>
          <p:nvPr>
            <p:ph type="sldNum" sz="quarter" idx="12"/>
          </p:nvPr>
        </p:nvSpPr>
        <p:spPr/>
        <p:txBody>
          <a:bodyPr/>
          <a:lstStyle/>
          <a:p>
            <a:fld id="{944BB5BB-5A2E-41CD-99A7-994673B84974}" type="slidenum">
              <a:rPr lang="en-US" smtClean="0"/>
              <a:t>‹#›</a:t>
            </a:fld>
            <a:endParaRPr lang="en-US"/>
          </a:p>
        </p:txBody>
      </p:sp>
    </p:spTree>
    <p:extLst>
      <p:ext uri="{BB962C8B-B14F-4D97-AF65-F5344CB8AC3E}">
        <p14:creationId xmlns:p14="http://schemas.microsoft.com/office/powerpoint/2010/main" val="231299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76BEA-4E94-4A45-ACB4-028D13A31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A627D-F05D-45A9-BD8F-D97008788F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9510A-7570-4BEC-92F4-6C3132CE696A}"/>
              </a:ext>
            </a:extLst>
          </p:cNvPr>
          <p:cNvSpPr>
            <a:spLocks noGrp="1"/>
          </p:cNvSpPr>
          <p:nvPr>
            <p:ph type="dt" sz="half" idx="10"/>
          </p:nvPr>
        </p:nvSpPr>
        <p:spPr/>
        <p:txBody>
          <a:bodyPr/>
          <a:lstStyle/>
          <a:p>
            <a:fld id="{D6B871E3-85EE-412E-833C-861FC867A7DF}" type="datetimeFigureOut">
              <a:rPr lang="en-US" smtClean="0"/>
              <a:t>6/26/2018</a:t>
            </a:fld>
            <a:endParaRPr lang="en-US"/>
          </a:p>
        </p:txBody>
      </p:sp>
      <p:sp>
        <p:nvSpPr>
          <p:cNvPr id="5" name="Footer Placeholder 4">
            <a:extLst>
              <a:ext uri="{FF2B5EF4-FFF2-40B4-BE49-F238E27FC236}">
                <a16:creationId xmlns:a16="http://schemas.microsoft.com/office/drawing/2014/main" id="{A5F02149-5DCA-4E33-BD95-A3CD3AE35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CA517-ACCB-4CDF-A94F-09FA67F098AC}"/>
              </a:ext>
            </a:extLst>
          </p:cNvPr>
          <p:cNvSpPr>
            <a:spLocks noGrp="1"/>
          </p:cNvSpPr>
          <p:nvPr>
            <p:ph type="sldNum" sz="quarter" idx="12"/>
          </p:nvPr>
        </p:nvSpPr>
        <p:spPr/>
        <p:txBody>
          <a:bodyPr/>
          <a:lstStyle/>
          <a:p>
            <a:fld id="{944BB5BB-5A2E-41CD-99A7-994673B84974}" type="slidenum">
              <a:rPr lang="en-US" smtClean="0"/>
              <a:t>‹#›</a:t>
            </a:fld>
            <a:endParaRPr lang="en-US"/>
          </a:p>
        </p:txBody>
      </p:sp>
    </p:spTree>
    <p:extLst>
      <p:ext uri="{BB962C8B-B14F-4D97-AF65-F5344CB8AC3E}">
        <p14:creationId xmlns:p14="http://schemas.microsoft.com/office/powerpoint/2010/main" val="355465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59BB-9E05-499D-83A8-E2658E083E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E2AD9C-9FBC-46AB-B9CA-0B50E769B7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AD327F-90FF-440A-849D-3ADFEC940AA9}"/>
              </a:ext>
            </a:extLst>
          </p:cNvPr>
          <p:cNvSpPr>
            <a:spLocks noGrp="1"/>
          </p:cNvSpPr>
          <p:nvPr>
            <p:ph type="dt" sz="half" idx="10"/>
          </p:nvPr>
        </p:nvSpPr>
        <p:spPr/>
        <p:txBody>
          <a:bodyPr/>
          <a:lstStyle/>
          <a:p>
            <a:fld id="{D6B871E3-85EE-412E-833C-861FC867A7DF}" type="datetimeFigureOut">
              <a:rPr lang="en-US" smtClean="0"/>
              <a:t>6/26/2018</a:t>
            </a:fld>
            <a:endParaRPr lang="en-US"/>
          </a:p>
        </p:txBody>
      </p:sp>
      <p:sp>
        <p:nvSpPr>
          <p:cNvPr id="5" name="Footer Placeholder 4">
            <a:extLst>
              <a:ext uri="{FF2B5EF4-FFF2-40B4-BE49-F238E27FC236}">
                <a16:creationId xmlns:a16="http://schemas.microsoft.com/office/drawing/2014/main" id="{B941C8DC-247F-43B3-9B48-A598AD1AF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CE84C-AD9F-4054-A9CD-2D207C2F4132}"/>
              </a:ext>
            </a:extLst>
          </p:cNvPr>
          <p:cNvSpPr>
            <a:spLocks noGrp="1"/>
          </p:cNvSpPr>
          <p:nvPr>
            <p:ph type="sldNum" sz="quarter" idx="12"/>
          </p:nvPr>
        </p:nvSpPr>
        <p:spPr/>
        <p:txBody>
          <a:bodyPr/>
          <a:lstStyle/>
          <a:p>
            <a:fld id="{944BB5BB-5A2E-41CD-99A7-994673B84974}" type="slidenum">
              <a:rPr lang="en-US" smtClean="0"/>
              <a:t>‹#›</a:t>
            </a:fld>
            <a:endParaRPr lang="en-US"/>
          </a:p>
        </p:txBody>
      </p:sp>
    </p:spTree>
    <p:extLst>
      <p:ext uri="{BB962C8B-B14F-4D97-AF65-F5344CB8AC3E}">
        <p14:creationId xmlns:p14="http://schemas.microsoft.com/office/powerpoint/2010/main" val="301269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918A-BA92-452F-BDE3-DBA970B7D4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ECB57F-0282-4FC4-AF08-9BBBC363AB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886C56-C2C2-4CCB-9606-4FF5B2C2F5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263C3-07C5-4323-B0D6-817AD2B3E9DB}"/>
              </a:ext>
            </a:extLst>
          </p:cNvPr>
          <p:cNvSpPr>
            <a:spLocks noGrp="1"/>
          </p:cNvSpPr>
          <p:nvPr>
            <p:ph type="dt" sz="half" idx="10"/>
          </p:nvPr>
        </p:nvSpPr>
        <p:spPr/>
        <p:txBody>
          <a:bodyPr/>
          <a:lstStyle/>
          <a:p>
            <a:fld id="{D6B871E3-85EE-412E-833C-861FC867A7DF}" type="datetimeFigureOut">
              <a:rPr lang="en-US" smtClean="0"/>
              <a:t>6/26/2018</a:t>
            </a:fld>
            <a:endParaRPr lang="en-US"/>
          </a:p>
        </p:txBody>
      </p:sp>
      <p:sp>
        <p:nvSpPr>
          <p:cNvPr id="6" name="Footer Placeholder 5">
            <a:extLst>
              <a:ext uri="{FF2B5EF4-FFF2-40B4-BE49-F238E27FC236}">
                <a16:creationId xmlns:a16="http://schemas.microsoft.com/office/drawing/2014/main" id="{6A25D09E-8807-4D56-9B77-ECE49C49A0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C183F3-86B9-4715-9798-A32533EC9445}"/>
              </a:ext>
            </a:extLst>
          </p:cNvPr>
          <p:cNvSpPr>
            <a:spLocks noGrp="1"/>
          </p:cNvSpPr>
          <p:nvPr>
            <p:ph type="sldNum" sz="quarter" idx="12"/>
          </p:nvPr>
        </p:nvSpPr>
        <p:spPr/>
        <p:txBody>
          <a:bodyPr/>
          <a:lstStyle/>
          <a:p>
            <a:fld id="{944BB5BB-5A2E-41CD-99A7-994673B84974}" type="slidenum">
              <a:rPr lang="en-US" smtClean="0"/>
              <a:t>‹#›</a:t>
            </a:fld>
            <a:endParaRPr lang="en-US"/>
          </a:p>
        </p:txBody>
      </p:sp>
    </p:spTree>
    <p:extLst>
      <p:ext uri="{BB962C8B-B14F-4D97-AF65-F5344CB8AC3E}">
        <p14:creationId xmlns:p14="http://schemas.microsoft.com/office/powerpoint/2010/main" val="370506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8138-01AB-4095-B28B-1F09E91DF7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3F5B47-0DC3-4FCC-B542-59181204DB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BF02B9-ECEE-4F96-8CD7-D3C6368701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5B4E39-A9EF-4B5D-985B-ECC9AA66B8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BC8072-8272-461E-BFF0-188439C0E5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6ABC22-849B-4C01-B8A3-1C149BD6FB57}"/>
              </a:ext>
            </a:extLst>
          </p:cNvPr>
          <p:cNvSpPr>
            <a:spLocks noGrp="1"/>
          </p:cNvSpPr>
          <p:nvPr>
            <p:ph type="dt" sz="half" idx="10"/>
          </p:nvPr>
        </p:nvSpPr>
        <p:spPr/>
        <p:txBody>
          <a:bodyPr/>
          <a:lstStyle/>
          <a:p>
            <a:fld id="{D6B871E3-85EE-412E-833C-861FC867A7DF}" type="datetimeFigureOut">
              <a:rPr lang="en-US" smtClean="0"/>
              <a:t>6/26/2018</a:t>
            </a:fld>
            <a:endParaRPr lang="en-US"/>
          </a:p>
        </p:txBody>
      </p:sp>
      <p:sp>
        <p:nvSpPr>
          <p:cNvPr id="8" name="Footer Placeholder 7">
            <a:extLst>
              <a:ext uri="{FF2B5EF4-FFF2-40B4-BE49-F238E27FC236}">
                <a16:creationId xmlns:a16="http://schemas.microsoft.com/office/drawing/2014/main" id="{109FC46A-2FA0-4ECC-812E-FE8FD90F46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0AE271-2F4D-4669-9CF5-CC92E69C9B03}"/>
              </a:ext>
            </a:extLst>
          </p:cNvPr>
          <p:cNvSpPr>
            <a:spLocks noGrp="1"/>
          </p:cNvSpPr>
          <p:nvPr>
            <p:ph type="sldNum" sz="quarter" idx="12"/>
          </p:nvPr>
        </p:nvSpPr>
        <p:spPr/>
        <p:txBody>
          <a:bodyPr/>
          <a:lstStyle/>
          <a:p>
            <a:fld id="{944BB5BB-5A2E-41CD-99A7-994673B84974}" type="slidenum">
              <a:rPr lang="en-US" smtClean="0"/>
              <a:t>‹#›</a:t>
            </a:fld>
            <a:endParaRPr lang="en-US"/>
          </a:p>
        </p:txBody>
      </p:sp>
    </p:spTree>
    <p:extLst>
      <p:ext uri="{BB962C8B-B14F-4D97-AF65-F5344CB8AC3E}">
        <p14:creationId xmlns:p14="http://schemas.microsoft.com/office/powerpoint/2010/main" val="38026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8E89-1AD7-4E29-A704-F4CCC4E9CA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D9FAB9-334A-4108-BB42-4639FC8A3618}"/>
              </a:ext>
            </a:extLst>
          </p:cNvPr>
          <p:cNvSpPr>
            <a:spLocks noGrp="1"/>
          </p:cNvSpPr>
          <p:nvPr>
            <p:ph type="dt" sz="half" idx="10"/>
          </p:nvPr>
        </p:nvSpPr>
        <p:spPr/>
        <p:txBody>
          <a:bodyPr/>
          <a:lstStyle/>
          <a:p>
            <a:fld id="{D6B871E3-85EE-412E-833C-861FC867A7DF}" type="datetimeFigureOut">
              <a:rPr lang="en-US" smtClean="0"/>
              <a:t>6/26/2018</a:t>
            </a:fld>
            <a:endParaRPr lang="en-US"/>
          </a:p>
        </p:txBody>
      </p:sp>
      <p:sp>
        <p:nvSpPr>
          <p:cNvPr id="4" name="Footer Placeholder 3">
            <a:extLst>
              <a:ext uri="{FF2B5EF4-FFF2-40B4-BE49-F238E27FC236}">
                <a16:creationId xmlns:a16="http://schemas.microsoft.com/office/drawing/2014/main" id="{9936E4FA-2560-4406-A31A-14E26A1273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D192BB-30C2-4C2A-93BE-701F273E7E19}"/>
              </a:ext>
            </a:extLst>
          </p:cNvPr>
          <p:cNvSpPr>
            <a:spLocks noGrp="1"/>
          </p:cNvSpPr>
          <p:nvPr>
            <p:ph type="sldNum" sz="quarter" idx="12"/>
          </p:nvPr>
        </p:nvSpPr>
        <p:spPr/>
        <p:txBody>
          <a:bodyPr/>
          <a:lstStyle/>
          <a:p>
            <a:fld id="{944BB5BB-5A2E-41CD-99A7-994673B84974}" type="slidenum">
              <a:rPr lang="en-US" smtClean="0"/>
              <a:t>‹#›</a:t>
            </a:fld>
            <a:endParaRPr lang="en-US"/>
          </a:p>
        </p:txBody>
      </p:sp>
    </p:spTree>
    <p:extLst>
      <p:ext uri="{BB962C8B-B14F-4D97-AF65-F5344CB8AC3E}">
        <p14:creationId xmlns:p14="http://schemas.microsoft.com/office/powerpoint/2010/main" val="48518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0B29A5-BCA8-496E-9D6C-F01040ACFA52}"/>
              </a:ext>
            </a:extLst>
          </p:cNvPr>
          <p:cNvSpPr>
            <a:spLocks noGrp="1"/>
          </p:cNvSpPr>
          <p:nvPr>
            <p:ph type="dt" sz="half" idx="10"/>
          </p:nvPr>
        </p:nvSpPr>
        <p:spPr/>
        <p:txBody>
          <a:bodyPr/>
          <a:lstStyle/>
          <a:p>
            <a:fld id="{D6B871E3-85EE-412E-833C-861FC867A7DF}" type="datetimeFigureOut">
              <a:rPr lang="en-US" smtClean="0"/>
              <a:t>6/26/2018</a:t>
            </a:fld>
            <a:endParaRPr lang="en-US"/>
          </a:p>
        </p:txBody>
      </p:sp>
      <p:sp>
        <p:nvSpPr>
          <p:cNvPr id="3" name="Footer Placeholder 2">
            <a:extLst>
              <a:ext uri="{FF2B5EF4-FFF2-40B4-BE49-F238E27FC236}">
                <a16:creationId xmlns:a16="http://schemas.microsoft.com/office/drawing/2014/main" id="{0D0450F3-084C-4185-9274-B4F59F1370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BFC2A8-9C4D-40BC-B11F-F1C4A4B2AEF0}"/>
              </a:ext>
            </a:extLst>
          </p:cNvPr>
          <p:cNvSpPr>
            <a:spLocks noGrp="1"/>
          </p:cNvSpPr>
          <p:nvPr>
            <p:ph type="sldNum" sz="quarter" idx="12"/>
          </p:nvPr>
        </p:nvSpPr>
        <p:spPr/>
        <p:txBody>
          <a:bodyPr/>
          <a:lstStyle/>
          <a:p>
            <a:fld id="{944BB5BB-5A2E-41CD-99A7-994673B84974}" type="slidenum">
              <a:rPr lang="en-US" smtClean="0"/>
              <a:t>‹#›</a:t>
            </a:fld>
            <a:endParaRPr lang="en-US"/>
          </a:p>
        </p:txBody>
      </p:sp>
    </p:spTree>
    <p:extLst>
      <p:ext uri="{BB962C8B-B14F-4D97-AF65-F5344CB8AC3E}">
        <p14:creationId xmlns:p14="http://schemas.microsoft.com/office/powerpoint/2010/main" val="3468003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75A1-A488-43B7-96AF-3ACB54087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A3191C-66F7-41E2-9EF1-BA0B7919D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FD6432-CD33-4D42-91FB-0974B8585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CE9798-165C-4849-BF2C-896702F73444}"/>
              </a:ext>
            </a:extLst>
          </p:cNvPr>
          <p:cNvSpPr>
            <a:spLocks noGrp="1"/>
          </p:cNvSpPr>
          <p:nvPr>
            <p:ph type="dt" sz="half" idx="10"/>
          </p:nvPr>
        </p:nvSpPr>
        <p:spPr/>
        <p:txBody>
          <a:bodyPr/>
          <a:lstStyle/>
          <a:p>
            <a:fld id="{D6B871E3-85EE-412E-833C-861FC867A7DF}" type="datetimeFigureOut">
              <a:rPr lang="en-US" smtClean="0"/>
              <a:t>6/26/2018</a:t>
            </a:fld>
            <a:endParaRPr lang="en-US"/>
          </a:p>
        </p:txBody>
      </p:sp>
      <p:sp>
        <p:nvSpPr>
          <p:cNvPr id="6" name="Footer Placeholder 5">
            <a:extLst>
              <a:ext uri="{FF2B5EF4-FFF2-40B4-BE49-F238E27FC236}">
                <a16:creationId xmlns:a16="http://schemas.microsoft.com/office/drawing/2014/main" id="{0C1C4309-2C60-4D1A-9158-BC63263FC4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172B1-AEB2-42CE-AAC2-B7B2DC51033B}"/>
              </a:ext>
            </a:extLst>
          </p:cNvPr>
          <p:cNvSpPr>
            <a:spLocks noGrp="1"/>
          </p:cNvSpPr>
          <p:nvPr>
            <p:ph type="sldNum" sz="quarter" idx="12"/>
          </p:nvPr>
        </p:nvSpPr>
        <p:spPr/>
        <p:txBody>
          <a:bodyPr/>
          <a:lstStyle/>
          <a:p>
            <a:fld id="{944BB5BB-5A2E-41CD-99A7-994673B84974}" type="slidenum">
              <a:rPr lang="en-US" smtClean="0"/>
              <a:t>‹#›</a:t>
            </a:fld>
            <a:endParaRPr lang="en-US"/>
          </a:p>
        </p:txBody>
      </p:sp>
    </p:spTree>
    <p:extLst>
      <p:ext uri="{BB962C8B-B14F-4D97-AF65-F5344CB8AC3E}">
        <p14:creationId xmlns:p14="http://schemas.microsoft.com/office/powerpoint/2010/main" val="88199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652D-0B62-4F84-925B-6E16F52F75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ACA3B6-305C-46EB-B41C-523AF9492D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89CBED-7F67-4A24-8F65-C8BEB769C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7D8EB0-F271-4ED9-BE64-A73D6A2F3806}"/>
              </a:ext>
            </a:extLst>
          </p:cNvPr>
          <p:cNvSpPr>
            <a:spLocks noGrp="1"/>
          </p:cNvSpPr>
          <p:nvPr>
            <p:ph type="dt" sz="half" idx="10"/>
          </p:nvPr>
        </p:nvSpPr>
        <p:spPr/>
        <p:txBody>
          <a:bodyPr/>
          <a:lstStyle/>
          <a:p>
            <a:fld id="{D6B871E3-85EE-412E-833C-861FC867A7DF}" type="datetimeFigureOut">
              <a:rPr lang="en-US" smtClean="0"/>
              <a:t>6/26/2018</a:t>
            </a:fld>
            <a:endParaRPr lang="en-US"/>
          </a:p>
        </p:txBody>
      </p:sp>
      <p:sp>
        <p:nvSpPr>
          <p:cNvPr id="6" name="Footer Placeholder 5">
            <a:extLst>
              <a:ext uri="{FF2B5EF4-FFF2-40B4-BE49-F238E27FC236}">
                <a16:creationId xmlns:a16="http://schemas.microsoft.com/office/drawing/2014/main" id="{3ACC22AF-FD4F-4044-9EE4-0E8E0F185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1470D9-10A7-4465-884F-3F1EEB7E6292}"/>
              </a:ext>
            </a:extLst>
          </p:cNvPr>
          <p:cNvSpPr>
            <a:spLocks noGrp="1"/>
          </p:cNvSpPr>
          <p:nvPr>
            <p:ph type="sldNum" sz="quarter" idx="12"/>
          </p:nvPr>
        </p:nvSpPr>
        <p:spPr/>
        <p:txBody>
          <a:bodyPr/>
          <a:lstStyle/>
          <a:p>
            <a:fld id="{944BB5BB-5A2E-41CD-99A7-994673B84974}" type="slidenum">
              <a:rPr lang="en-US" smtClean="0"/>
              <a:t>‹#›</a:t>
            </a:fld>
            <a:endParaRPr lang="en-US"/>
          </a:p>
        </p:txBody>
      </p:sp>
    </p:spTree>
    <p:extLst>
      <p:ext uri="{BB962C8B-B14F-4D97-AF65-F5344CB8AC3E}">
        <p14:creationId xmlns:p14="http://schemas.microsoft.com/office/powerpoint/2010/main" val="161341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1CD08-DD7F-4981-A19D-26C04868F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480AC5-6CD8-496F-B87F-9389764A68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D547A-F07A-41F9-B25B-BBA3E2185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871E3-85EE-412E-833C-861FC867A7DF}" type="datetimeFigureOut">
              <a:rPr lang="en-US" smtClean="0"/>
              <a:t>6/26/2018</a:t>
            </a:fld>
            <a:endParaRPr lang="en-US"/>
          </a:p>
        </p:txBody>
      </p:sp>
      <p:sp>
        <p:nvSpPr>
          <p:cNvPr id="5" name="Footer Placeholder 4">
            <a:extLst>
              <a:ext uri="{FF2B5EF4-FFF2-40B4-BE49-F238E27FC236}">
                <a16:creationId xmlns:a16="http://schemas.microsoft.com/office/drawing/2014/main" id="{0A3F0ADB-749F-465E-BF15-6BA260738E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2ADE5C-B315-4238-8F35-862204421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BB5BB-5A2E-41CD-99A7-994673B84974}" type="slidenum">
              <a:rPr lang="en-US" smtClean="0"/>
              <a:t>‹#›</a:t>
            </a:fld>
            <a:endParaRPr lang="en-US"/>
          </a:p>
        </p:txBody>
      </p:sp>
    </p:spTree>
    <p:extLst>
      <p:ext uri="{BB962C8B-B14F-4D97-AF65-F5344CB8AC3E}">
        <p14:creationId xmlns:p14="http://schemas.microsoft.com/office/powerpoint/2010/main" val="1299810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4">
            <a:extLst>
              <a:ext uri="{FF2B5EF4-FFF2-40B4-BE49-F238E27FC236}">
                <a16:creationId xmlns:a16="http://schemas.microsoft.com/office/drawing/2014/main" id="{23A5746A-96FE-42B2-A5E2-D008DE1B7C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7619" y="520836"/>
            <a:ext cx="4047843" cy="15483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C80DE33-B4E3-4B5A-852B-0172A876D47D}"/>
              </a:ext>
            </a:extLst>
          </p:cNvPr>
          <p:cNvSpPr>
            <a:spLocks noGrp="1"/>
          </p:cNvSpPr>
          <p:nvPr>
            <p:ph type="ctrTitle"/>
          </p:nvPr>
        </p:nvSpPr>
        <p:spPr>
          <a:xfrm>
            <a:off x="6592164" y="833717"/>
            <a:ext cx="4912852" cy="3818965"/>
          </a:xfrm>
          <a:noFill/>
        </p:spPr>
        <p:txBody>
          <a:bodyPr anchor="b">
            <a:normAutofit fontScale="90000"/>
          </a:bodyPr>
          <a:lstStyle/>
          <a:p>
            <a:br>
              <a:rPr lang="en-US" dirty="0">
                <a:solidFill>
                  <a:schemeClr val="bg1"/>
                </a:solidFill>
              </a:rPr>
            </a:br>
            <a:r>
              <a:rPr lang="en-US" dirty="0">
                <a:solidFill>
                  <a:schemeClr val="bg1"/>
                </a:solidFill>
              </a:rPr>
              <a:t>An Overview of the Current OCD Underground Injection Control (UIC) Program </a:t>
            </a:r>
          </a:p>
        </p:txBody>
      </p:sp>
      <p:pic>
        <p:nvPicPr>
          <p:cNvPr id="8" name="Picture 7" descr="(R)-EnergyPlex-color">
            <a:extLst>
              <a:ext uri="{FF2B5EF4-FFF2-40B4-BE49-F238E27FC236}">
                <a16:creationId xmlns:a16="http://schemas.microsoft.com/office/drawing/2014/main" id="{C3CFB679-D73E-4E9C-B163-38122AD0C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256" y="4241857"/>
            <a:ext cx="26479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BD60798-E28E-437E-B701-446120DE0EF0}"/>
              </a:ext>
            </a:extLst>
          </p:cNvPr>
          <p:cNvSpPr txBox="1"/>
          <p:nvPr/>
        </p:nvSpPr>
        <p:spPr>
          <a:xfrm>
            <a:off x="6096000" y="5486399"/>
            <a:ext cx="5942137" cy="954107"/>
          </a:xfrm>
          <a:prstGeom prst="rect">
            <a:avLst/>
          </a:prstGeom>
          <a:noFill/>
        </p:spPr>
        <p:txBody>
          <a:bodyPr wrap="square" rtlCol="0">
            <a:spAutoFit/>
          </a:bodyPr>
          <a:lstStyle/>
          <a:p>
            <a:r>
              <a:rPr lang="en-US" sz="2800" dirty="0">
                <a:solidFill>
                  <a:schemeClr val="bg1"/>
                </a:solidFill>
              </a:rPr>
              <a:t>Heather Riley, Director</a:t>
            </a:r>
          </a:p>
          <a:p>
            <a:r>
              <a:rPr lang="en-US" sz="2800" dirty="0">
                <a:solidFill>
                  <a:schemeClr val="bg1"/>
                </a:solidFill>
              </a:rPr>
              <a:t>New Mexico Oil Conservation Division</a:t>
            </a:r>
          </a:p>
        </p:txBody>
      </p:sp>
      <p:pic>
        <p:nvPicPr>
          <p:cNvPr id="6" name="Picture 5" descr="A drawing of a face&#10;&#10;Description generated with high confidence">
            <a:extLst>
              <a:ext uri="{FF2B5EF4-FFF2-40B4-BE49-F238E27FC236}">
                <a16:creationId xmlns:a16="http://schemas.microsoft.com/office/drawing/2014/main" id="{7650FB7B-ECC0-4AB1-8E84-DC4DA7D16E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760" y="2499294"/>
            <a:ext cx="1544942" cy="1485900"/>
          </a:xfrm>
          <a:prstGeom prst="rect">
            <a:avLst/>
          </a:prstGeom>
        </p:spPr>
      </p:pic>
    </p:spTree>
    <p:extLst>
      <p:ext uri="{BB962C8B-B14F-4D97-AF65-F5344CB8AC3E}">
        <p14:creationId xmlns:p14="http://schemas.microsoft.com/office/powerpoint/2010/main" val="1931387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B6FF-E38C-419D-9EFD-5F31CDA8E6D0}"/>
              </a:ext>
            </a:extLst>
          </p:cNvPr>
          <p:cNvSpPr>
            <a:spLocks noGrp="1"/>
          </p:cNvSpPr>
          <p:nvPr>
            <p:ph type="title"/>
          </p:nvPr>
        </p:nvSpPr>
        <p:spPr>
          <a:xfrm>
            <a:off x="838200" y="365126"/>
            <a:ext cx="10515600" cy="791322"/>
          </a:xfrm>
        </p:spPr>
        <p:txBody>
          <a:bodyPr>
            <a:normAutofit/>
          </a:bodyPr>
          <a:lstStyle/>
          <a:p>
            <a:pPr algn="ctr"/>
            <a:r>
              <a:rPr lang="en-US" sz="2800" b="1" dirty="0"/>
              <a:t>Recent Developments in Disposal Activities in Southeast New Mexico</a:t>
            </a:r>
            <a:endParaRPr lang="en-US" sz="2800" dirty="0"/>
          </a:p>
        </p:txBody>
      </p:sp>
      <p:sp>
        <p:nvSpPr>
          <p:cNvPr id="3" name="Content Placeholder 2">
            <a:extLst>
              <a:ext uri="{FF2B5EF4-FFF2-40B4-BE49-F238E27FC236}">
                <a16:creationId xmlns:a16="http://schemas.microsoft.com/office/drawing/2014/main" id="{19EA38AE-44A1-4C03-9E2E-0075A9846255}"/>
              </a:ext>
            </a:extLst>
          </p:cNvPr>
          <p:cNvSpPr>
            <a:spLocks noGrp="1"/>
          </p:cNvSpPr>
          <p:nvPr>
            <p:ph idx="1"/>
          </p:nvPr>
        </p:nvSpPr>
        <p:spPr>
          <a:xfrm>
            <a:off x="538619" y="1350994"/>
            <a:ext cx="3977580" cy="4778469"/>
          </a:xfrm>
        </p:spPr>
        <p:txBody>
          <a:bodyPr>
            <a:normAutofit fontScale="92500" lnSpcReduction="20000"/>
          </a:bodyPr>
          <a:lstStyle/>
          <a:p>
            <a:r>
              <a:rPr lang="en-US" sz="2400" dirty="0">
                <a:latin typeface="Times New Roman" panose="02020603050405020304" pitchFamily="18" charset="0"/>
                <a:cs typeface="Times New Roman" panose="02020603050405020304" pitchFamily="18" charset="0"/>
              </a:rPr>
              <a:t>Delaware Mountain Group</a:t>
            </a:r>
          </a:p>
          <a:p>
            <a:pPr marL="0" indent="0">
              <a:buNone/>
            </a:pPr>
            <a:r>
              <a:rPr lang="en-US" sz="2200" dirty="0">
                <a:latin typeface="Times New Roman" panose="02020603050405020304" pitchFamily="18" charset="0"/>
                <a:cs typeface="Times New Roman" panose="02020603050405020304" pitchFamily="18" charset="0"/>
              </a:rPr>
              <a:t>Prior to the increase in horizontal drilling, the Delaware Mountain Group, consisting of the Bell Canyon, Cherry Canyon and Brushy Canyon Formations, was a favored interval for disposal.</a:t>
            </a:r>
          </a:p>
          <a:p>
            <a:pPr marL="0" indent="0">
              <a:buNone/>
            </a:pPr>
            <a:r>
              <a:rPr lang="en-US" sz="2200" dirty="0">
                <a:latin typeface="Times New Roman" panose="02020603050405020304" pitchFamily="18" charset="0"/>
                <a:cs typeface="Times New Roman" panose="02020603050405020304" pitchFamily="18" charset="0"/>
              </a:rPr>
              <a:t>As the transition from vertical drilling to horizontal drilling occurred through the early 2000s, the Delaware continued to be the optimal solution for the disposal of produced water.</a:t>
            </a:r>
          </a:p>
          <a:p>
            <a:pPr marL="0" indent="0">
              <a:buNone/>
            </a:pPr>
            <a:r>
              <a:rPr lang="en-US" sz="2200" dirty="0">
                <a:latin typeface="Times New Roman" panose="02020603050405020304" pitchFamily="18" charset="0"/>
                <a:cs typeface="Times New Roman" panose="02020603050405020304" pitchFamily="18" charset="0"/>
              </a:rPr>
              <a:t>By the time the Division adopted its “Horizontal Rule” in 2010, nearly all wells were being drilled and completed as horizontal wells.  With this change in production came an increase necessity for disposal of E&amp;P wastes.</a:t>
            </a:r>
          </a:p>
        </p:txBody>
      </p:sp>
      <p:pic>
        <p:nvPicPr>
          <p:cNvPr id="4" name="Picture 3">
            <a:extLst>
              <a:ext uri="{FF2B5EF4-FFF2-40B4-BE49-F238E27FC236}">
                <a16:creationId xmlns:a16="http://schemas.microsoft.com/office/drawing/2014/main" id="{9B6DFB62-4393-44A7-B028-3F09B96162C6}"/>
              </a:ext>
            </a:extLst>
          </p:cNvPr>
          <p:cNvPicPr>
            <a:picLocks noChangeAspect="1"/>
          </p:cNvPicPr>
          <p:nvPr/>
        </p:nvPicPr>
        <p:blipFill>
          <a:blip r:embed="rId2"/>
          <a:stretch>
            <a:fillRect/>
          </a:stretch>
        </p:blipFill>
        <p:spPr>
          <a:xfrm>
            <a:off x="4417047" y="451369"/>
            <a:ext cx="7096306" cy="5336426"/>
          </a:xfrm>
          <a:prstGeom prst="rect">
            <a:avLst/>
          </a:prstGeom>
        </p:spPr>
      </p:pic>
      <p:sp>
        <p:nvSpPr>
          <p:cNvPr id="6" name="Rectangle 5">
            <a:extLst>
              <a:ext uri="{FF2B5EF4-FFF2-40B4-BE49-F238E27FC236}">
                <a16:creationId xmlns:a16="http://schemas.microsoft.com/office/drawing/2014/main" id="{25D2055B-CF49-4110-BB06-E35F1EF5CE88}"/>
              </a:ext>
            </a:extLst>
          </p:cNvPr>
          <p:cNvSpPr/>
          <p:nvPr/>
        </p:nvSpPr>
        <p:spPr>
          <a:xfrm>
            <a:off x="4629150" y="2405910"/>
            <a:ext cx="6443467" cy="927840"/>
          </a:xfrm>
          <a:prstGeom prst="rect">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718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B6FF-E38C-419D-9EFD-5F31CDA8E6D0}"/>
              </a:ext>
            </a:extLst>
          </p:cNvPr>
          <p:cNvSpPr>
            <a:spLocks noGrp="1"/>
          </p:cNvSpPr>
          <p:nvPr>
            <p:ph type="title"/>
          </p:nvPr>
        </p:nvSpPr>
        <p:spPr>
          <a:xfrm>
            <a:off x="838200" y="365126"/>
            <a:ext cx="10515600" cy="791322"/>
          </a:xfrm>
        </p:spPr>
        <p:txBody>
          <a:bodyPr>
            <a:normAutofit/>
          </a:bodyPr>
          <a:lstStyle/>
          <a:p>
            <a:pPr algn="ctr"/>
            <a:r>
              <a:rPr lang="en-US" sz="2800" b="1" dirty="0"/>
              <a:t>Recent Developments in Disposal Activities in Southeast New Mexico</a:t>
            </a:r>
            <a:endParaRPr lang="en-US" sz="2800" dirty="0"/>
          </a:p>
        </p:txBody>
      </p:sp>
      <p:sp>
        <p:nvSpPr>
          <p:cNvPr id="3" name="Content Placeholder 2">
            <a:extLst>
              <a:ext uri="{FF2B5EF4-FFF2-40B4-BE49-F238E27FC236}">
                <a16:creationId xmlns:a16="http://schemas.microsoft.com/office/drawing/2014/main" id="{19EA38AE-44A1-4C03-9E2E-0075A9846255}"/>
              </a:ext>
            </a:extLst>
          </p:cNvPr>
          <p:cNvSpPr>
            <a:spLocks noGrp="1"/>
          </p:cNvSpPr>
          <p:nvPr>
            <p:ph idx="1"/>
          </p:nvPr>
        </p:nvSpPr>
        <p:spPr>
          <a:xfrm>
            <a:off x="838200" y="1398494"/>
            <a:ext cx="4337957" cy="4778469"/>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Delaware Mountain Group</a:t>
            </a:r>
          </a:p>
          <a:p>
            <a:pPr marL="0" indent="0">
              <a:buNone/>
            </a:pPr>
            <a:r>
              <a:rPr lang="en-US" dirty="0">
                <a:latin typeface="Times New Roman" panose="02020603050405020304" pitchFamily="18" charset="0"/>
                <a:cs typeface="Times New Roman" panose="02020603050405020304" pitchFamily="18" charset="0"/>
              </a:rPr>
              <a:t>With the expanded use of the Delaware Mountain Group for disposal by operators, there was an increase in reports of “waterflows” and abnormally high reservoir pressures observed in these formations in the vicinity of injection operations.  Most notable of these events resulted in a Division case where an adjacent operator identified producing horizontal wells in the lower Brushy Canyon Formation that were impacted by injection in the upper formations of the Delaware Mountain Group. </a:t>
            </a:r>
          </a:p>
          <a:p>
            <a:pPr marL="0" indent="0">
              <a:buNone/>
            </a:pPr>
            <a:r>
              <a:rPr lang="en-US" dirty="0">
                <a:latin typeface="Times New Roman" panose="02020603050405020304" pitchFamily="18" charset="0"/>
                <a:cs typeface="Times New Roman" panose="02020603050405020304" pitchFamily="18" charset="0"/>
              </a:rPr>
              <a:t>This interference of production was attributed not to a single well, but to the concentration of several disposal wells with injection intervals within the Delaware.</a:t>
            </a:r>
          </a:p>
        </p:txBody>
      </p:sp>
      <p:pic>
        <p:nvPicPr>
          <p:cNvPr id="6" name="Picture 5">
            <a:extLst>
              <a:ext uri="{FF2B5EF4-FFF2-40B4-BE49-F238E27FC236}">
                <a16:creationId xmlns:a16="http://schemas.microsoft.com/office/drawing/2014/main" id="{D1D78C07-FAB7-4E5C-85C2-B752BB620F86}"/>
              </a:ext>
            </a:extLst>
          </p:cNvPr>
          <p:cNvPicPr>
            <a:picLocks noChangeAspect="1"/>
          </p:cNvPicPr>
          <p:nvPr/>
        </p:nvPicPr>
        <p:blipFill>
          <a:blip r:embed="rId2"/>
          <a:stretch>
            <a:fillRect/>
          </a:stretch>
        </p:blipFill>
        <p:spPr>
          <a:xfrm>
            <a:off x="5421576" y="1235932"/>
            <a:ext cx="5527224" cy="5175297"/>
          </a:xfrm>
          <a:prstGeom prst="rect">
            <a:avLst/>
          </a:prstGeom>
          <a:ln w="15875">
            <a:solidFill>
              <a:schemeClr val="tx1"/>
            </a:solidFill>
          </a:ln>
        </p:spPr>
      </p:pic>
    </p:spTree>
    <p:extLst>
      <p:ext uri="{BB962C8B-B14F-4D97-AF65-F5344CB8AC3E}">
        <p14:creationId xmlns:p14="http://schemas.microsoft.com/office/powerpoint/2010/main" val="1308238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B6FF-E38C-419D-9EFD-5F31CDA8E6D0}"/>
              </a:ext>
            </a:extLst>
          </p:cNvPr>
          <p:cNvSpPr>
            <a:spLocks noGrp="1"/>
          </p:cNvSpPr>
          <p:nvPr>
            <p:ph type="title"/>
          </p:nvPr>
        </p:nvSpPr>
        <p:spPr>
          <a:xfrm>
            <a:off x="838200" y="365126"/>
            <a:ext cx="10515600" cy="791322"/>
          </a:xfrm>
        </p:spPr>
        <p:txBody>
          <a:bodyPr>
            <a:normAutofit/>
          </a:bodyPr>
          <a:lstStyle/>
          <a:p>
            <a:pPr algn="ctr"/>
            <a:r>
              <a:rPr lang="en-US" sz="2800" b="1" dirty="0"/>
              <a:t>Recent Developments in Disposal Activities in Southeast New Mexico</a:t>
            </a:r>
            <a:endParaRPr lang="en-US" sz="2800" dirty="0"/>
          </a:p>
        </p:txBody>
      </p:sp>
      <p:sp>
        <p:nvSpPr>
          <p:cNvPr id="3" name="Content Placeholder 2">
            <a:extLst>
              <a:ext uri="{FF2B5EF4-FFF2-40B4-BE49-F238E27FC236}">
                <a16:creationId xmlns:a16="http://schemas.microsoft.com/office/drawing/2014/main" id="{19EA38AE-44A1-4C03-9E2E-0075A9846255}"/>
              </a:ext>
            </a:extLst>
          </p:cNvPr>
          <p:cNvSpPr>
            <a:spLocks noGrp="1"/>
          </p:cNvSpPr>
          <p:nvPr>
            <p:ph idx="1"/>
          </p:nvPr>
        </p:nvSpPr>
        <p:spPr>
          <a:xfrm>
            <a:off x="1260053" y="4667785"/>
            <a:ext cx="9671892" cy="1215221"/>
          </a:xfrm>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Delaware Mountain Group</a:t>
            </a:r>
          </a:p>
          <a:p>
            <a:pPr marL="0" indent="0">
              <a:buNone/>
            </a:pPr>
            <a:r>
              <a:rPr lang="en-US" dirty="0">
                <a:latin typeface="Times New Roman" panose="02020603050405020304" pitchFamily="18" charset="0"/>
                <a:cs typeface="Times New Roman" panose="02020603050405020304" pitchFamily="18" charset="0"/>
              </a:rPr>
              <a:t>Other events that indicated an increase in reservoir pressure included several Delaware disposal wells in close proximity that required approval of pressure increases for continued disposal operation and a new Delaware SWD well that was plugged and abandoned within two years of commencing injection.</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30DDBB8-2B58-4A12-B673-4626C9C82D54}"/>
              </a:ext>
            </a:extLst>
          </p:cNvPr>
          <p:cNvPicPr>
            <a:picLocks noChangeAspect="1"/>
          </p:cNvPicPr>
          <p:nvPr/>
        </p:nvPicPr>
        <p:blipFill>
          <a:blip r:embed="rId2"/>
          <a:stretch>
            <a:fillRect/>
          </a:stretch>
        </p:blipFill>
        <p:spPr>
          <a:xfrm>
            <a:off x="1179446" y="1156448"/>
            <a:ext cx="9833107" cy="3377528"/>
          </a:xfrm>
          <a:prstGeom prst="rect">
            <a:avLst/>
          </a:prstGeom>
          <a:ln w="19050">
            <a:solidFill>
              <a:schemeClr val="tx1"/>
            </a:solidFill>
          </a:ln>
        </p:spPr>
      </p:pic>
    </p:spTree>
    <p:extLst>
      <p:ext uri="{BB962C8B-B14F-4D97-AF65-F5344CB8AC3E}">
        <p14:creationId xmlns:p14="http://schemas.microsoft.com/office/powerpoint/2010/main" val="3214475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B6FF-E38C-419D-9EFD-5F31CDA8E6D0}"/>
              </a:ext>
            </a:extLst>
          </p:cNvPr>
          <p:cNvSpPr>
            <a:spLocks noGrp="1"/>
          </p:cNvSpPr>
          <p:nvPr>
            <p:ph type="title"/>
          </p:nvPr>
        </p:nvSpPr>
        <p:spPr>
          <a:xfrm>
            <a:off x="838200" y="365126"/>
            <a:ext cx="10515600" cy="791322"/>
          </a:xfrm>
        </p:spPr>
        <p:txBody>
          <a:bodyPr>
            <a:normAutofit/>
          </a:bodyPr>
          <a:lstStyle/>
          <a:p>
            <a:pPr algn="ctr"/>
            <a:r>
              <a:rPr lang="en-US" sz="2800" b="1" dirty="0"/>
              <a:t>Recent Developments in Disposal Activities in Southeast New Mexico</a:t>
            </a:r>
            <a:endParaRPr lang="en-US" sz="2800" dirty="0"/>
          </a:p>
        </p:txBody>
      </p:sp>
      <p:sp>
        <p:nvSpPr>
          <p:cNvPr id="3" name="Content Placeholder 2">
            <a:extLst>
              <a:ext uri="{FF2B5EF4-FFF2-40B4-BE49-F238E27FC236}">
                <a16:creationId xmlns:a16="http://schemas.microsoft.com/office/drawing/2014/main" id="{19EA38AE-44A1-4C03-9E2E-0075A9846255}"/>
              </a:ext>
            </a:extLst>
          </p:cNvPr>
          <p:cNvSpPr>
            <a:spLocks noGrp="1"/>
          </p:cNvSpPr>
          <p:nvPr>
            <p:ph idx="1"/>
          </p:nvPr>
        </p:nvSpPr>
        <p:spPr>
          <a:xfrm>
            <a:off x="538619" y="1350994"/>
            <a:ext cx="3977580" cy="4778469"/>
          </a:xfrm>
        </p:spPr>
        <p:txBody>
          <a:bodyPr>
            <a:normAutofit fontScale="77500" lnSpcReduction="20000"/>
          </a:bodyPr>
          <a:lstStyle/>
          <a:p>
            <a:r>
              <a:rPr lang="en-US" sz="2400" dirty="0">
                <a:latin typeface="Times New Roman" panose="02020603050405020304" pitchFamily="18" charset="0"/>
                <a:cs typeface="Times New Roman" panose="02020603050405020304" pitchFamily="18" charset="0"/>
              </a:rPr>
              <a:t>Devonian and Silurian Interval</a:t>
            </a:r>
          </a:p>
          <a:p>
            <a:pPr marL="0" indent="0">
              <a:buNone/>
            </a:pPr>
            <a:r>
              <a:rPr lang="en-US" sz="2200" dirty="0">
                <a:latin typeface="Times New Roman" panose="02020603050405020304" pitchFamily="18" charset="0"/>
                <a:cs typeface="Times New Roman" panose="02020603050405020304" pitchFamily="18" charset="0"/>
              </a:rPr>
              <a:t>To address the growing demand for additional disposal capacity, the Division reviewed several intervals approved for current SWD wells.</a:t>
            </a:r>
          </a:p>
          <a:p>
            <a:pPr marL="0" indent="0">
              <a:buNone/>
            </a:pPr>
            <a:r>
              <a:rPr lang="en-US" sz="2200" dirty="0">
                <a:latin typeface="Times New Roman" panose="02020603050405020304" pitchFamily="18" charset="0"/>
                <a:cs typeface="Times New Roman" panose="02020603050405020304" pitchFamily="18" charset="0"/>
              </a:rPr>
              <a:t>Following this review, the Division identified the Devonian and Silurian formations as a recommended alternative to large volume disposal in shallower zones. </a:t>
            </a:r>
          </a:p>
          <a:p>
            <a:pPr marL="0" indent="0">
              <a:buNone/>
            </a:pPr>
            <a:r>
              <a:rPr lang="en-US" sz="2200" dirty="0">
                <a:latin typeface="Times New Roman" panose="02020603050405020304" pitchFamily="18" charset="0"/>
                <a:cs typeface="Times New Roman" panose="02020603050405020304" pitchFamily="18" charset="0"/>
              </a:rPr>
              <a:t>Additionally, the potential for use of the Devonian strata was also noted in the </a:t>
            </a:r>
            <a:r>
              <a:rPr lang="en-US" sz="2200" i="1" dirty="0">
                <a:latin typeface="Times New Roman" panose="02020603050405020304" pitchFamily="18" charset="0"/>
                <a:cs typeface="Times New Roman" panose="02020603050405020304" pitchFamily="18" charset="0"/>
              </a:rPr>
              <a:t>New Mexico State Demonstration for Class II Wells</a:t>
            </a:r>
            <a:r>
              <a:rPr lang="en-US" sz="2200" dirty="0">
                <a:latin typeface="Times New Roman" panose="02020603050405020304" pitchFamily="18" charset="0"/>
                <a:cs typeface="Times New Roman" panose="02020603050405020304" pitchFamily="18" charset="0"/>
              </a:rPr>
              <a:t>.</a:t>
            </a:r>
          </a:p>
          <a:p>
            <a:pPr marL="0" indent="0">
              <a:buNone/>
            </a:pPr>
            <a:r>
              <a:rPr lang="en-US" sz="2200" dirty="0">
                <a:latin typeface="Times New Roman" panose="02020603050405020304" pitchFamily="18" charset="0"/>
                <a:cs typeface="Times New Roman" panose="02020603050405020304" pitchFamily="18" charset="0"/>
              </a:rPr>
              <a:t>These formations are also known as the </a:t>
            </a:r>
            <a:r>
              <a:rPr lang="en-US" sz="2200" dirty="0" err="1">
                <a:latin typeface="Times New Roman" panose="02020603050405020304" pitchFamily="18" charset="0"/>
                <a:cs typeface="Times New Roman" panose="02020603050405020304" pitchFamily="18" charset="0"/>
              </a:rPr>
              <a:t>Thirtyone</a:t>
            </a:r>
            <a:r>
              <a:rPr lang="en-US" sz="2200" dirty="0">
                <a:latin typeface="Times New Roman" panose="02020603050405020304" pitchFamily="18" charset="0"/>
                <a:cs typeface="Times New Roman" panose="02020603050405020304" pitchFamily="18" charset="0"/>
              </a:rPr>
              <a:t> Formation, the </a:t>
            </a:r>
            <a:r>
              <a:rPr lang="en-US" sz="2200" dirty="0" err="1">
                <a:latin typeface="Times New Roman" panose="02020603050405020304" pitchFamily="18" charset="0"/>
                <a:cs typeface="Times New Roman" panose="02020603050405020304" pitchFamily="18" charset="0"/>
              </a:rPr>
              <a:t>Wristen</a:t>
            </a:r>
            <a:r>
              <a:rPr lang="en-US" sz="2200" dirty="0">
                <a:latin typeface="Times New Roman" panose="02020603050405020304" pitchFamily="18" charset="0"/>
                <a:cs typeface="Times New Roman" panose="02020603050405020304" pitchFamily="18" charset="0"/>
              </a:rPr>
              <a:t> Group, the Fasken Formation, and Fusselman Formation as well as the </a:t>
            </a:r>
            <a:r>
              <a:rPr lang="en-US" sz="2200" dirty="0" err="1">
                <a:latin typeface="Times New Roman" panose="02020603050405020304" pitchFamily="18" charset="0"/>
                <a:cs typeface="Times New Roman" panose="02020603050405020304" pitchFamily="18" charset="0"/>
              </a:rPr>
              <a:t>Siluro</a:t>
            </a:r>
            <a:r>
              <a:rPr lang="en-US" sz="2200" dirty="0">
                <a:latin typeface="Times New Roman" panose="02020603050405020304" pitchFamily="18" charset="0"/>
                <a:cs typeface="Times New Roman" panose="02020603050405020304" pitchFamily="18" charset="0"/>
              </a:rPr>
              <a:t>-Devonian depending on location. These units are found in significant thickness and permeability in the areas with the expanded Permian development. </a:t>
            </a:r>
          </a:p>
        </p:txBody>
      </p:sp>
      <p:pic>
        <p:nvPicPr>
          <p:cNvPr id="4" name="Picture 3">
            <a:extLst>
              <a:ext uri="{FF2B5EF4-FFF2-40B4-BE49-F238E27FC236}">
                <a16:creationId xmlns:a16="http://schemas.microsoft.com/office/drawing/2014/main" id="{9B6DFB62-4393-44A7-B028-3F09B96162C6}"/>
              </a:ext>
            </a:extLst>
          </p:cNvPr>
          <p:cNvPicPr>
            <a:picLocks noChangeAspect="1"/>
          </p:cNvPicPr>
          <p:nvPr/>
        </p:nvPicPr>
        <p:blipFill>
          <a:blip r:embed="rId2"/>
          <a:stretch>
            <a:fillRect/>
          </a:stretch>
        </p:blipFill>
        <p:spPr>
          <a:xfrm>
            <a:off x="4516199" y="1156448"/>
            <a:ext cx="7096306" cy="5336426"/>
          </a:xfrm>
          <a:prstGeom prst="rect">
            <a:avLst/>
          </a:prstGeom>
        </p:spPr>
      </p:pic>
      <p:sp>
        <p:nvSpPr>
          <p:cNvPr id="6" name="Rectangle 5">
            <a:extLst>
              <a:ext uri="{FF2B5EF4-FFF2-40B4-BE49-F238E27FC236}">
                <a16:creationId xmlns:a16="http://schemas.microsoft.com/office/drawing/2014/main" id="{736DDDB3-7E5A-4CFA-BB35-174BEA83542A}"/>
              </a:ext>
            </a:extLst>
          </p:cNvPr>
          <p:cNvSpPr/>
          <p:nvPr/>
        </p:nvSpPr>
        <p:spPr>
          <a:xfrm>
            <a:off x="4589092" y="4905285"/>
            <a:ext cx="846033" cy="2991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377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B6FF-E38C-419D-9EFD-5F31CDA8E6D0}"/>
              </a:ext>
            </a:extLst>
          </p:cNvPr>
          <p:cNvSpPr>
            <a:spLocks noGrp="1"/>
          </p:cNvSpPr>
          <p:nvPr>
            <p:ph type="title"/>
          </p:nvPr>
        </p:nvSpPr>
        <p:spPr>
          <a:xfrm>
            <a:off x="838200" y="365126"/>
            <a:ext cx="10515600" cy="791322"/>
          </a:xfrm>
        </p:spPr>
        <p:txBody>
          <a:bodyPr>
            <a:normAutofit/>
          </a:bodyPr>
          <a:lstStyle/>
          <a:p>
            <a:pPr algn="ctr"/>
            <a:r>
              <a:rPr lang="en-US" sz="2800" b="1" dirty="0"/>
              <a:t>Recent Developments in Disposal Activities in Southeast New Mexico</a:t>
            </a:r>
            <a:endParaRPr lang="en-US" sz="2800" dirty="0"/>
          </a:p>
        </p:txBody>
      </p:sp>
      <p:sp>
        <p:nvSpPr>
          <p:cNvPr id="3" name="Content Placeholder 2">
            <a:extLst>
              <a:ext uri="{FF2B5EF4-FFF2-40B4-BE49-F238E27FC236}">
                <a16:creationId xmlns:a16="http://schemas.microsoft.com/office/drawing/2014/main" id="{19EA38AE-44A1-4C03-9E2E-0075A9846255}"/>
              </a:ext>
            </a:extLst>
          </p:cNvPr>
          <p:cNvSpPr>
            <a:spLocks noGrp="1"/>
          </p:cNvSpPr>
          <p:nvPr>
            <p:ph idx="1"/>
          </p:nvPr>
        </p:nvSpPr>
        <p:spPr>
          <a:xfrm>
            <a:off x="838200" y="1410159"/>
            <a:ext cx="3877019" cy="4818481"/>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Devonian and Silurian Disposal Wells</a:t>
            </a:r>
          </a:p>
          <a:p>
            <a:pPr marL="0" indent="0">
              <a:buNone/>
            </a:pPr>
            <a:r>
              <a:rPr lang="en-US" sz="2200" dirty="0">
                <a:latin typeface="Times New Roman" panose="02020603050405020304" pitchFamily="18" charset="0"/>
                <a:cs typeface="Times New Roman" panose="02020603050405020304" pitchFamily="18" charset="0"/>
              </a:rPr>
              <a:t>The effort to utilize deeper Devonian SWD wells have resulted in concentration of applications and approved orders for injection in the vicinity of the Purple Sage pool especially between Loving and Malaga.</a:t>
            </a:r>
          </a:p>
          <a:p>
            <a:pPr marL="0" indent="0">
              <a:buNone/>
            </a:pPr>
            <a:r>
              <a:rPr lang="en-US" sz="2200" dirty="0">
                <a:latin typeface="Times New Roman" panose="02020603050405020304" pitchFamily="18" charset="0"/>
                <a:cs typeface="Times New Roman" panose="02020603050405020304" pitchFamily="18" charset="0"/>
              </a:rPr>
              <a:t>The Division is approving orders with the intent to spread out disposal wells as to limit impacts to the disposal interval and extend the operational life of these wells</a:t>
            </a:r>
          </a:p>
        </p:txBody>
      </p:sp>
      <p:pic>
        <p:nvPicPr>
          <p:cNvPr id="5" name="Picture 4">
            <a:extLst>
              <a:ext uri="{FF2B5EF4-FFF2-40B4-BE49-F238E27FC236}">
                <a16:creationId xmlns:a16="http://schemas.microsoft.com/office/drawing/2014/main" id="{62F192EC-2411-4B94-92FD-E1D550A58C11}"/>
              </a:ext>
            </a:extLst>
          </p:cNvPr>
          <p:cNvPicPr>
            <a:picLocks noChangeAspect="1"/>
          </p:cNvPicPr>
          <p:nvPr/>
        </p:nvPicPr>
        <p:blipFill>
          <a:blip r:embed="rId2"/>
          <a:stretch>
            <a:fillRect/>
          </a:stretch>
        </p:blipFill>
        <p:spPr>
          <a:xfrm>
            <a:off x="4936242" y="1156448"/>
            <a:ext cx="6285355" cy="5254783"/>
          </a:xfrm>
          <a:prstGeom prst="rect">
            <a:avLst/>
          </a:prstGeom>
          <a:ln w="15875">
            <a:solidFill>
              <a:schemeClr val="tx1"/>
            </a:solidFill>
          </a:ln>
        </p:spPr>
      </p:pic>
    </p:spTree>
    <p:extLst>
      <p:ext uri="{BB962C8B-B14F-4D97-AF65-F5344CB8AC3E}">
        <p14:creationId xmlns:p14="http://schemas.microsoft.com/office/powerpoint/2010/main" val="187852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B6FF-E38C-419D-9EFD-5F31CDA8E6D0}"/>
              </a:ext>
            </a:extLst>
          </p:cNvPr>
          <p:cNvSpPr>
            <a:spLocks noGrp="1"/>
          </p:cNvSpPr>
          <p:nvPr>
            <p:ph type="title"/>
          </p:nvPr>
        </p:nvSpPr>
        <p:spPr>
          <a:xfrm>
            <a:off x="838200" y="365126"/>
            <a:ext cx="10515600" cy="791322"/>
          </a:xfrm>
        </p:spPr>
        <p:txBody>
          <a:bodyPr>
            <a:normAutofit/>
          </a:bodyPr>
          <a:lstStyle/>
          <a:p>
            <a:pPr algn="ctr"/>
            <a:r>
              <a:rPr lang="en-US" sz="2800" b="1" dirty="0"/>
              <a:t>Recent Developments in Disposal Activities in Southeast New Mexico</a:t>
            </a:r>
            <a:endParaRPr lang="en-US" sz="2800" dirty="0"/>
          </a:p>
        </p:txBody>
      </p:sp>
      <p:sp>
        <p:nvSpPr>
          <p:cNvPr id="3" name="Content Placeholder 2">
            <a:extLst>
              <a:ext uri="{FF2B5EF4-FFF2-40B4-BE49-F238E27FC236}">
                <a16:creationId xmlns:a16="http://schemas.microsoft.com/office/drawing/2014/main" id="{19EA38AE-44A1-4C03-9E2E-0075A9846255}"/>
              </a:ext>
            </a:extLst>
          </p:cNvPr>
          <p:cNvSpPr>
            <a:spLocks noGrp="1"/>
          </p:cNvSpPr>
          <p:nvPr>
            <p:ph idx="1"/>
          </p:nvPr>
        </p:nvSpPr>
        <p:spPr>
          <a:xfrm>
            <a:off x="538619" y="1350994"/>
            <a:ext cx="3977580" cy="4778469"/>
          </a:xfrm>
        </p:spPr>
        <p:txBody>
          <a:bodyPr>
            <a:normAutofit fontScale="85000" lnSpcReduction="20000"/>
          </a:bodyPr>
          <a:lstStyle/>
          <a:p>
            <a:r>
              <a:rPr lang="en-US" sz="2400" dirty="0">
                <a:latin typeface="Times New Roman" panose="02020603050405020304" pitchFamily="18" charset="0"/>
                <a:cs typeface="Times New Roman" panose="02020603050405020304" pitchFamily="18" charset="0"/>
              </a:rPr>
              <a:t>Devonian and Silurian Interval</a:t>
            </a:r>
          </a:p>
          <a:p>
            <a:pPr marL="0" indent="0">
              <a:buNone/>
            </a:pPr>
            <a:r>
              <a:rPr lang="en-US" sz="2200" dirty="0">
                <a:latin typeface="Times New Roman" panose="02020603050405020304" pitchFamily="18" charset="0"/>
                <a:cs typeface="Times New Roman" panose="02020603050405020304" pitchFamily="18" charset="0"/>
              </a:rPr>
              <a:t>In 2015, the USEPA issued it findings of the UIC Technical Workgroup on minimizing the potential impacts of injection-induced seismicity. </a:t>
            </a:r>
          </a:p>
          <a:p>
            <a:pPr marL="0" indent="0">
              <a:buNone/>
            </a:pPr>
            <a:r>
              <a:rPr lang="en-US" sz="2200" dirty="0">
                <a:latin typeface="Times New Roman" panose="02020603050405020304" pitchFamily="18" charset="0"/>
                <a:cs typeface="Times New Roman" panose="02020603050405020304" pitchFamily="18" charset="0"/>
              </a:rPr>
              <a:t>The Division considered these findings and noted the growth Devonian SWD wells increased a potential for effects of pressure activating pre-existing stresses in the Pre-Cambrian or “basement” rocks.</a:t>
            </a:r>
          </a:p>
          <a:p>
            <a:pPr marL="0" indent="0">
              <a:buNone/>
            </a:pPr>
            <a:r>
              <a:rPr lang="en-US" sz="2200" dirty="0">
                <a:latin typeface="Times New Roman" panose="02020603050405020304" pitchFamily="18" charset="0"/>
                <a:cs typeface="Times New Roman" panose="02020603050405020304" pitchFamily="18" charset="0"/>
              </a:rPr>
              <a:t>As a result, the Division enacted a moratorium on any new injection below the top of the Ordovician System. This is an effort to isolate injection from the Devonian SWD wells from deeper migration by using the Ordovician formations as a lower confining zone or “buffer”.</a:t>
            </a:r>
          </a:p>
        </p:txBody>
      </p:sp>
      <p:pic>
        <p:nvPicPr>
          <p:cNvPr id="4" name="Picture 3">
            <a:extLst>
              <a:ext uri="{FF2B5EF4-FFF2-40B4-BE49-F238E27FC236}">
                <a16:creationId xmlns:a16="http://schemas.microsoft.com/office/drawing/2014/main" id="{9B6DFB62-4393-44A7-B028-3F09B96162C6}"/>
              </a:ext>
            </a:extLst>
          </p:cNvPr>
          <p:cNvPicPr>
            <a:picLocks noChangeAspect="1"/>
          </p:cNvPicPr>
          <p:nvPr/>
        </p:nvPicPr>
        <p:blipFill>
          <a:blip r:embed="rId2"/>
          <a:stretch>
            <a:fillRect/>
          </a:stretch>
        </p:blipFill>
        <p:spPr>
          <a:xfrm>
            <a:off x="4516199" y="1156448"/>
            <a:ext cx="7096306" cy="5336426"/>
          </a:xfrm>
          <a:prstGeom prst="rect">
            <a:avLst/>
          </a:prstGeom>
        </p:spPr>
      </p:pic>
      <p:sp>
        <p:nvSpPr>
          <p:cNvPr id="5" name="Rectangle 4">
            <a:extLst>
              <a:ext uri="{FF2B5EF4-FFF2-40B4-BE49-F238E27FC236}">
                <a16:creationId xmlns:a16="http://schemas.microsoft.com/office/drawing/2014/main" id="{F6FA9E47-5C7D-4BAE-BD65-593EC950D438}"/>
              </a:ext>
            </a:extLst>
          </p:cNvPr>
          <p:cNvSpPr/>
          <p:nvPr/>
        </p:nvSpPr>
        <p:spPr>
          <a:xfrm>
            <a:off x="4616067" y="5133860"/>
            <a:ext cx="837282" cy="308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27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B6FF-E38C-419D-9EFD-5F31CDA8E6D0}"/>
              </a:ext>
            </a:extLst>
          </p:cNvPr>
          <p:cNvSpPr>
            <a:spLocks noGrp="1"/>
          </p:cNvSpPr>
          <p:nvPr>
            <p:ph type="title"/>
          </p:nvPr>
        </p:nvSpPr>
        <p:spPr>
          <a:xfrm>
            <a:off x="838200" y="365126"/>
            <a:ext cx="10515600" cy="791322"/>
          </a:xfrm>
        </p:spPr>
        <p:txBody>
          <a:bodyPr>
            <a:normAutofit/>
          </a:bodyPr>
          <a:lstStyle/>
          <a:p>
            <a:pPr algn="ctr"/>
            <a:r>
              <a:rPr lang="en-US" sz="2800" b="1" dirty="0"/>
              <a:t>Recent Developments in Disposal Activities in Southeast New Mexico</a:t>
            </a:r>
            <a:endParaRPr lang="en-US" sz="2800" dirty="0"/>
          </a:p>
        </p:txBody>
      </p:sp>
      <p:sp>
        <p:nvSpPr>
          <p:cNvPr id="3" name="Content Placeholder 2">
            <a:extLst>
              <a:ext uri="{FF2B5EF4-FFF2-40B4-BE49-F238E27FC236}">
                <a16:creationId xmlns:a16="http://schemas.microsoft.com/office/drawing/2014/main" id="{19EA38AE-44A1-4C03-9E2E-0075A9846255}"/>
              </a:ext>
            </a:extLst>
          </p:cNvPr>
          <p:cNvSpPr>
            <a:spLocks noGrp="1"/>
          </p:cNvSpPr>
          <p:nvPr>
            <p:ph idx="1"/>
          </p:nvPr>
        </p:nvSpPr>
        <p:spPr>
          <a:xfrm>
            <a:off x="838200" y="1398494"/>
            <a:ext cx="2950029" cy="3867569"/>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Devonian and Silurian Interval and Induced Seismicity</a:t>
            </a:r>
          </a:p>
          <a:p>
            <a:pPr marL="0" indent="0">
              <a:buNone/>
            </a:pPr>
            <a:r>
              <a:rPr lang="en-US" sz="2600" dirty="0">
                <a:latin typeface="Times New Roman" panose="02020603050405020304" pitchFamily="18" charset="0"/>
                <a:cs typeface="Times New Roman" panose="02020603050405020304" pitchFamily="18" charset="0"/>
              </a:rPr>
              <a:t>The Division also required supplemental information to be added to an application for a deep Devonian SWD well that would consider the overall seismic potential for the life of the disposal well. </a:t>
            </a:r>
          </a:p>
          <a:p>
            <a:pPr marL="0" indent="0">
              <a:buNone/>
            </a:pPr>
            <a:r>
              <a:rPr lang="en-US" sz="2600" dirty="0">
                <a:latin typeface="Times New Roman" panose="02020603050405020304" pitchFamily="18" charset="0"/>
                <a:cs typeface="Times New Roman" panose="02020603050405020304" pitchFamily="18" charset="0"/>
              </a:rPr>
              <a:t>This assessment was to be based on current models offered by academic or governmental agencies using both publicly-available data or proprietary data such as deep 3-D seismic. </a:t>
            </a:r>
          </a:p>
        </p:txBody>
      </p:sp>
      <p:pic>
        <p:nvPicPr>
          <p:cNvPr id="5" name="Picture 4">
            <a:extLst>
              <a:ext uri="{FF2B5EF4-FFF2-40B4-BE49-F238E27FC236}">
                <a16:creationId xmlns:a16="http://schemas.microsoft.com/office/drawing/2014/main" id="{3162B71A-FD07-4427-917F-437F76062726}"/>
              </a:ext>
            </a:extLst>
          </p:cNvPr>
          <p:cNvPicPr>
            <a:picLocks noChangeAspect="1"/>
          </p:cNvPicPr>
          <p:nvPr/>
        </p:nvPicPr>
        <p:blipFill>
          <a:blip r:embed="rId2"/>
          <a:stretch>
            <a:fillRect/>
          </a:stretch>
        </p:blipFill>
        <p:spPr>
          <a:xfrm>
            <a:off x="3940900" y="908297"/>
            <a:ext cx="7842539" cy="5584577"/>
          </a:xfrm>
          <a:prstGeom prst="rect">
            <a:avLst/>
          </a:prstGeom>
        </p:spPr>
      </p:pic>
    </p:spTree>
    <p:extLst>
      <p:ext uri="{BB962C8B-B14F-4D97-AF65-F5344CB8AC3E}">
        <p14:creationId xmlns:p14="http://schemas.microsoft.com/office/powerpoint/2010/main" val="3747875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B6FF-E38C-419D-9EFD-5F31CDA8E6D0}"/>
              </a:ext>
            </a:extLst>
          </p:cNvPr>
          <p:cNvSpPr>
            <a:spLocks noGrp="1"/>
          </p:cNvSpPr>
          <p:nvPr>
            <p:ph type="title"/>
          </p:nvPr>
        </p:nvSpPr>
        <p:spPr>
          <a:xfrm>
            <a:off x="838200" y="365126"/>
            <a:ext cx="10515600" cy="791322"/>
          </a:xfrm>
        </p:spPr>
        <p:txBody>
          <a:bodyPr>
            <a:normAutofit/>
          </a:bodyPr>
          <a:lstStyle/>
          <a:p>
            <a:pPr algn="ctr"/>
            <a:r>
              <a:rPr lang="en-US" sz="2800" b="1" dirty="0"/>
              <a:t>Recent Developments in Disposal Activities in Southeast New Mexico</a:t>
            </a:r>
            <a:endParaRPr lang="en-US" sz="2800" dirty="0"/>
          </a:p>
        </p:txBody>
      </p:sp>
      <p:sp>
        <p:nvSpPr>
          <p:cNvPr id="3" name="Content Placeholder 2">
            <a:extLst>
              <a:ext uri="{FF2B5EF4-FFF2-40B4-BE49-F238E27FC236}">
                <a16:creationId xmlns:a16="http://schemas.microsoft.com/office/drawing/2014/main" id="{19EA38AE-44A1-4C03-9E2E-0075A9846255}"/>
              </a:ext>
            </a:extLst>
          </p:cNvPr>
          <p:cNvSpPr>
            <a:spLocks noGrp="1"/>
          </p:cNvSpPr>
          <p:nvPr>
            <p:ph idx="1"/>
          </p:nvPr>
        </p:nvSpPr>
        <p:spPr>
          <a:xfrm>
            <a:off x="838199" y="1450171"/>
            <a:ext cx="10515599" cy="4778469"/>
          </a:xfrm>
        </p:spPr>
        <p:txBody>
          <a:bodyPr>
            <a:normAutofit/>
          </a:bodyPr>
          <a:lstStyle/>
          <a:p>
            <a:r>
              <a:rPr lang="en-US" sz="2400" dirty="0">
                <a:latin typeface="Times New Roman" panose="02020603050405020304" pitchFamily="18" charset="0"/>
                <a:cs typeface="Times New Roman" panose="02020603050405020304" pitchFamily="18" charset="0"/>
              </a:rPr>
              <a:t>Efforts to Address to Disposal in the Southeast</a:t>
            </a: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The Division is cooperating with NMOGA and other stakeholders in an effort to study and to produce a plan for further disposal in the Delaware Mountain Group including limitations on location, on disposal pressures, and on type of disposal operation.</a:t>
            </a:r>
          </a:p>
          <a:p>
            <a:pPr lvl="1"/>
            <a:r>
              <a:rPr lang="en-US" sz="2000" dirty="0">
                <a:latin typeface="Times New Roman" panose="02020603050405020304" pitchFamily="18" charset="0"/>
                <a:cs typeface="Times New Roman" panose="02020603050405020304" pitchFamily="18" charset="0"/>
              </a:rPr>
              <a:t>The Division is also reviewing the application process for “large-capacity”, deep Devonian SWD wells in an effort to maximize these type of wells with reduced potential for future issues such as induced seismicity or significant reservoir pressure increases.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Efforts to Increase Alternatives to Disposal</a:t>
            </a:r>
          </a:p>
          <a:p>
            <a:pPr marL="457200" lvl="1" indent="0">
              <a:buNone/>
            </a:pP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Recycling</a:t>
            </a:r>
          </a:p>
          <a:p>
            <a:pPr marL="457200" lvl="1" indent="0">
              <a:buNone/>
            </a:pP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Treatment </a:t>
            </a:r>
          </a:p>
        </p:txBody>
      </p:sp>
    </p:spTree>
    <p:extLst>
      <p:ext uri="{BB962C8B-B14F-4D97-AF65-F5344CB8AC3E}">
        <p14:creationId xmlns:p14="http://schemas.microsoft.com/office/powerpoint/2010/main" val="1577940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sky, outdoor, ground, nature&#10;&#10;Description generated with very high confidence">
            <a:extLst>
              <a:ext uri="{FF2B5EF4-FFF2-40B4-BE49-F238E27FC236}">
                <a16:creationId xmlns:a16="http://schemas.microsoft.com/office/drawing/2014/main" id="{160300D6-91AA-4819-A03D-477ADEA0B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917" y="586800"/>
            <a:ext cx="3472047" cy="1848751"/>
          </a:xfrm>
          <a:prstGeom prst="rect">
            <a:avLst/>
          </a:prstGeom>
        </p:spPr>
      </p:pic>
      <p:sp>
        <p:nvSpPr>
          <p:cNvPr id="2" name="Title 1">
            <a:extLst>
              <a:ext uri="{FF2B5EF4-FFF2-40B4-BE49-F238E27FC236}">
                <a16:creationId xmlns:a16="http://schemas.microsoft.com/office/drawing/2014/main" id="{CB09B6FF-E38C-419D-9EFD-5F31CDA8E6D0}"/>
              </a:ext>
            </a:extLst>
          </p:cNvPr>
          <p:cNvSpPr>
            <a:spLocks noGrp="1"/>
          </p:cNvSpPr>
          <p:nvPr>
            <p:ph type="title"/>
          </p:nvPr>
        </p:nvSpPr>
        <p:spPr>
          <a:xfrm>
            <a:off x="6746628" y="1783959"/>
            <a:ext cx="4645250" cy="1916370"/>
          </a:xfrm>
        </p:spPr>
        <p:txBody>
          <a:bodyPr vert="horz" lIns="91440" tIns="45720" rIns="91440" bIns="45720" rtlCol="0" anchor="b">
            <a:normAutofit/>
          </a:bodyPr>
          <a:lstStyle/>
          <a:p>
            <a:r>
              <a:rPr lang="en-US" sz="3800" b="1" kern="1200" dirty="0">
                <a:solidFill>
                  <a:schemeClr val="bg1"/>
                </a:solidFill>
                <a:latin typeface="+mj-lt"/>
                <a:ea typeface="+mj-ea"/>
                <a:cs typeface="+mj-cs"/>
              </a:rPr>
              <a:t>Recent Developments in Disposal Activities in Southeast New Mexico</a:t>
            </a:r>
            <a:endParaRPr lang="en-US" sz="38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19EA38AE-44A1-4C03-9E2E-0075A9846255}"/>
              </a:ext>
            </a:extLst>
          </p:cNvPr>
          <p:cNvSpPr>
            <a:spLocks noGrp="1"/>
          </p:cNvSpPr>
          <p:nvPr>
            <p:ph idx="1"/>
          </p:nvPr>
        </p:nvSpPr>
        <p:spPr>
          <a:xfrm>
            <a:off x="6434984" y="4418177"/>
            <a:ext cx="5443670" cy="1480580"/>
          </a:xfrm>
        </p:spPr>
        <p:txBody>
          <a:bodyPr vert="horz" lIns="91440" tIns="45720" rIns="91440" bIns="45720" rtlCol="0" anchor="t">
            <a:normAutofit fontScale="77500" lnSpcReduction="20000"/>
          </a:bodyPr>
          <a:lstStyle/>
          <a:p>
            <a:pPr marL="0" indent="0" algn="ctr">
              <a:buNone/>
            </a:pPr>
            <a:endParaRPr lang="en-US" sz="3600" kern="1200" dirty="0">
              <a:solidFill>
                <a:schemeClr val="bg1"/>
              </a:solidFill>
              <a:latin typeface="+mn-lt"/>
              <a:ea typeface="+mn-ea"/>
              <a:cs typeface="+mn-cs"/>
            </a:endParaRPr>
          </a:p>
          <a:p>
            <a:pPr marL="0" indent="0" algn="ctr">
              <a:buNone/>
            </a:pPr>
            <a:r>
              <a:rPr lang="en-US" sz="5200" kern="1200" dirty="0">
                <a:solidFill>
                  <a:schemeClr val="bg1"/>
                </a:solidFill>
                <a:latin typeface="+mn-lt"/>
                <a:ea typeface="+mn-ea"/>
                <a:cs typeface="+mn-cs"/>
              </a:rPr>
              <a:t>Comments or Questions</a:t>
            </a:r>
          </a:p>
        </p:txBody>
      </p:sp>
      <p:pic>
        <p:nvPicPr>
          <p:cNvPr id="10" name="Picture 9" descr="A picture containing sky, outdoor, grass, tree&#10;&#10;Description generated with very high confidence">
            <a:extLst>
              <a:ext uri="{FF2B5EF4-FFF2-40B4-BE49-F238E27FC236}">
                <a16:creationId xmlns:a16="http://schemas.microsoft.com/office/drawing/2014/main" id="{464C0459-E2B8-4334-BD4C-21CA20285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483" y="3308426"/>
            <a:ext cx="2332202" cy="1746900"/>
          </a:xfrm>
          <a:prstGeom prst="rect">
            <a:avLst/>
          </a:prstGeom>
        </p:spPr>
      </p:pic>
    </p:spTree>
    <p:extLst>
      <p:ext uri="{BB962C8B-B14F-4D97-AF65-F5344CB8AC3E}">
        <p14:creationId xmlns:p14="http://schemas.microsoft.com/office/powerpoint/2010/main" val="32133915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8A6F-890F-4291-822E-38F0990654A3}"/>
              </a:ext>
            </a:extLst>
          </p:cNvPr>
          <p:cNvSpPr>
            <a:spLocks noGrp="1"/>
          </p:cNvSpPr>
          <p:nvPr>
            <p:ph type="title"/>
          </p:nvPr>
        </p:nvSpPr>
        <p:spPr/>
        <p:txBody>
          <a:bodyPr/>
          <a:lstStyle/>
          <a:p>
            <a:pPr algn="ctr"/>
            <a:r>
              <a:rPr lang="en-US" b="1" dirty="0"/>
              <a:t>NMOCD Statutory and Regulatory Responsibilities</a:t>
            </a:r>
          </a:p>
        </p:txBody>
      </p:sp>
      <p:sp>
        <p:nvSpPr>
          <p:cNvPr id="3" name="Content Placeholder 2">
            <a:extLst>
              <a:ext uri="{FF2B5EF4-FFF2-40B4-BE49-F238E27FC236}">
                <a16:creationId xmlns:a16="http://schemas.microsoft.com/office/drawing/2014/main" id="{249DD08F-9132-466C-A6CA-384D80DE0082}"/>
              </a:ext>
            </a:extLst>
          </p:cNvPr>
          <p:cNvSpPr>
            <a:spLocks noGrp="1"/>
          </p:cNvSpPr>
          <p:nvPr>
            <p:ph idx="1"/>
          </p:nvPr>
        </p:nvSpPr>
        <p:spPr/>
        <p:txBody>
          <a:bodyPr/>
          <a:lstStyle/>
          <a:p>
            <a:r>
              <a:rPr lang="en-US" dirty="0"/>
              <a:t>Prevent waste</a:t>
            </a:r>
          </a:p>
          <a:p>
            <a:r>
              <a:rPr lang="en-US" dirty="0"/>
              <a:t>Protect correlative rights</a:t>
            </a:r>
          </a:p>
          <a:p>
            <a:r>
              <a:rPr lang="en-US" dirty="0"/>
              <a:t>Protect public health, fresh water and the environment</a:t>
            </a:r>
          </a:p>
          <a:p>
            <a:r>
              <a:rPr lang="en-US" dirty="0"/>
              <a:t>Encourage reuse and recycling of produced water</a:t>
            </a:r>
          </a:p>
          <a:p>
            <a:endParaRPr lang="en-US" dirty="0"/>
          </a:p>
        </p:txBody>
      </p:sp>
    </p:spTree>
    <p:extLst>
      <p:ext uri="{BB962C8B-B14F-4D97-AF65-F5344CB8AC3E}">
        <p14:creationId xmlns:p14="http://schemas.microsoft.com/office/powerpoint/2010/main" val="665573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36DE-E5BC-44E6-8BD6-602EE686AB1B}"/>
              </a:ext>
            </a:extLst>
          </p:cNvPr>
          <p:cNvSpPr>
            <a:spLocks noGrp="1"/>
          </p:cNvSpPr>
          <p:nvPr>
            <p:ph type="title"/>
          </p:nvPr>
        </p:nvSpPr>
        <p:spPr>
          <a:xfrm>
            <a:off x="838200" y="365126"/>
            <a:ext cx="10515600" cy="791322"/>
          </a:xfrm>
        </p:spPr>
        <p:txBody>
          <a:bodyPr>
            <a:normAutofit/>
          </a:bodyPr>
          <a:lstStyle/>
          <a:p>
            <a:pPr algn="ctr"/>
            <a:r>
              <a:rPr lang="en-US" sz="3200" b="1" dirty="0"/>
              <a:t>State Primacy Under the Safe Drinking Water Act (SDWA)</a:t>
            </a:r>
          </a:p>
        </p:txBody>
      </p:sp>
      <p:sp>
        <p:nvSpPr>
          <p:cNvPr id="3" name="Content Placeholder 2">
            <a:extLst>
              <a:ext uri="{FF2B5EF4-FFF2-40B4-BE49-F238E27FC236}">
                <a16:creationId xmlns:a16="http://schemas.microsoft.com/office/drawing/2014/main" id="{618CCCCF-4F6E-471C-BD4E-C5F98FDEF378}"/>
              </a:ext>
            </a:extLst>
          </p:cNvPr>
          <p:cNvSpPr>
            <a:spLocks noGrp="1"/>
          </p:cNvSpPr>
          <p:nvPr>
            <p:ph idx="1"/>
          </p:nvPr>
        </p:nvSpPr>
        <p:spPr>
          <a:xfrm>
            <a:off x="838201" y="1156448"/>
            <a:ext cx="8237150" cy="5020515"/>
          </a:xfrm>
        </p:spPr>
        <p:txBody>
          <a:bodyPr>
            <a:normAutofit fontScale="92500" lnSpcReduction="10000"/>
          </a:bodyPr>
          <a:lstStyle/>
          <a:p>
            <a:r>
              <a:rPr lang="en-US" dirty="0"/>
              <a:t>In 1981, the Oil Conservation Division provided the USEPA with a Program Demonstration, called the  </a:t>
            </a:r>
            <a:r>
              <a:rPr lang="en-US" i="1" dirty="0">
                <a:latin typeface="Times New Roman" panose="02020603050405020304" pitchFamily="18" charset="0"/>
                <a:cs typeface="Times New Roman" panose="02020603050405020304" pitchFamily="18" charset="0"/>
              </a:rPr>
              <a:t>New Mexico State Demonstration for Class II Wells, </a:t>
            </a:r>
            <a:r>
              <a:rPr lang="en-US" dirty="0"/>
              <a:t>as required under Part C, Section 1425 of the SDWA (Public Law 93-523 as amended).</a:t>
            </a:r>
          </a:p>
          <a:p>
            <a:r>
              <a:rPr lang="en-US" dirty="0"/>
              <a:t>Following the review by USEPA, the Program Demonstration was accepted and the state was approved for primacy effective March 7, 1982.</a:t>
            </a:r>
          </a:p>
          <a:p>
            <a:r>
              <a:rPr lang="en-US" dirty="0"/>
              <a:t>This primacy allowed the Division to issue permits, referred to as “orders”, and regulate operations for Underground Injection Control (UIC) Class II wells.</a:t>
            </a:r>
          </a:p>
          <a:p>
            <a:r>
              <a:rPr lang="en-US" dirty="0"/>
              <a:t>This primacy agreement resulted in rulemaking which is found in the New Mexico Administrative Code (NMAC) under Title 19, Chapter 15, Part 26 Injection.</a:t>
            </a:r>
          </a:p>
        </p:txBody>
      </p:sp>
      <p:pic>
        <p:nvPicPr>
          <p:cNvPr id="7" name="Picture 6">
            <a:extLst>
              <a:ext uri="{FF2B5EF4-FFF2-40B4-BE49-F238E27FC236}">
                <a16:creationId xmlns:a16="http://schemas.microsoft.com/office/drawing/2014/main" id="{5C905741-F2E3-425B-9A16-8F54A8D66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5350" y="1457142"/>
            <a:ext cx="2829780" cy="4719821"/>
          </a:xfrm>
          <a:prstGeom prst="rect">
            <a:avLst/>
          </a:prstGeom>
        </p:spPr>
      </p:pic>
      <p:sp>
        <p:nvSpPr>
          <p:cNvPr id="4" name="Rectangle 3">
            <a:extLst>
              <a:ext uri="{FF2B5EF4-FFF2-40B4-BE49-F238E27FC236}">
                <a16:creationId xmlns:a16="http://schemas.microsoft.com/office/drawing/2014/main" id="{097FD237-CAC9-47B7-83DC-A07AEBA9C0B9}"/>
              </a:ext>
            </a:extLst>
          </p:cNvPr>
          <p:cNvSpPr/>
          <p:nvPr/>
        </p:nvSpPr>
        <p:spPr>
          <a:xfrm>
            <a:off x="9218785" y="1326776"/>
            <a:ext cx="2489121" cy="322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03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36DE-E5BC-44E6-8BD6-602EE686AB1B}"/>
              </a:ext>
            </a:extLst>
          </p:cNvPr>
          <p:cNvSpPr>
            <a:spLocks noGrp="1"/>
          </p:cNvSpPr>
          <p:nvPr>
            <p:ph type="title"/>
          </p:nvPr>
        </p:nvSpPr>
        <p:spPr>
          <a:xfrm>
            <a:off x="838200" y="365126"/>
            <a:ext cx="10515600" cy="791322"/>
          </a:xfrm>
        </p:spPr>
        <p:txBody>
          <a:bodyPr>
            <a:normAutofit/>
          </a:bodyPr>
          <a:lstStyle/>
          <a:p>
            <a:pPr algn="ctr"/>
            <a:r>
              <a:rPr lang="en-US" sz="3200" b="1" dirty="0"/>
              <a:t>State Primacy Under the Safe Drinking Water Act (SDWA)</a:t>
            </a:r>
          </a:p>
        </p:txBody>
      </p:sp>
      <p:sp>
        <p:nvSpPr>
          <p:cNvPr id="3" name="Content Placeholder 2">
            <a:extLst>
              <a:ext uri="{FF2B5EF4-FFF2-40B4-BE49-F238E27FC236}">
                <a16:creationId xmlns:a16="http://schemas.microsoft.com/office/drawing/2014/main" id="{618CCCCF-4F6E-471C-BD4E-C5F98FDEF378}"/>
              </a:ext>
            </a:extLst>
          </p:cNvPr>
          <p:cNvSpPr>
            <a:spLocks noGrp="1"/>
          </p:cNvSpPr>
          <p:nvPr>
            <p:ph idx="1"/>
          </p:nvPr>
        </p:nvSpPr>
        <p:spPr>
          <a:xfrm>
            <a:off x="838201" y="1156448"/>
            <a:ext cx="8237150" cy="5020515"/>
          </a:xfrm>
        </p:spPr>
        <p:txBody>
          <a:bodyPr>
            <a:normAutofit fontScale="85000" lnSpcReduction="20000"/>
          </a:bodyPr>
          <a:lstStyle/>
          <a:p>
            <a:r>
              <a:rPr lang="en-US" dirty="0"/>
              <a:t>The current method of application for an order approving injection begins with the submission of Form C-108 that contains the following information: </a:t>
            </a:r>
          </a:p>
          <a:p>
            <a:pPr lvl="1"/>
            <a:r>
              <a:rPr lang="en-US" dirty="0"/>
              <a:t>identification of the proposed injection interval and the underground sources of drinking water (USDWs) in the area;</a:t>
            </a:r>
          </a:p>
          <a:p>
            <a:pPr lvl="1"/>
            <a:r>
              <a:rPr lang="en-US" dirty="0"/>
              <a:t>a suitable drilling, casing, and cementing program that protect USDWs;</a:t>
            </a:r>
          </a:p>
          <a:p>
            <a:pPr lvl="1"/>
            <a:r>
              <a:rPr lang="en-US" dirty="0"/>
              <a:t>a  review of penetrating wells within one-half mile;</a:t>
            </a:r>
          </a:p>
          <a:p>
            <a:pPr lvl="1"/>
            <a:r>
              <a:rPr lang="en-US" dirty="0"/>
              <a:t>notification of affected parties within one-half mile;</a:t>
            </a:r>
          </a:p>
          <a:p>
            <a:pPr lvl="1"/>
            <a:r>
              <a:rPr lang="en-US" dirty="0"/>
              <a:t>operation plan along with a description of the sources of fluids to be disposed in the well.</a:t>
            </a:r>
          </a:p>
          <a:p>
            <a:r>
              <a:rPr lang="en-US" dirty="0"/>
              <a:t>The applicant must be an operator in the state of New Mexico and must be in compliance with Division rules on financial assurance and inactive wells.</a:t>
            </a:r>
          </a:p>
          <a:p>
            <a:r>
              <a:rPr lang="en-US" dirty="0"/>
              <a:t>If the application is protested, then the application cannot be considered for administrative approval and must be considered in a hearing before an examiner or the Oil Conservation Commission.</a:t>
            </a:r>
          </a:p>
        </p:txBody>
      </p:sp>
      <p:pic>
        <p:nvPicPr>
          <p:cNvPr id="7" name="Picture 6">
            <a:extLst>
              <a:ext uri="{FF2B5EF4-FFF2-40B4-BE49-F238E27FC236}">
                <a16:creationId xmlns:a16="http://schemas.microsoft.com/office/drawing/2014/main" id="{5C905741-F2E3-425B-9A16-8F54A8D66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5350" y="1457142"/>
            <a:ext cx="2829780" cy="4719821"/>
          </a:xfrm>
          <a:prstGeom prst="rect">
            <a:avLst/>
          </a:prstGeom>
        </p:spPr>
      </p:pic>
      <p:sp>
        <p:nvSpPr>
          <p:cNvPr id="4" name="Rectangle 3">
            <a:extLst>
              <a:ext uri="{FF2B5EF4-FFF2-40B4-BE49-F238E27FC236}">
                <a16:creationId xmlns:a16="http://schemas.microsoft.com/office/drawing/2014/main" id="{097FD237-CAC9-47B7-83DC-A07AEBA9C0B9}"/>
              </a:ext>
            </a:extLst>
          </p:cNvPr>
          <p:cNvSpPr/>
          <p:nvPr/>
        </p:nvSpPr>
        <p:spPr>
          <a:xfrm>
            <a:off x="9218785" y="1326776"/>
            <a:ext cx="2489121" cy="322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18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36DE-E5BC-44E6-8BD6-602EE686AB1B}"/>
              </a:ext>
            </a:extLst>
          </p:cNvPr>
          <p:cNvSpPr>
            <a:spLocks noGrp="1"/>
          </p:cNvSpPr>
          <p:nvPr>
            <p:ph type="title"/>
          </p:nvPr>
        </p:nvSpPr>
        <p:spPr>
          <a:xfrm>
            <a:off x="838200" y="365126"/>
            <a:ext cx="10515600" cy="791322"/>
          </a:xfrm>
        </p:spPr>
        <p:txBody>
          <a:bodyPr>
            <a:normAutofit/>
          </a:bodyPr>
          <a:lstStyle/>
          <a:p>
            <a:pPr algn="ctr"/>
            <a:r>
              <a:rPr lang="en-US" sz="3200" b="1" dirty="0"/>
              <a:t>State Primacy Under the Safe Drinking Water Act (SDWA)</a:t>
            </a:r>
          </a:p>
        </p:txBody>
      </p:sp>
      <p:sp>
        <p:nvSpPr>
          <p:cNvPr id="3" name="Content Placeholder 2">
            <a:extLst>
              <a:ext uri="{FF2B5EF4-FFF2-40B4-BE49-F238E27FC236}">
                <a16:creationId xmlns:a16="http://schemas.microsoft.com/office/drawing/2014/main" id="{618CCCCF-4F6E-471C-BD4E-C5F98FDEF378}"/>
              </a:ext>
            </a:extLst>
          </p:cNvPr>
          <p:cNvSpPr>
            <a:spLocks noGrp="1"/>
          </p:cNvSpPr>
          <p:nvPr>
            <p:ph idx="1"/>
          </p:nvPr>
        </p:nvSpPr>
        <p:spPr>
          <a:xfrm>
            <a:off x="838201" y="1156448"/>
            <a:ext cx="8237150" cy="5020515"/>
          </a:xfrm>
        </p:spPr>
        <p:txBody>
          <a:bodyPr>
            <a:normAutofit fontScale="92500" lnSpcReduction="10000"/>
          </a:bodyPr>
          <a:lstStyle/>
          <a:p>
            <a:r>
              <a:rPr lang="en-US" sz="2600" dirty="0"/>
              <a:t>Three groups of injection activities are approved under 19.15.26 NMAC:</a:t>
            </a:r>
          </a:p>
          <a:p>
            <a:pPr marL="914400" lvl="1" indent="-457200">
              <a:buFont typeface="+mj-lt"/>
              <a:buAutoNum type="arabicPeriod"/>
            </a:pPr>
            <a:r>
              <a:rPr lang="en-US" dirty="0"/>
              <a:t>Enhanced recovery: primarily waterfloods, water alternating gas (WAG) flooding operations, and pressure maintenance projects</a:t>
            </a:r>
          </a:p>
          <a:p>
            <a:pPr marL="914400" lvl="1" indent="-457200">
              <a:buFont typeface="+mj-lt"/>
              <a:buAutoNum type="arabicPeriod"/>
            </a:pPr>
            <a:r>
              <a:rPr lang="en-US" dirty="0"/>
              <a:t>Hydrocarbon storage: injection wells for the underground storage of liquified hydrocarbons</a:t>
            </a:r>
          </a:p>
          <a:p>
            <a:pPr marL="914400" lvl="1" indent="-457200">
              <a:buFont typeface="+mj-lt"/>
              <a:buAutoNum type="arabicPeriod"/>
            </a:pPr>
            <a:r>
              <a:rPr lang="en-US" dirty="0"/>
              <a:t>Disposal Wells: produced water disposal wells and acid-gas injection wells. Disposal wells for produced water are referred to as both UIC Class II wells or salt water disposal (SWD) wells</a:t>
            </a:r>
          </a:p>
          <a:p>
            <a:r>
              <a:rPr lang="en-US" dirty="0"/>
              <a:t>Exempted E&amp;P Waste </a:t>
            </a:r>
          </a:p>
          <a:p>
            <a:pPr marL="457200" lvl="1" indent="0">
              <a:buNone/>
            </a:pPr>
            <a:r>
              <a:rPr lang="en-US" dirty="0"/>
              <a:t>UIC Class II or SWD wells are permitted to accept waste resulting from oil and gas exploration and production (E&amp;P). These wastes commonly include produced water associated with production from a well, well completion and stimulation operations (including flowback), drilling fluids, workover wastes</a:t>
            </a:r>
          </a:p>
        </p:txBody>
      </p:sp>
      <p:pic>
        <p:nvPicPr>
          <p:cNvPr id="7" name="Picture 6">
            <a:extLst>
              <a:ext uri="{FF2B5EF4-FFF2-40B4-BE49-F238E27FC236}">
                <a16:creationId xmlns:a16="http://schemas.microsoft.com/office/drawing/2014/main" id="{5C905741-F2E3-425B-9A16-8F54A8D66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5350" y="1457142"/>
            <a:ext cx="2829780" cy="4719821"/>
          </a:xfrm>
          <a:prstGeom prst="rect">
            <a:avLst/>
          </a:prstGeom>
        </p:spPr>
      </p:pic>
      <p:sp>
        <p:nvSpPr>
          <p:cNvPr id="4" name="Rectangle 3">
            <a:extLst>
              <a:ext uri="{FF2B5EF4-FFF2-40B4-BE49-F238E27FC236}">
                <a16:creationId xmlns:a16="http://schemas.microsoft.com/office/drawing/2014/main" id="{097FD237-CAC9-47B7-83DC-A07AEBA9C0B9}"/>
              </a:ext>
            </a:extLst>
          </p:cNvPr>
          <p:cNvSpPr/>
          <p:nvPr/>
        </p:nvSpPr>
        <p:spPr>
          <a:xfrm>
            <a:off x="9218785" y="1326776"/>
            <a:ext cx="2489121" cy="322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03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B6FF-E38C-419D-9EFD-5F31CDA8E6D0}"/>
              </a:ext>
            </a:extLst>
          </p:cNvPr>
          <p:cNvSpPr>
            <a:spLocks noGrp="1"/>
          </p:cNvSpPr>
          <p:nvPr>
            <p:ph type="title"/>
          </p:nvPr>
        </p:nvSpPr>
        <p:spPr>
          <a:xfrm>
            <a:off x="838200" y="365126"/>
            <a:ext cx="10515600" cy="791322"/>
          </a:xfrm>
        </p:spPr>
        <p:txBody>
          <a:bodyPr>
            <a:normAutofit/>
          </a:bodyPr>
          <a:lstStyle/>
          <a:p>
            <a:pPr algn="ctr"/>
            <a:r>
              <a:rPr lang="en-US" sz="2800" b="1" dirty="0"/>
              <a:t>Additional Requirements for Review of Injection Applications</a:t>
            </a:r>
            <a:endParaRPr lang="en-US" sz="2800" dirty="0"/>
          </a:p>
        </p:txBody>
      </p:sp>
      <p:sp>
        <p:nvSpPr>
          <p:cNvPr id="3" name="Content Placeholder 2">
            <a:extLst>
              <a:ext uri="{FF2B5EF4-FFF2-40B4-BE49-F238E27FC236}">
                <a16:creationId xmlns:a16="http://schemas.microsoft.com/office/drawing/2014/main" id="{19EA38AE-44A1-4C03-9E2E-0075A9846255}"/>
              </a:ext>
            </a:extLst>
          </p:cNvPr>
          <p:cNvSpPr>
            <a:spLocks noGrp="1"/>
          </p:cNvSpPr>
          <p:nvPr>
            <p:ph idx="1"/>
          </p:nvPr>
        </p:nvSpPr>
        <p:spPr>
          <a:xfrm>
            <a:off x="838200" y="1423148"/>
            <a:ext cx="10515600" cy="4529977"/>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Along with authority granted to the state under the SDWA, the New Mexico Oil and Gas Act of 1978 (NMSA) delegated additional responsibilities when considering an application the Division is authorized to make rules, regulations and orders:</a:t>
            </a:r>
          </a:p>
          <a:p>
            <a:pPr marL="0" indent="0">
              <a:buNone/>
            </a:pPr>
            <a:r>
              <a:rPr lang="en-US" sz="2200" b="1" dirty="0">
                <a:latin typeface="Times New Roman" panose="02020603050405020304" pitchFamily="18" charset="0"/>
                <a:cs typeface="Times New Roman" panose="02020603050405020304" pitchFamily="18" charset="0"/>
              </a:rPr>
              <a:t>70-2-12. Enumeration of powers. </a:t>
            </a:r>
            <a:r>
              <a:rPr lang="en-US" sz="2200" dirty="0">
                <a:latin typeface="Times New Roman" panose="02020603050405020304" pitchFamily="18" charset="0"/>
                <a:cs typeface="Times New Roman" panose="02020603050405020304" pitchFamily="18" charset="0"/>
              </a:rPr>
              <a:t>  </a:t>
            </a:r>
          </a:p>
          <a:p>
            <a:pPr marL="0" indent="0">
              <a:spcBef>
                <a:spcPts val="0"/>
              </a:spcBef>
              <a:buNone/>
            </a:pPr>
            <a:r>
              <a:rPr lang="en-US" sz="2200" i="1" dirty="0">
                <a:latin typeface="Times New Roman" panose="02020603050405020304" pitchFamily="18" charset="0"/>
                <a:cs typeface="Times New Roman" panose="02020603050405020304" pitchFamily="18" charset="0"/>
              </a:rPr>
              <a:t>B. (4)   to prevent the drowning by water of any stratum or part thereof capable of producing oil or gas or both oil and gas in paying quantities and to prevent the premature and irregular encroachment of water or any other kind of water encroachment that reduces or tends to reduce the total ultimate recovery of crude petroleum oil or gas or both oil and gas from any pool;</a:t>
            </a:r>
          </a:p>
          <a:p>
            <a:pPr marL="0" indent="0">
              <a:buNone/>
            </a:pPr>
            <a:r>
              <a:rPr lang="en-US" sz="2400" dirty="0">
                <a:latin typeface="Times New Roman" panose="02020603050405020304" pitchFamily="18" charset="0"/>
                <a:cs typeface="Times New Roman" panose="02020603050405020304" pitchFamily="18" charset="0"/>
              </a:rPr>
              <a:t>This portion of the Oil and Gas Act provides for the protection of the hydrocarbon potential for an interval proposed for injection as well as the protection of correlative rights.</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Bureau of Land Management also participates in the Division’s UIC Program through the assessment of applications in the Secretary’s potash area, the assessment of impacts to hydrocarbon potential in proposed disposal intervals that include federal mineral estate, and with approvals of Applications for Permits to Drill on federal lands.   </a:t>
            </a:r>
          </a:p>
        </p:txBody>
      </p:sp>
    </p:spTree>
    <p:extLst>
      <p:ext uri="{BB962C8B-B14F-4D97-AF65-F5344CB8AC3E}">
        <p14:creationId xmlns:p14="http://schemas.microsoft.com/office/powerpoint/2010/main" val="285238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36DE-E5BC-44E6-8BD6-602EE686AB1B}"/>
              </a:ext>
            </a:extLst>
          </p:cNvPr>
          <p:cNvSpPr>
            <a:spLocks noGrp="1"/>
          </p:cNvSpPr>
          <p:nvPr>
            <p:ph type="title"/>
          </p:nvPr>
        </p:nvSpPr>
        <p:spPr>
          <a:xfrm>
            <a:off x="838200" y="365126"/>
            <a:ext cx="10515600" cy="701674"/>
          </a:xfrm>
        </p:spPr>
        <p:txBody>
          <a:bodyPr>
            <a:normAutofit/>
          </a:bodyPr>
          <a:lstStyle/>
          <a:p>
            <a:pPr algn="ctr"/>
            <a:r>
              <a:rPr lang="en-US" sz="2800" b="1" dirty="0"/>
              <a:t>Summary of Current Disposal Activities in New Mexico</a:t>
            </a:r>
          </a:p>
        </p:txBody>
      </p:sp>
      <p:sp>
        <p:nvSpPr>
          <p:cNvPr id="3" name="Content Placeholder 2">
            <a:extLst>
              <a:ext uri="{FF2B5EF4-FFF2-40B4-BE49-F238E27FC236}">
                <a16:creationId xmlns:a16="http://schemas.microsoft.com/office/drawing/2014/main" id="{618CCCCF-4F6E-471C-BD4E-C5F98FDEF378}"/>
              </a:ext>
            </a:extLst>
          </p:cNvPr>
          <p:cNvSpPr>
            <a:spLocks noGrp="1"/>
          </p:cNvSpPr>
          <p:nvPr>
            <p:ph idx="1"/>
          </p:nvPr>
        </p:nvSpPr>
        <p:spPr>
          <a:xfrm>
            <a:off x="838200" y="1390651"/>
            <a:ext cx="10515600" cy="1683056"/>
          </a:xfrm>
        </p:spPr>
        <p:txBody>
          <a:bodyPr>
            <a:normAutofit fontScale="85000" lnSpcReduction="20000"/>
          </a:bodyPr>
          <a:lstStyle/>
          <a:p>
            <a:r>
              <a:rPr lang="en-US" sz="2400" dirty="0"/>
              <a:t>There are currently 832 active salt water disposal (SWD) wells and 96 active approved orders that the well is yet to be spud</a:t>
            </a:r>
          </a:p>
          <a:p>
            <a:r>
              <a:rPr lang="en-US" sz="2400" dirty="0"/>
              <a:t> For this total of 928 SWD wells, 826 wells or 89 percent operate in the New Mexico portion of the Permian Basin</a:t>
            </a:r>
          </a:p>
          <a:p>
            <a:r>
              <a:rPr lang="en-US" sz="2400" dirty="0"/>
              <a:t>The demand for proper disposal has grown with the expansion of horizonal drilling and completions in the Permian Basin</a:t>
            </a:r>
          </a:p>
          <a:p>
            <a:pPr marL="0" indent="0">
              <a:buNone/>
            </a:pPr>
            <a:endParaRPr lang="en-US" sz="2400" dirty="0"/>
          </a:p>
        </p:txBody>
      </p:sp>
      <p:graphicFrame>
        <p:nvGraphicFramePr>
          <p:cNvPr id="4" name="Chart 3">
            <a:extLst>
              <a:ext uri="{FF2B5EF4-FFF2-40B4-BE49-F238E27FC236}">
                <a16:creationId xmlns:a16="http://schemas.microsoft.com/office/drawing/2014/main" id="{EB1D2A97-15F1-494B-BD4C-256E18A604D7}"/>
              </a:ext>
            </a:extLst>
          </p:cNvPr>
          <p:cNvGraphicFramePr>
            <a:graphicFrameLocks/>
          </p:cNvGraphicFramePr>
          <p:nvPr>
            <p:extLst>
              <p:ext uri="{D42A27DB-BD31-4B8C-83A1-F6EECF244321}">
                <p14:modId xmlns:p14="http://schemas.microsoft.com/office/powerpoint/2010/main" val="3746333006"/>
              </p:ext>
            </p:extLst>
          </p:nvPr>
        </p:nvGraphicFramePr>
        <p:xfrm>
          <a:off x="3539541" y="3073707"/>
          <a:ext cx="5112917" cy="34191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219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B6FF-E38C-419D-9EFD-5F31CDA8E6D0}"/>
              </a:ext>
            </a:extLst>
          </p:cNvPr>
          <p:cNvSpPr>
            <a:spLocks noGrp="1"/>
          </p:cNvSpPr>
          <p:nvPr>
            <p:ph type="title"/>
          </p:nvPr>
        </p:nvSpPr>
        <p:spPr>
          <a:xfrm>
            <a:off x="838200" y="365126"/>
            <a:ext cx="10515600" cy="791322"/>
          </a:xfrm>
        </p:spPr>
        <p:txBody>
          <a:bodyPr>
            <a:normAutofit/>
          </a:bodyPr>
          <a:lstStyle/>
          <a:p>
            <a:pPr algn="ctr"/>
            <a:r>
              <a:rPr lang="en-US" sz="2800" b="1" dirty="0"/>
              <a:t>Recent Developments in Disposal Activities in Southeast New Mexico</a:t>
            </a:r>
            <a:endParaRPr lang="en-US" sz="2800" dirty="0"/>
          </a:p>
        </p:txBody>
      </p:sp>
      <p:sp>
        <p:nvSpPr>
          <p:cNvPr id="3" name="Content Placeholder 2">
            <a:extLst>
              <a:ext uri="{FF2B5EF4-FFF2-40B4-BE49-F238E27FC236}">
                <a16:creationId xmlns:a16="http://schemas.microsoft.com/office/drawing/2014/main" id="{19EA38AE-44A1-4C03-9E2E-0075A9846255}"/>
              </a:ext>
            </a:extLst>
          </p:cNvPr>
          <p:cNvSpPr>
            <a:spLocks noGrp="1"/>
          </p:cNvSpPr>
          <p:nvPr>
            <p:ph idx="1"/>
          </p:nvPr>
        </p:nvSpPr>
        <p:spPr>
          <a:xfrm>
            <a:off x="538619" y="1435426"/>
            <a:ext cx="3853755" cy="4778469"/>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Expansion in Exploration and Development of Permian Targets</a:t>
            </a:r>
          </a:p>
          <a:p>
            <a:pPr marL="0" indent="0">
              <a:buNone/>
            </a:pPr>
            <a:r>
              <a:rPr lang="en-US" sz="2400" dirty="0">
                <a:latin typeface="Times New Roman" panose="02020603050405020304" pitchFamily="18" charset="0"/>
                <a:cs typeface="Times New Roman" panose="02020603050405020304" pitchFamily="18" charset="0"/>
              </a:rPr>
              <a:t>During the last two years, there has been a significant increase in the drilling activity for the Wolfcamp Formation. This interval is directly below the Bone Spring Formation, with its multiple zones for horizontal development, and has been the dominate target of the last decade. </a:t>
            </a:r>
          </a:p>
          <a:p>
            <a:pPr marL="0" indent="0">
              <a:buNone/>
            </a:pPr>
            <a:r>
              <a:rPr lang="en-US" sz="2400" dirty="0">
                <a:latin typeface="Times New Roman" panose="02020603050405020304" pitchFamily="18" charset="0"/>
                <a:cs typeface="Times New Roman" panose="02020603050405020304" pitchFamily="18" charset="0"/>
              </a:rPr>
              <a:t>Other targets that have been developed by horizontal well drilling during the last decade include the Avalon Shale which occurs at the top of the Bone Spring Formation and the lower Brushy Canyon Formation at the base of the Delaware Mountain Group.</a:t>
            </a:r>
          </a:p>
        </p:txBody>
      </p:sp>
      <p:pic>
        <p:nvPicPr>
          <p:cNvPr id="4" name="Picture 3">
            <a:extLst>
              <a:ext uri="{FF2B5EF4-FFF2-40B4-BE49-F238E27FC236}">
                <a16:creationId xmlns:a16="http://schemas.microsoft.com/office/drawing/2014/main" id="{9B6DFB62-4393-44A7-B028-3F09B96162C6}"/>
              </a:ext>
            </a:extLst>
          </p:cNvPr>
          <p:cNvPicPr>
            <a:picLocks noChangeAspect="1"/>
          </p:cNvPicPr>
          <p:nvPr/>
        </p:nvPicPr>
        <p:blipFill>
          <a:blip r:embed="rId2"/>
          <a:stretch>
            <a:fillRect/>
          </a:stretch>
        </p:blipFill>
        <p:spPr>
          <a:xfrm>
            <a:off x="4516199" y="1156448"/>
            <a:ext cx="7096306" cy="5336426"/>
          </a:xfrm>
          <a:prstGeom prst="rect">
            <a:avLst/>
          </a:prstGeom>
        </p:spPr>
      </p:pic>
      <p:sp>
        <p:nvSpPr>
          <p:cNvPr id="7" name="Arrow: Right 6">
            <a:extLst>
              <a:ext uri="{FF2B5EF4-FFF2-40B4-BE49-F238E27FC236}">
                <a16:creationId xmlns:a16="http://schemas.microsoft.com/office/drawing/2014/main" id="{583C43DA-D3E7-4715-948D-0DB85884057F}"/>
              </a:ext>
            </a:extLst>
          </p:cNvPr>
          <p:cNvSpPr/>
          <p:nvPr/>
        </p:nvSpPr>
        <p:spPr>
          <a:xfrm>
            <a:off x="4493735" y="3262685"/>
            <a:ext cx="552450" cy="195262"/>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62EDDB2-BFED-4421-BCBC-9A461A82E19F}"/>
              </a:ext>
            </a:extLst>
          </p:cNvPr>
          <p:cNvSpPr/>
          <p:nvPr/>
        </p:nvSpPr>
        <p:spPr>
          <a:xfrm rot="1648732">
            <a:off x="4301826" y="2914795"/>
            <a:ext cx="414377" cy="187970"/>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08237FF-CDA0-4AC1-949B-ECFDB5903FED}"/>
              </a:ext>
            </a:extLst>
          </p:cNvPr>
          <p:cNvSpPr/>
          <p:nvPr/>
        </p:nvSpPr>
        <p:spPr>
          <a:xfrm>
            <a:off x="4582874" y="4000500"/>
            <a:ext cx="845027" cy="2769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6954A53-CE05-45B3-AD41-A91F6625C1C2}"/>
              </a:ext>
            </a:extLst>
          </p:cNvPr>
          <p:cNvSpPr/>
          <p:nvPr/>
        </p:nvSpPr>
        <p:spPr>
          <a:xfrm>
            <a:off x="4365148" y="3509588"/>
            <a:ext cx="845027" cy="2769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12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B6FF-E38C-419D-9EFD-5F31CDA8E6D0}"/>
              </a:ext>
            </a:extLst>
          </p:cNvPr>
          <p:cNvSpPr>
            <a:spLocks noGrp="1"/>
          </p:cNvSpPr>
          <p:nvPr>
            <p:ph type="title"/>
          </p:nvPr>
        </p:nvSpPr>
        <p:spPr>
          <a:xfrm>
            <a:off x="838200" y="365126"/>
            <a:ext cx="10515600" cy="791322"/>
          </a:xfrm>
        </p:spPr>
        <p:txBody>
          <a:bodyPr>
            <a:normAutofit/>
          </a:bodyPr>
          <a:lstStyle/>
          <a:p>
            <a:pPr algn="ctr"/>
            <a:r>
              <a:rPr lang="en-US" sz="2800" b="1" dirty="0"/>
              <a:t>Recent Developments in Disposal Activities in Southeast New Mexico</a:t>
            </a:r>
            <a:endParaRPr lang="en-US" sz="2800" dirty="0"/>
          </a:p>
        </p:txBody>
      </p:sp>
      <p:sp>
        <p:nvSpPr>
          <p:cNvPr id="3" name="Content Placeholder 2">
            <a:extLst>
              <a:ext uri="{FF2B5EF4-FFF2-40B4-BE49-F238E27FC236}">
                <a16:creationId xmlns:a16="http://schemas.microsoft.com/office/drawing/2014/main" id="{19EA38AE-44A1-4C03-9E2E-0075A9846255}"/>
              </a:ext>
            </a:extLst>
          </p:cNvPr>
          <p:cNvSpPr>
            <a:spLocks noGrp="1"/>
          </p:cNvSpPr>
          <p:nvPr>
            <p:ph idx="1"/>
          </p:nvPr>
        </p:nvSpPr>
        <p:spPr>
          <a:xfrm>
            <a:off x="571500" y="1398494"/>
            <a:ext cx="3590925" cy="4778469"/>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Expansion in Exploration and Development of Permian Targets</a:t>
            </a:r>
          </a:p>
          <a:p>
            <a:pPr marL="0" indent="0">
              <a:buNone/>
            </a:pPr>
            <a:r>
              <a:rPr lang="en-US" sz="2200" dirty="0">
                <a:latin typeface="Times New Roman" panose="02020603050405020304" pitchFamily="18" charset="0"/>
                <a:cs typeface="Times New Roman" panose="02020603050405020304" pitchFamily="18" charset="0"/>
              </a:rPr>
              <a:t>Recently, the Purple Sage (Wolfcamp) pool has significantly increased the drilling activity in the basin especially in the area south of Loving extending to the New Mexico – Texas state line.</a:t>
            </a:r>
          </a:p>
          <a:p>
            <a:pPr marL="0" indent="0">
              <a:buNone/>
            </a:pPr>
            <a:r>
              <a:rPr lang="en-US" sz="2200" dirty="0">
                <a:latin typeface="Times New Roman" panose="02020603050405020304" pitchFamily="18" charset="0"/>
                <a:cs typeface="Times New Roman" panose="02020603050405020304" pitchFamily="18" charset="0"/>
              </a:rPr>
              <a:t>Other Wolfcamp plays are being identified to the east of this pool and are being consolidated for drilling programs.</a:t>
            </a:r>
          </a:p>
        </p:txBody>
      </p:sp>
      <p:pic>
        <p:nvPicPr>
          <p:cNvPr id="4" name="Picture 3">
            <a:extLst>
              <a:ext uri="{FF2B5EF4-FFF2-40B4-BE49-F238E27FC236}">
                <a16:creationId xmlns:a16="http://schemas.microsoft.com/office/drawing/2014/main" id="{03A9DA3A-C581-4C84-8EB9-E606A7820395}"/>
              </a:ext>
            </a:extLst>
          </p:cNvPr>
          <p:cNvPicPr>
            <a:picLocks noChangeAspect="1"/>
          </p:cNvPicPr>
          <p:nvPr/>
        </p:nvPicPr>
        <p:blipFill>
          <a:blip r:embed="rId2"/>
          <a:stretch>
            <a:fillRect/>
          </a:stretch>
        </p:blipFill>
        <p:spPr>
          <a:xfrm>
            <a:off x="4367610" y="1398494"/>
            <a:ext cx="7160260" cy="4897531"/>
          </a:xfrm>
          <a:prstGeom prst="rect">
            <a:avLst/>
          </a:prstGeom>
        </p:spPr>
      </p:pic>
    </p:spTree>
    <p:extLst>
      <p:ext uri="{BB962C8B-B14F-4D97-AF65-F5344CB8AC3E}">
        <p14:creationId xmlns:p14="http://schemas.microsoft.com/office/powerpoint/2010/main" val="4047152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855</TotalTime>
  <Words>1616</Words>
  <Application>Microsoft Office PowerPoint</Application>
  <PresentationFormat>Widescreen</PresentationFormat>
  <Paragraphs>93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 An Overview of the Current OCD Underground Injection Control (UIC) Program </vt:lpstr>
      <vt:lpstr>NMOCD Statutory and Regulatory Responsibilities</vt:lpstr>
      <vt:lpstr>State Primacy Under the Safe Drinking Water Act (SDWA)</vt:lpstr>
      <vt:lpstr>State Primacy Under the Safe Drinking Water Act (SDWA)</vt:lpstr>
      <vt:lpstr>State Primacy Under the Safe Drinking Water Act (SDWA)</vt:lpstr>
      <vt:lpstr>Additional Requirements for Review of Injection Applications</vt:lpstr>
      <vt:lpstr>Summary of Current Disposal Activities in New Mexico</vt:lpstr>
      <vt:lpstr>Recent Developments in Disposal Activities in Southeast New Mexico</vt:lpstr>
      <vt:lpstr>Recent Developments in Disposal Activities in Southeast New Mexico</vt:lpstr>
      <vt:lpstr>Recent Developments in Disposal Activities in Southeast New Mexico</vt:lpstr>
      <vt:lpstr>Recent Developments in Disposal Activities in Southeast New Mexico</vt:lpstr>
      <vt:lpstr>Recent Developments in Disposal Activities in Southeast New Mexico</vt:lpstr>
      <vt:lpstr>Recent Developments in Disposal Activities in Southeast New Mexico</vt:lpstr>
      <vt:lpstr>Recent Developments in Disposal Activities in Southeast New Mexico</vt:lpstr>
      <vt:lpstr>Recent Developments in Disposal Activities in Southeast New Mexico</vt:lpstr>
      <vt:lpstr>Recent Developments in Disposal Activities in Southeast New Mexico</vt:lpstr>
      <vt:lpstr>Recent Developments in Disposal Activities in Southeast New Mexico</vt:lpstr>
      <vt:lpstr>Recent Developments in Disposal Activities in Southeast New Mexico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OCD Underground</dc:title>
  <dc:creator>Goetze, Phillip</dc:creator>
  <cp:lastModifiedBy>Sally Tomar</cp:lastModifiedBy>
  <cp:revision>147</cp:revision>
  <cp:lastPrinted>2018-06-21T17:18:18Z</cp:lastPrinted>
  <dcterms:created xsi:type="dcterms:W3CDTF">2018-06-20T15:53:26Z</dcterms:created>
  <dcterms:modified xsi:type="dcterms:W3CDTF">2018-06-26T15:42:37Z</dcterms:modified>
</cp:coreProperties>
</file>