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4"/>
  </p:notesMasterIdLst>
  <p:sldIdLst>
    <p:sldId id="257" r:id="rId2"/>
    <p:sldId id="331" r:id="rId3"/>
    <p:sldId id="314" r:id="rId4"/>
    <p:sldId id="301" r:id="rId5"/>
    <p:sldId id="302" r:id="rId6"/>
    <p:sldId id="305" r:id="rId7"/>
    <p:sldId id="306" r:id="rId8"/>
    <p:sldId id="308" r:id="rId9"/>
    <p:sldId id="309" r:id="rId10"/>
    <p:sldId id="310" r:id="rId11"/>
    <p:sldId id="307" r:id="rId12"/>
    <p:sldId id="311" r:id="rId13"/>
    <p:sldId id="303" r:id="rId14"/>
    <p:sldId id="317" r:id="rId15"/>
    <p:sldId id="312" r:id="rId16"/>
    <p:sldId id="299" r:id="rId17"/>
    <p:sldId id="304" r:id="rId18"/>
    <p:sldId id="316" r:id="rId19"/>
    <p:sldId id="315" r:id="rId20"/>
    <p:sldId id="318" r:id="rId21"/>
    <p:sldId id="313" r:id="rId22"/>
    <p:sldId id="329" r:id="rId23"/>
    <p:sldId id="324" r:id="rId24"/>
    <p:sldId id="319" r:id="rId25"/>
    <p:sldId id="320" r:id="rId26"/>
    <p:sldId id="322" r:id="rId27"/>
    <p:sldId id="323" r:id="rId28"/>
    <p:sldId id="325" r:id="rId29"/>
    <p:sldId id="326" r:id="rId30"/>
    <p:sldId id="327" r:id="rId31"/>
    <p:sldId id="328" r:id="rId32"/>
    <p:sldId id="33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F81BD"/>
    <a:srgbClr val="26B5CA"/>
    <a:srgbClr val="4472C4"/>
    <a:srgbClr val="006E54"/>
    <a:srgbClr val="A84442"/>
    <a:srgbClr val="4671A6"/>
    <a:srgbClr val="89A34C"/>
    <a:srgbClr val="14472A"/>
    <a:srgbClr val="A91E37"/>
    <a:srgbClr val="F7D7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8" autoAdjust="0"/>
    <p:restoredTop sz="94660"/>
  </p:normalViewPr>
  <p:slideViewPr>
    <p:cSldViewPr snapToGrid="0">
      <p:cViewPr varScale="1">
        <p:scale>
          <a:sx n="105" d="100"/>
          <a:sy n="105" d="100"/>
        </p:scale>
        <p:origin x="1188"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oleObject" Target="file:///C:\Users\msayer\AppData\Local\Microsoft\Windows\INetCache\Content.Outlook\B2OI7S20\ExpandedProductionInjectionSummaryReport%20(1).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b="1"/>
              <a:t>New Mexico Liquid Production</a:t>
            </a:r>
          </a:p>
        </c:rich>
      </c:tx>
      <c:overlay val="0"/>
      <c:spPr>
        <a:solidFill>
          <a:schemeClr val="bg1"/>
        </a:solidFill>
        <a:ln>
          <a:solidFill>
            <a:schemeClr val="tx1"/>
          </a:solid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8.4521506026874166E-2"/>
          <c:y val="4.8010886761718774E-2"/>
          <c:w val="0.86299133721707622"/>
          <c:h val="0.82470508035836698"/>
        </c:manualLayout>
      </c:layout>
      <c:lineChart>
        <c:grouping val="standard"/>
        <c:varyColors val="0"/>
        <c:ser>
          <c:idx val="1"/>
          <c:order val="0"/>
          <c:tx>
            <c:strRef>
              <c:f>ExpandedProductionInjectionSumm!$E$1</c:f>
              <c:strCache>
                <c:ptCount val="1"/>
                <c:pt idx="0">
                  <c:v>Oil BOPD</c:v>
                </c:pt>
              </c:strCache>
            </c:strRef>
          </c:tx>
          <c:spPr>
            <a:ln w="38100" cap="rnd">
              <a:solidFill>
                <a:srgbClr val="00B050"/>
              </a:solidFill>
              <a:round/>
            </a:ln>
            <a:effectLst/>
          </c:spPr>
          <c:marker>
            <c:symbol val="none"/>
          </c:marker>
          <c:cat>
            <c:numRef>
              <c:f>ExpandedProductionInjectionSumm!$A$2:$A$293</c:f>
              <c:numCache>
                <c:formatCode>m/d/yyyy</c:formatCode>
                <c:ptCount val="292"/>
                <c:pt idx="0">
                  <c:v>34365</c:v>
                </c:pt>
                <c:pt idx="1">
                  <c:v>34393</c:v>
                </c:pt>
                <c:pt idx="2">
                  <c:v>34424</c:v>
                </c:pt>
                <c:pt idx="3">
                  <c:v>34454</c:v>
                </c:pt>
                <c:pt idx="4">
                  <c:v>34485</c:v>
                </c:pt>
                <c:pt idx="5">
                  <c:v>34515</c:v>
                </c:pt>
                <c:pt idx="6">
                  <c:v>34546</c:v>
                </c:pt>
                <c:pt idx="7">
                  <c:v>34577</c:v>
                </c:pt>
                <c:pt idx="8">
                  <c:v>34607</c:v>
                </c:pt>
                <c:pt idx="9">
                  <c:v>34638</c:v>
                </c:pt>
                <c:pt idx="10">
                  <c:v>34668</c:v>
                </c:pt>
                <c:pt idx="11">
                  <c:v>34699</c:v>
                </c:pt>
                <c:pt idx="12">
                  <c:v>34730</c:v>
                </c:pt>
                <c:pt idx="13">
                  <c:v>34758</c:v>
                </c:pt>
                <c:pt idx="14">
                  <c:v>34789</c:v>
                </c:pt>
                <c:pt idx="15">
                  <c:v>34819</c:v>
                </c:pt>
                <c:pt idx="16">
                  <c:v>34850</c:v>
                </c:pt>
                <c:pt idx="17">
                  <c:v>34880</c:v>
                </c:pt>
                <c:pt idx="18">
                  <c:v>34911</c:v>
                </c:pt>
                <c:pt idx="19">
                  <c:v>34942</c:v>
                </c:pt>
                <c:pt idx="20">
                  <c:v>34972</c:v>
                </c:pt>
                <c:pt idx="21">
                  <c:v>35003</c:v>
                </c:pt>
                <c:pt idx="22">
                  <c:v>35033</c:v>
                </c:pt>
                <c:pt idx="23">
                  <c:v>35064</c:v>
                </c:pt>
                <c:pt idx="24">
                  <c:v>35095</c:v>
                </c:pt>
                <c:pt idx="25">
                  <c:v>35124</c:v>
                </c:pt>
                <c:pt idx="26">
                  <c:v>35155</c:v>
                </c:pt>
                <c:pt idx="27">
                  <c:v>35185</c:v>
                </c:pt>
                <c:pt idx="28">
                  <c:v>35216</c:v>
                </c:pt>
                <c:pt idx="29">
                  <c:v>35246</c:v>
                </c:pt>
                <c:pt idx="30">
                  <c:v>35277</c:v>
                </c:pt>
                <c:pt idx="31">
                  <c:v>35308</c:v>
                </c:pt>
                <c:pt idx="32">
                  <c:v>35338</c:v>
                </c:pt>
                <c:pt idx="33">
                  <c:v>35369</c:v>
                </c:pt>
                <c:pt idx="34">
                  <c:v>35399</c:v>
                </c:pt>
                <c:pt idx="35">
                  <c:v>35430</c:v>
                </c:pt>
                <c:pt idx="36">
                  <c:v>35461</c:v>
                </c:pt>
                <c:pt idx="37">
                  <c:v>35489</c:v>
                </c:pt>
                <c:pt idx="38">
                  <c:v>35520</c:v>
                </c:pt>
                <c:pt idx="39">
                  <c:v>35550</c:v>
                </c:pt>
                <c:pt idx="40">
                  <c:v>35581</c:v>
                </c:pt>
                <c:pt idx="41">
                  <c:v>35611</c:v>
                </c:pt>
                <c:pt idx="42">
                  <c:v>35642</c:v>
                </c:pt>
                <c:pt idx="43">
                  <c:v>35673</c:v>
                </c:pt>
                <c:pt idx="44">
                  <c:v>35703</c:v>
                </c:pt>
                <c:pt idx="45">
                  <c:v>35734</c:v>
                </c:pt>
                <c:pt idx="46">
                  <c:v>35764</c:v>
                </c:pt>
                <c:pt idx="47">
                  <c:v>35795</c:v>
                </c:pt>
                <c:pt idx="48">
                  <c:v>35826</c:v>
                </c:pt>
                <c:pt idx="49">
                  <c:v>35854</c:v>
                </c:pt>
                <c:pt idx="50">
                  <c:v>35885</c:v>
                </c:pt>
                <c:pt idx="51">
                  <c:v>35915</c:v>
                </c:pt>
                <c:pt idx="52">
                  <c:v>35946</c:v>
                </c:pt>
                <c:pt idx="53">
                  <c:v>35976</c:v>
                </c:pt>
                <c:pt idx="54">
                  <c:v>36007</c:v>
                </c:pt>
                <c:pt idx="55">
                  <c:v>36038</c:v>
                </c:pt>
                <c:pt idx="56">
                  <c:v>36068</c:v>
                </c:pt>
                <c:pt idx="57">
                  <c:v>36099</c:v>
                </c:pt>
                <c:pt idx="58">
                  <c:v>36129</c:v>
                </c:pt>
                <c:pt idx="59">
                  <c:v>36160</c:v>
                </c:pt>
                <c:pt idx="60">
                  <c:v>36191</c:v>
                </c:pt>
                <c:pt idx="61">
                  <c:v>36219</c:v>
                </c:pt>
                <c:pt idx="62">
                  <c:v>36250</c:v>
                </c:pt>
                <c:pt idx="63">
                  <c:v>36280</c:v>
                </c:pt>
                <c:pt idx="64">
                  <c:v>36311</c:v>
                </c:pt>
                <c:pt idx="65">
                  <c:v>36341</c:v>
                </c:pt>
                <c:pt idx="66">
                  <c:v>36372</c:v>
                </c:pt>
                <c:pt idx="67">
                  <c:v>36403</c:v>
                </c:pt>
                <c:pt idx="68">
                  <c:v>36433</c:v>
                </c:pt>
                <c:pt idx="69">
                  <c:v>36464</c:v>
                </c:pt>
                <c:pt idx="70">
                  <c:v>36494</c:v>
                </c:pt>
                <c:pt idx="71">
                  <c:v>36525</c:v>
                </c:pt>
                <c:pt idx="72">
                  <c:v>36556</c:v>
                </c:pt>
                <c:pt idx="73">
                  <c:v>36585</c:v>
                </c:pt>
                <c:pt idx="74">
                  <c:v>36616</c:v>
                </c:pt>
                <c:pt idx="75">
                  <c:v>36646</c:v>
                </c:pt>
                <c:pt idx="76">
                  <c:v>36677</c:v>
                </c:pt>
                <c:pt idx="77">
                  <c:v>36707</c:v>
                </c:pt>
                <c:pt idx="78">
                  <c:v>36738</c:v>
                </c:pt>
                <c:pt idx="79">
                  <c:v>36769</c:v>
                </c:pt>
                <c:pt idx="80">
                  <c:v>36799</c:v>
                </c:pt>
                <c:pt idx="81">
                  <c:v>36830</c:v>
                </c:pt>
                <c:pt idx="82">
                  <c:v>36860</c:v>
                </c:pt>
                <c:pt idx="83">
                  <c:v>36891</c:v>
                </c:pt>
                <c:pt idx="84">
                  <c:v>36922</c:v>
                </c:pt>
                <c:pt idx="85">
                  <c:v>36950</c:v>
                </c:pt>
                <c:pt idx="86">
                  <c:v>36981</c:v>
                </c:pt>
                <c:pt idx="87">
                  <c:v>37011</c:v>
                </c:pt>
                <c:pt idx="88">
                  <c:v>37042</c:v>
                </c:pt>
                <c:pt idx="89">
                  <c:v>37072</c:v>
                </c:pt>
                <c:pt idx="90">
                  <c:v>37103</c:v>
                </c:pt>
                <c:pt idx="91">
                  <c:v>37134</c:v>
                </c:pt>
                <c:pt idx="92">
                  <c:v>37164</c:v>
                </c:pt>
                <c:pt idx="93">
                  <c:v>37195</c:v>
                </c:pt>
                <c:pt idx="94">
                  <c:v>37225</c:v>
                </c:pt>
                <c:pt idx="95">
                  <c:v>37256</c:v>
                </c:pt>
                <c:pt idx="96">
                  <c:v>37287</c:v>
                </c:pt>
                <c:pt idx="97">
                  <c:v>37315</c:v>
                </c:pt>
                <c:pt idx="98">
                  <c:v>37346</c:v>
                </c:pt>
                <c:pt idx="99">
                  <c:v>37376</c:v>
                </c:pt>
                <c:pt idx="100">
                  <c:v>37407</c:v>
                </c:pt>
                <c:pt idx="101">
                  <c:v>37437</c:v>
                </c:pt>
                <c:pt idx="102">
                  <c:v>37468</c:v>
                </c:pt>
                <c:pt idx="103">
                  <c:v>37499</c:v>
                </c:pt>
                <c:pt idx="104">
                  <c:v>37529</c:v>
                </c:pt>
                <c:pt idx="105">
                  <c:v>37560</c:v>
                </c:pt>
                <c:pt idx="106">
                  <c:v>37590</c:v>
                </c:pt>
                <c:pt idx="107">
                  <c:v>37621</c:v>
                </c:pt>
                <c:pt idx="108">
                  <c:v>37652</c:v>
                </c:pt>
                <c:pt idx="109">
                  <c:v>37680</c:v>
                </c:pt>
                <c:pt idx="110">
                  <c:v>37711</c:v>
                </c:pt>
                <c:pt idx="111">
                  <c:v>37741</c:v>
                </c:pt>
                <c:pt idx="112">
                  <c:v>37772</c:v>
                </c:pt>
                <c:pt idx="113">
                  <c:v>37802</c:v>
                </c:pt>
                <c:pt idx="114">
                  <c:v>37833</c:v>
                </c:pt>
                <c:pt idx="115">
                  <c:v>37864</c:v>
                </c:pt>
                <c:pt idx="116">
                  <c:v>37894</c:v>
                </c:pt>
                <c:pt idx="117">
                  <c:v>37925</c:v>
                </c:pt>
                <c:pt idx="118">
                  <c:v>37955</c:v>
                </c:pt>
                <c:pt idx="119">
                  <c:v>37986</c:v>
                </c:pt>
                <c:pt idx="120">
                  <c:v>38017</c:v>
                </c:pt>
                <c:pt idx="121">
                  <c:v>38046</c:v>
                </c:pt>
                <c:pt idx="122">
                  <c:v>38077</c:v>
                </c:pt>
                <c:pt idx="123">
                  <c:v>38107</c:v>
                </c:pt>
                <c:pt idx="124">
                  <c:v>38138</c:v>
                </c:pt>
                <c:pt idx="125">
                  <c:v>38168</c:v>
                </c:pt>
                <c:pt idx="126">
                  <c:v>38199</c:v>
                </c:pt>
                <c:pt idx="127">
                  <c:v>38230</c:v>
                </c:pt>
                <c:pt idx="128">
                  <c:v>38260</c:v>
                </c:pt>
                <c:pt idx="129">
                  <c:v>38291</c:v>
                </c:pt>
                <c:pt idx="130">
                  <c:v>38321</c:v>
                </c:pt>
                <c:pt idx="131">
                  <c:v>38352</c:v>
                </c:pt>
                <c:pt idx="132">
                  <c:v>38383</c:v>
                </c:pt>
                <c:pt idx="133">
                  <c:v>38411</c:v>
                </c:pt>
                <c:pt idx="134">
                  <c:v>38442</c:v>
                </c:pt>
                <c:pt idx="135">
                  <c:v>38472</c:v>
                </c:pt>
                <c:pt idx="136">
                  <c:v>38503</c:v>
                </c:pt>
                <c:pt idx="137">
                  <c:v>38533</c:v>
                </c:pt>
                <c:pt idx="138">
                  <c:v>38564</c:v>
                </c:pt>
                <c:pt idx="139">
                  <c:v>38595</c:v>
                </c:pt>
                <c:pt idx="140">
                  <c:v>38625</c:v>
                </c:pt>
                <c:pt idx="141">
                  <c:v>38656</c:v>
                </c:pt>
                <c:pt idx="142">
                  <c:v>38686</c:v>
                </c:pt>
                <c:pt idx="143">
                  <c:v>38717</c:v>
                </c:pt>
                <c:pt idx="144">
                  <c:v>38748</c:v>
                </c:pt>
                <c:pt idx="145">
                  <c:v>38776</c:v>
                </c:pt>
                <c:pt idx="146">
                  <c:v>38807</c:v>
                </c:pt>
                <c:pt idx="147">
                  <c:v>38837</c:v>
                </c:pt>
                <c:pt idx="148">
                  <c:v>38868</c:v>
                </c:pt>
                <c:pt idx="149">
                  <c:v>38898</c:v>
                </c:pt>
                <c:pt idx="150">
                  <c:v>38929</c:v>
                </c:pt>
                <c:pt idx="151">
                  <c:v>38960</c:v>
                </c:pt>
                <c:pt idx="152">
                  <c:v>38990</c:v>
                </c:pt>
                <c:pt idx="153">
                  <c:v>39021</c:v>
                </c:pt>
                <c:pt idx="154">
                  <c:v>39051</c:v>
                </c:pt>
                <c:pt idx="155">
                  <c:v>39082</c:v>
                </c:pt>
                <c:pt idx="156">
                  <c:v>39113</c:v>
                </c:pt>
                <c:pt idx="157">
                  <c:v>39141</c:v>
                </c:pt>
                <c:pt idx="158">
                  <c:v>39172</c:v>
                </c:pt>
                <c:pt idx="159">
                  <c:v>39202</c:v>
                </c:pt>
                <c:pt idx="160">
                  <c:v>39233</c:v>
                </c:pt>
                <c:pt idx="161">
                  <c:v>39263</c:v>
                </c:pt>
                <c:pt idx="162">
                  <c:v>39294</c:v>
                </c:pt>
                <c:pt idx="163">
                  <c:v>39325</c:v>
                </c:pt>
                <c:pt idx="164">
                  <c:v>39355</c:v>
                </c:pt>
                <c:pt idx="165">
                  <c:v>39386</c:v>
                </c:pt>
                <c:pt idx="166">
                  <c:v>39416</c:v>
                </c:pt>
                <c:pt idx="167">
                  <c:v>39447</c:v>
                </c:pt>
                <c:pt idx="168">
                  <c:v>39478</c:v>
                </c:pt>
                <c:pt idx="169">
                  <c:v>39507</c:v>
                </c:pt>
                <c:pt idx="170">
                  <c:v>39538</c:v>
                </c:pt>
                <c:pt idx="171">
                  <c:v>39568</c:v>
                </c:pt>
                <c:pt idx="172">
                  <c:v>39599</c:v>
                </c:pt>
                <c:pt idx="173">
                  <c:v>39629</c:v>
                </c:pt>
                <c:pt idx="174">
                  <c:v>39660</c:v>
                </c:pt>
                <c:pt idx="175">
                  <c:v>39691</c:v>
                </c:pt>
                <c:pt idx="176">
                  <c:v>39721</c:v>
                </c:pt>
                <c:pt idx="177">
                  <c:v>39752</c:v>
                </c:pt>
                <c:pt idx="178">
                  <c:v>39782</c:v>
                </c:pt>
                <c:pt idx="179">
                  <c:v>39813</c:v>
                </c:pt>
                <c:pt idx="180">
                  <c:v>39844</c:v>
                </c:pt>
                <c:pt idx="181">
                  <c:v>39872</c:v>
                </c:pt>
                <c:pt idx="182">
                  <c:v>39903</c:v>
                </c:pt>
                <c:pt idx="183">
                  <c:v>39933</c:v>
                </c:pt>
                <c:pt idx="184">
                  <c:v>39964</c:v>
                </c:pt>
                <c:pt idx="185">
                  <c:v>39994</c:v>
                </c:pt>
                <c:pt idx="186">
                  <c:v>40025</c:v>
                </c:pt>
                <c:pt idx="187">
                  <c:v>40056</c:v>
                </c:pt>
                <c:pt idx="188">
                  <c:v>40086</c:v>
                </c:pt>
                <c:pt idx="189">
                  <c:v>40117</c:v>
                </c:pt>
                <c:pt idx="190">
                  <c:v>40147</c:v>
                </c:pt>
                <c:pt idx="191">
                  <c:v>40178</c:v>
                </c:pt>
                <c:pt idx="192">
                  <c:v>40209</c:v>
                </c:pt>
                <c:pt idx="193">
                  <c:v>40237</c:v>
                </c:pt>
                <c:pt idx="194">
                  <c:v>40268</c:v>
                </c:pt>
                <c:pt idx="195">
                  <c:v>40298</c:v>
                </c:pt>
                <c:pt idx="196">
                  <c:v>40329</c:v>
                </c:pt>
                <c:pt idx="197">
                  <c:v>40359</c:v>
                </c:pt>
                <c:pt idx="198">
                  <c:v>40390</c:v>
                </c:pt>
                <c:pt idx="199">
                  <c:v>40421</c:v>
                </c:pt>
                <c:pt idx="200">
                  <c:v>40451</c:v>
                </c:pt>
                <c:pt idx="201">
                  <c:v>40482</c:v>
                </c:pt>
                <c:pt idx="202">
                  <c:v>40512</c:v>
                </c:pt>
                <c:pt idx="203">
                  <c:v>40543</c:v>
                </c:pt>
                <c:pt idx="204">
                  <c:v>40574</c:v>
                </c:pt>
                <c:pt idx="205">
                  <c:v>40602</c:v>
                </c:pt>
                <c:pt idx="206">
                  <c:v>40633</c:v>
                </c:pt>
                <c:pt idx="207">
                  <c:v>40663</c:v>
                </c:pt>
                <c:pt idx="208">
                  <c:v>40694</c:v>
                </c:pt>
                <c:pt idx="209">
                  <c:v>40724</c:v>
                </c:pt>
                <c:pt idx="210">
                  <c:v>40755</c:v>
                </c:pt>
                <c:pt idx="211">
                  <c:v>40786</c:v>
                </c:pt>
                <c:pt idx="212">
                  <c:v>40816</c:v>
                </c:pt>
                <c:pt idx="213">
                  <c:v>40847</c:v>
                </c:pt>
                <c:pt idx="214">
                  <c:v>40877</c:v>
                </c:pt>
                <c:pt idx="215">
                  <c:v>40908</c:v>
                </c:pt>
                <c:pt idx="216">
                  <c:v>40939</c:v>
                </c:pt>
                <c:pt idx="217">
                  <c:v>40968</c:v>
                </c:pt>
                <c:pt idx="218">
                  <c:v>40999</c:v>
                </c:pt>
                <c:pt idx="219">
                  <c:v>41029</c:v>
                </c:pt>
                <c:pt idx="220">
                  <c:v>41060</c:v>
                </c:pt>
                <c:pt idx="221">
                  <c:v>41090</c:v>
                </c:pt>
                <c:pt idx="222">
                  <c:v>41121</c:v>
                </c:pt>
                <c:pt idx="223">
                  <c:v>41152</c:v>
                </c:pt>
                <c:pt idx="224">
                  <c:v>41182</c:v>
                </c:pt>
                <c:pt idx="225">
                  <c:v>41213</c:v>
                </c:pt>
                <c:pt idx="226">
                  <c:v>41243</c:v>
                </c:pt>
                <c:pt idx="227">
                  <c:v>41274</c:v>
                </c:pt>
                <c:pt idx="228">
                  <c:v>41305</c:v>
                </c:pt>
                <c:pt idx="229">
                  <c:v>41333</c:v>
                </c:pt>
                <c:pt idx="230">
                  <c:v>41364</c:v>
                </c:pt>
                <c:pt idx="231">
                  <c:v>41394</c:v>
                </c:pt>
                <c:pt idx="232">
                  <c:v>41425</c:v>
                </c:pt>
                <c:pt idx="233">
                  <c:v>41455</c:v>
                </c:pt>
                <c:pt idx="234">
                  <c:v>41486</c:v>
                </c:pt>
                <c:pt idx="235">
                  <c:v>41517</c:v>
                </c:pt>
                <c:pt idx="236">
                  <c:v>41547</c:v>
                </c:pt>
                <c:pt idx="237">
                  <c:v>41578</c:v>
                </c:pt>
                <c:pt idx="238">
                  <c:v>41608</c:v>
                </c:pt>
                <c:pt idx="239">
                  <c:v>41639</c:v>
                </c:pt>
                <c:pt idx="240">
                  <c:v>41670</c:v>
                </c:pt>
                <c:pt idx="241">
                  <c:v>41698</c:v>
                </c:pt>
                <c:pt idx="242">
                  <c:v>41729</c:v>
                </c:pt>
                <c:pt idx="243">
                  <c:v>41759</c:v>
                </c:pt>
                <c:pt idx="244">
                  <c:v>41790</c:v>
                </c:pt>
                <c:pt idx="245">
                  <c:v>41820</c:v>
                </c:pt>
                <c:pt idx="246">
                  <c:v>41851</c:v>
                </c:pt>
                <c:pt idx="247">
                  <c:v>41882</c:v>
                </c:pt>
                <c:pt idx="248">
                  <c:v>41912</c:v>
                </c:pt>
                <c:pt idx="249">
                  <c:v>41943</c:v>
                </c:pt>
                <c:pt idx="250">
                  <c:v>41973</c:v>
                </c:pt>
                <c:pt idx="251">
                  <c:v>42004</c:v>
                </c:pt>
                <c:pt idx="252">
                  <c:v>42035</c:v>
                </c:pt>
                <c:pt idx="253">
                  <c:v>42063</c:v>
                </c:pt>
                <c:pt idx="254">
                  <c:v>42094</c:v>
                </c:pt>
                <c:pt idx="255">
                  <c:v>42124</c:v>
                </c:pt>
                <c:pt idx="256">
                  <c:v>42155</c:v>
                </c:pt>
                <c:pt idx="257">
                  <c:v>42185</c:v>
                </c:pt>
                <c:pt idx="258">
                  <c:v>42216</c:v>
                </c:pt>
                <c:pt idx="259">
                  <c:v>42247</c:v>
                </c:pt>
                <c:pt idx="260">
                  <c:v>42277</c:v>
                </c:pt>
                <c:pt idx="261">
                  <c:v>42308</c:v>
                </c:pt>
                <c:pt idx="262">
                  <c:v>42338</c:v>
                </c:pt>
                <c:pt idx="263">
                  <c:v>42369</c:v>
                </c:pt>
                <c:pt idx="264">
                  <c:v>42400</c:v>
                </c:pt>
                <c:pt idx="265">
                  <c:v>42429</c:v>
                </c:pt>
                <c:pt idx="266">
                  <c:v>42460</c:v>
                </c:pt>
                <c:pt idx="267">
                  <c:v>42490</c:v>
                </c:pt>
                <c:pt idx="268">
                  <c:v>42521</c:v>
                </c:pt>
                <c:pt idx="269">
                  <c:v>42551</c:v>
                </c:pt>
                <c:pt idx="270">
                  <c:v>42582</c:v>
                </c:pt>
                <c:pt idx="271">
                  <c:v>42613</c:v>
                </c:pt>
                <c:pt idx="272">
                  <c:v>42643</c:v>
                </c:pt>
                <c:pt idx="273">
                  <c:v>42674</c:v>
                </c:pt>
                <c:pt idx="274">
                  <c:v>42704</c:v>
                </c:pt>
                <c:pt idx="275">
                  <c:v>42735</c:v>
                </c:pt>
                <c:pt idx="276">
                  <c:v>42766</c:v>
                </c:pt>
                <c:pt idx="277">
                  <c:v>42794</c:v>
                </c:pt>
                <c:pt idx="278">
                  <c:v>42825</c:v>
                </c:pt>
                <c:pt idx="279">
                  <c:v>42855</c:v>
                </c:pt>
                <c:pt idx="280">
                  <c:v>42886</c:v>
                </c:pt>
                <c:pt idx="281">
                  <c:v>42916</c:v>
                </c:pt>
                <c:pt idx="282">
                  <c:v>42947</c:v>
                </c:pt>
                <c:pt idx="283">
                  <c:v>42978</c:v>
                </c:pt>
                <c:pt idx="284">
                  <c:v>43008</c:v>
                </c:pt>
                <c:pt idx="285">
                  <c:v>43039</c:v>
                </c:pt>
                <c:pt idx="286">
                  <c:v>43069</c:v>
                </c:pt>
                <c:pt idx="287">
                  <c:v>43100</c:v>
                </c:pt>
                <c:pt idx="288">
                  <c:v>43131</c:v>
                </c:pt>
                <c:pt idx="289">
                  <c:v>43159</c:v>
                </c:pt>
                <c:pt idx="290">
                  <c:v>43190</c:v>
                </c:pt>
                <c:pt idx="291">
                  <c:v>43220</c:v>
                </c:pt>
              </c:numCache>
            </c:numRef>
          </c:cat>
          <c:val>
            <c:numRef>
              <c:f>ExpandedProductionInjectionSumm!$E$2:$E$293</c:f>
              <c:numCache>
                <c:formatCode>_(* #,##0_);_(* \(#,##0\);_(* "-"??_);_(@_)</c:formatCode>
                <c:ptCount val="292"/>
                <c:pt idx="0">
                  <c:v>186812.96774193548</c:v>
                </c:pt>
                <c:pt idx="1">
                  <c:v>187321.75</c:v>
                </c:pt>
                <c:pt idx="2">
                  <c:v>184274</c:v>
                </c:pt>
                <c:pt idx="3">
                  <c:v>182921.73333333334</c:v>
                </c:pt>
                <c:pt idx="4">
                  <c:v>177190.96774193548</c:v>
                </c:pt>
                <c:pt idx="5">
                  <c:v>172808.33333333334</c:v>
                </c:pt>
                <c:pt idx="6">
                  <c:v>175388.67741935485</c:v>
                </c:pt>
                <c:pt idx="7">
                  <c:v>177080.12903225806</c:v>
                </c:pt>
                <c:pt idx="8">
                  <c:v>176678.03333333333</c:v>
                </c:pt>
                <c:pt idx="9">
                  <c:v>181573.4193548387</c:v>
                </c:pt>
                <c:pt idx="10">
                  <c:v>184496.23333333334</c:v>
                </c:pt>
                <c:pt idx="11">
                  <c:v>186052.25806451612</c:v>
                </c:pt>
                <c:pt idx="12">
                  <c:v>183970.5806451613</c:v>
                </c:pt>
                <c:pt idx="13">
                  <c:v>187134.42857142858</c:v>
                </c:pt>
                <c:pt idx="14">
                  <c:v>189418.12903225806</c:v>
                </c:pt>
                <c:pt idx="15">
                  <c:v>190344.06666666668</c:v>
                </c:pt>
                <c:pt idx="16">
                  <c:v>194186.5806451613</c:v>
                </c:pt>
                <c:pt idx="17">
                  <c:v>193314.3</c:v>
                </c:pt>
                <c:pt idx="18">
                  <c:v>193942.54838709679</c:v>
                </c:pt>
                <c:pt idx="19">
                  <c:v>195949.51612903227</c:v>
                </c:pt>
                <c:pt idx="20">
                  <c:v>199283.36666666667</c:v>
                </c:pt>
                <c:pt idx="21">
                  <c:v>200131.45161290321</c:v>
                </c:pt>
                <c:pt idx="22">
                  <c:v>205402.93333333332</c:v>
                </c:pt>
                <c:pt idx="23">
                  <c:v>201417.4193548387</c:v>
                </c:pt>
                <c:pt idx="24">
                  <c:v>207484.74193548388</c:v>
                </c:pt>
                <c:pt idx="25">
                  <c:v>209636.93103448275</c:v>
                </c:pt>
                <c:pt idx="26">
                  <c:v>208006.83870967742</c:v>
                </c:pt>
                <c:pt idx="27">
                  <c:v>202578.86666666667</c:v>
                </c:pt>
                <c:pt idx="28">
                  <c:v>199659.32258064515</c:v>
                </c:pt>
                <c:pt idx="29">
                  <c:v>198805.03333333333</c:v>
                </c:pt>
                <c:pt idx="30">
                  <c:v>198882.25806451612</c:v>
                </c:pt>
                <c:pt idx="31">
                  <c:v>199101.54838709679</c:v>
                </c:pt>
                <c:pt idx="32">
                  <c:v>199353.4</c:v>
                </c:pt>
                <c:pt idx="33">
                  <c:v>200711.90322580645</c:v>
                </c:pt>
                <c:pt idx="34">
                  <c:v>204033.03333333333</c:v>
                </c:pt>
                <c:pt idx="35">
                  <c:v>202409.22580645161</c:v>
                </c:pt>
                <c:pt idx="36">
                  <c:v>200689.29032258064</c:v>
                </c:pt>
                <c:pt idx="37">
                  <c:v>207699.32142857142</c:v>
                </c:pt>
                <c:pt idx="38">
                  <c:v>205863</c:v>
                </c:pt>
                <c:pt idx="39">
                  <c:v>206126.83333333334</c:v>
                </c:pt>
                <c:pt idx="40">
                  <c:v>202729.51612903227</c:v>
                </c:pt>
                <c:pt idx="41">
                  <c:v>201367.5</c:v>
                </c:pt>
                <c:pt idx="42">
                  <c:v>199258.77419354839</c:v>
                </c:pt>
                <c:pt idx="43">
                  <c:v>200259.48387096773</c:v>
                </c:pt>
                <c:pt idx="44">
                  <c:v>198867.96666666667</c:v>
                </c:pt>
                <c:pt idx="45">
                  <c:v>202897.22580645161</c:v>
                </c:pt>
                <c:pt idx="46">
                  <c:v>202863.83333333334</c:v>
                </c:pt>
                <c:pt idx="47">
                  <c:v>197149.67741935485</c:v>
                </c:pt>
                <c:pt idx="48">
                  <c:v>205266.03225806452</c:v>
                </c:pt>
                <c:pt idx="49">
                  <c:v>206913.03571428571</c:v>
                </c:pt>
                <c:pt idx="50">
                  <c:v>197549.93548387097</c:v>
                </c:pt>
                <c:pt idx="51">
                  <c:v>197409.66666666666</c:v>
                </c:pt>
                <c:pt idx="52">
                  <c:v>192771.48387096773</c:v>
                </c:pt>
                <c:pt idx="53">
                  <c:v>184395.76666666666</c:v>
                </c:pt>
                <c:pt idx="54">
                  <c:v>178450.67741935485</c:v>
                </c:pt>
                <c:pt idx="55">
                  <c:v>180253.06451612903</c:v>
                </c:pt>
                <c:pt idx="56">
                  <c:v>182143.2</c:v>
                </c:pt>
                <c:pt idx="57">
                  <c:v>190770.45161290321</c:v>
                </c:pt>
                <c:pt idx="58">
                  <c:v>190698</c:v>
                </c:pt>
                <c:pt idx="59">
                  <c:v>175262.5806451613</c:v>
                </c:pt>
                <c:pt idx="60">
                  <c:v>176731.35483870967</c:v>
                </c:pt>
                <c:pt idx="61">
                  <c:v>176930.64285714287</c:v>
                </c:pt>
                <c:pt idx="62">
                  <c:v>179673.5806451613</c:v>
                </c:pt>
                <c:pt idx="63">
                  <c:v>182265.1</c:v>
                </c:pt>
                <c:pt idx="64">
                  <c:v>179838.83870967742</c:v>
                </c:pt>
                <c:pt idx="65">
                  <c:v>177696.86666666667</c:v>
                </c:pt>
                <c:pt idx="66">
                  <c:v>176820.93548387097</c:v>
                </c:pt>
                <c:pt idx="67">
                  <c:v>179105.54838709679</c:v>
                </c:pt>
                <c:pt idx="68">
                  <c:v>179764.63333333333</c:v>
                </c:pt>
                <c:pt idx="69">
                  <c:v>183914.4193548387</c:v>
                </c:pt>
                <c:pt idx="70">
                  <c:v>185948</c:v>
                </c:pt>
                <c:pt idx="71">
                  <c:v>184219.5806451613</c:v>
                </c:pt>
                <c:pt idx="72">
                  <c:v>188880.74193548388</c:v>
                </c:pt>
                <c:pt idx="73">
                  <c:v>190006</c:v>
                </c:pt>
                <c:pt idx="74">
                  <c:v>187653.48387096773</c:v>
                </c:pt>
                <c:pt idx="75">
                  <c:v>189494.83333333334</c:v>
                </c:pt>
                <c:pt idx="76">
                  <c:v>189591.61290322582</c:v>
                </c:pt>
                <c:pt idx="77">
                  <c:v>186650.73333333334</c:v>
                </c:pt>
                <c:pt idx="78">
                  <c:v>184152.67741935485</c:v>
                </c:pt>
                <c:pt idx="79">
                  <c:v>183563.03225806452</c:v>
                </c:pt>
                <c:pt idx="80">
                  <c:v>186656.5</c:v>
                </c:pt>
                <c:pt idx="81">
                  <c:v>189832.87096774194</c:v>
                </c:pt>
                <c:pt idx="82">
                  <c:v>190326.2</c:v>
                </c:pt>
                <c:pt idx="83">
                  <c:v>189570.19354838709</c:v>
                </c:pt>
                <c:pt idx="84">
                  <c:v>189140.64516129033</c:v>
                </c:pt>
                <c:pt idx="85">
                  <c:v>195122.5</c:v>
                </c:pt>
                <c:pt idx="86">
                  <c:v>189524.77419354839</c:v>
                </c:pt>
                <c:pt idx="87">
                  <c:v>192232.93333333332</c:v>
                </c:pt>
                <c:pt idx="88">
                  <c:v>191409.09677419355</c:v>
                </c:pt>
                <c:pt idx="89">
                  <c:v>184724.73333333334</c:v>
                </c:pt>
                <c:pt idx="90">
                  <c:v>186405.38709677418</c:v>
                </c:pt>
                <c:pt idx="91">
                  <c:v>188042.74193548388</c:v>
                </c:pt>
                <c:pt idx="92">
                  <c:v>188617.96666666667</c:v>
                </c:pt>
                <c:pt idx="93">
                  <c:v>192731</c:v>
                </c:pt>
                <c:pt idx="94">
                  <c:v>189755.66666666666</c:v>
                </c:pt>
                <c:pt idx="95">
                  <c:v>187235.16129032258</c:v>
                </c:pt>
                <c:pt idx="96">
                  <c:v>187236.64516129033</c:v>
                </c:pt>
                <c:pt idx="97">
                  <c:v>186838.89285714287</c:v>
                </c:pt>
                <c:pt idx="98">
                  <c:v>183886.93548387097</c:v>
                </c:pt>
                <c:pt idx="99">
                  <c:v>187716.5</c:v>
                </c:pt>
                <c:pt idx="100">
                  <c:v>186508.83870967742</c:v>
                </c:pt>
                <c:pt idx="101">
                  <c:v>181515.76666666666</c:v>
                </c:pt>
                <c:pt idx="102">
                  <c:v>180601.03225806452</c:v>
                </c:pt>
                <c:pt idx="103">
                  <c:v>178700.38709677418</c:v>
                </c:pt>
                <c:pt idx="104">
                  <c:v>189060.7</c:v>
                </c:pt>
                <c:pt idx="105">
                  <c:v>184489.70967741936</c:v>
                </c:pt>
                <c:pt idx="106">
                  <c:v>187735</c:v>
                </c:pt>
                <c:pt idx="107">
                  <c:v>187073.61290322582</c:v>
                </c:pt>
                <c:pt idx="108">
                  <c:v>183709.80645161291</c:v>
                </c:pt>
                <c:pt idx="109">
                  <c:v>182906.67857142858</c:v>
                </c:pt>
                <c:pt idx="110">
                  <c:v>183553.90322580645</c:v>
                </c:pt>
                <c:pt idx="111">
                  <c:v>181404.79999999999</c:v>
                </c:pt>
                <c:pt idx="112">
                  <c:v>181146.4193548387</c:v>
                </c:pt>
                <c:pt idx="113">
                  <c:v>180594.86666666667</c:v>
                </c:pt>
                <c:pt idx="114">
                  <c:v>181930.25806451612</c:v>
                </c:pt>
                <c:pt idx="115">
                  <c:v>181182.61290322582</c:v>
                </c:pt>
                <c:pt idx="116">
                  <c:v>182069.5</c:v>
                </c:pt>
                <c:pt idx="117">
                  <c:v>182369.16129032258</c:v>
                </c:pt>
                <c:pt idx="118">
                  <c:v>184425.46666666667</c:v>
                </c:pt>
                <c:pt idx="119">
                  <c:v>183963.22580645161</c:v>
                </c:pt>
                <c:pt idx="120">
                  <c:v>185623.67741935485</c:v>
                </c:pt>
                <c:pt idx="121">
                  <c:v>182100.79310344829</c:v>
                </c:pt>
                <c:pt idx="122">
                  <c:v>181346.16129032258</c:v>
                </c:pt>
                <c:pt idx="123">
                  <c:v>179429.23333333334</c:v>
                </c:pt>
                <c:pt idx="124">
                  <c:v>178767.74193548388</c:v>
                </c:pt>
                <c:pt idx="125">
                  <c:v>174944.3</c:v>
                </c:pt>
                <c:pt idx="126">
                  <c:v>172808.64516129033</c:v>
                </c:pt>
                <c:pt idx="127">
                  <c:v>173473.5806451613</c:v>
                </c:pt>
                <c:pt idx="128">
                  <c:v>172174.13333333333</c:v>
                </c:pt>
                <c:pt idx="129">
                  <c:v>172315.48387096773</c:v>
                </c:pt>
                <c:pt idx="130">
                  <c:v>172555.76666666666</c:v>
                </c:pt>
                <c:pt idx="131">
                  <c:v>169940.06451612903</c:v>
                </c:pt>
                <c:pt idx="132">
                  <c:v>172663.96774193548</c:v>
                </c:pt>
                <c:pt idx="133">
                  <c:v>172219.92857142858</c:v>
                </c:pt>
                <c:pt idx="134">
                  <c:v>171137.22580645161</c:v>
                </c:pt>
                <c:pt idx="135">
                  <c:v>168898.33333333334</c:v>
                </c:pt>
                <c:pt idx="136">
                  <c:v>169091.5806451613</c:v>
                </c:pt>
                <c:pt idx="137">
                  <c:v>166693.86666666667</c:v>
                </c:pt>
                <c:pt idx="138">
                  <c:v>163283.64516129033</c:v>
                </c:pt>
                <c:pt idx="139">
                  <c:v>163354.22580645161</c:v>
                </c:pt>
                <c:pt idx="140">
                  <c:v>160899.6</c:v>
                </c:pt>
                <c:pt idx="141">
                  <c:v>169308.64516129033</c:v>
                </c:pt>
                <c:pt idx="142">
                  <c:v>163650.46666666667</c:v>
                </c:pt>
                <c:pt idx="143">
                  <c:v>163286.29032258064</c:v>
                </c:pt>
                <c:pt idx="144">
                  <c:v>167004.93548387097</c:v>
                </c:pt>
                <c:pt idx="145">
                  <c:v>167415.10714285713</c:v>
                </c:pt>
                <c:pt idx="146">
                  <c:v>163606.87096774194</c:v>
                </c:pt>
                <c:pt idx="147">
                  <c:v>162293.20000000001</c:v>
                </c:pt>
                <c:pt idx="148">
                  <c:v>163525.09677419355</c:v>
                </c:pt>
                <c:pt idx="149">
                  <c:v>162077.73333333334</c:v>
                </c:pt>
                <c:pt idx="150">
                  <c:v>160295.48387096773</c:v>
                </c:pt>
                <c:pt idx="151">
                  <c:v>148451.25806451612</c:v>
                </c:pt>
                <c:pt idx="152">
                  <c:v>163591.13333333333</c:v>
                </c:pt>
                <c:pt idx="153">
                  <c:v>163233.25806451612</c:v>
                </c:pt>
                <c:pt idx="154">
                  <c:v>168932.6</c:v>
                </c:pt>
                <c:pt idx="155">
                  <c:v>164777.77419354839</c:v>
                </c:pt>
                <c:pt idx="156">
                  <c:v>161654.03225806452</c:v>
                </c:pt>
                <c:pt idx="157">
                  <c:v>166405.42857142858</c:v>
                </c:pt>
                <c:pt idx="158">
                  <c:v>162596.74193548388</c:v>
                </c:pt>
                <c:pt idx="159">
                  <c:v>163849.76666666666</c:v>
                </c:pt>
                <c:pt idx="160">
                  <c:v>161129.90322580645</c:v>
                </c:pt>
                <c:pt idx="161">
                  <c:v>159541.46666666667</c:v>
                </c:pt>
                <c:pt idx="162">
                  <c:v>157813.09677419355</c:v>
                </c:pt>
                <c:pt idx="163">
                  <c:v>160937.67741935485</c:v>
                </c:pt>
                <c:pt idx="164">
                  <c:v>159562.73333333334</c:v>
                </c:pt>
                <c:pt idx="165">
                  <c:v>162712.64516129033</c:v>
                </c:pt>
                <c:pt idx="166">
                  <c:v>165170</c:v>
                </c:pt>
                <c:pt idx="167">
                  <c:v>164629.70967741936</c:v>
                </c:pt>
                <c:pt idx="168">
                  <c:v>162764.03225806452</c:v>
                </c:pt>
                <c:pt idx="169">
                  <c:v>166031.93103448275</c:v>
                </c:pt>
                <c:pt idx="170">
                  <c:v>165834.87096774194</c:v>
                </c:pt>
                <c:pt idx="171">
                  <c:v>161910.1</c:v>
                </c:pt>
                <c:pt idx="172">
                  <c:v>161590.87096774194</c:v>
                </c:pt>
                <c:pt idx="173">
                  <c:v>160861.46666666667</c:v>
                </c:pt>
                <c:pt idx="174">
                  <c:v>163201.67741935485</c:v>
                </c:pt>
                <c:pt idx="175">
                  <c:v>162539.74193548388</c:v>
                </c:pt>
                <c:pt idx="176">
                  <c:v>156706.5</c:v>
                </c:pt>
                <c:pt idx="177">
                  <c:v>168589.70967741936</c:v>
                </c:pt>
                <c:pt idx="178">
                  <c:v>170650.8</c:v>
                </c:pt>
                <c:pt idx="179">
                  <c:v>171497.61290322582</c:v>
                </c:pt>
                <c:pt idx="180">
                  <c:v>171298.32258064515</c:v>
                </c:pt>
                <c:pt idx="181">
                  <c:v>175246.14285714287</c:v>
                </c:pt>
                <c:pt idx="182">
                  <c:v>173232.06451612903</c:v>
                </c:pt>
                <c:pt idx="183">
                  <c:v>166350.16666666666</c:v>
                </c:pt>
                <c:pt idx="184">
                  <c:v>167042.74193548388</c:v>
                </c:pt>
                <c:pt idx="185">
                  <c:v>162676.73333333334</c:v>
                </c:pt>
                <c:pt idx="186">
                  <c:v>160300.61290322582</c:v>
                </c:pt>
                <c:pt idx="187">
                  <c:v>163667.4193548387</c:v>
                </c:pt>
                <c:pt idx="188">
                  <c:v>164834.56666666668</c:v>
                </c:pt>
                <c:pt idx="189">
                  <c:v>167905.64516129033</c:v>
                </c:pt>
                <c:pt idx="190">
                  <c:v>172670.7</c:v>
                </c:pt>
                <c:pt idx="191">
                  <c:v>166734.5806451613</c:v>
                </c:pt>
                <c:pt idx="192">
                  <c:v>169724.12903225806</c:v>
                </c:pt>
                <c:pt idx="193">
                  <c:v>178644.17857142858</c:v>
                </c:pt>
                <c:pt idx="194">
                  <c:v>179639.35483870967</c:v>
                </c:pt>
                <c:pt idx="195">
                  <c:v>174743.9</c:v>
                </c:pt>
                <c:pt idx="196">
                  <c:v>177516.67741935485</c:v>
                </c:pt>
                <c:pt idx="197">
                  <c:v>175552.6</c:v>
                </c:pt>
                <c:pt idx="198">
                  <c:v>178625.35483870967</c:v>
                </c:pt>
                <c:pt idx="199">
                  <c:v>179587.4193548387</c:v>
                </c:pt>
                <c:pt idx="200">
                  <c:v>177723.06666666668</c:v>
                </c:pt>
                <c:pt idx="201">
                  <c:v>185767.51612903227</c:v>
                </c:pt>
                <c:pt idx="202">
                  <c:v>190204.33333333334</c:v>
                </c:pt>
                <c:pt idx="203">
                  <c:v>187843.38709677418</c:v>
                </c:pt>
                <c:pt idx="204">
                  <c:v>191028.06451612903</c:v>
                </c:pt>
                <c:pt idx="205">
                  <c:v>164419.21428571429</c:v>
                </c:pt>
                <c:pt idx="206">
                  <c:v>194458.38709677418</c:v>
                </c:pt>
                <c:pt idx="207">
                  <c:v>193200.73333333334</c:v>
                </c:pt>
                <c:pt idx="208">
                  <c:v>192734.45161290321</c:v>
                </c:pt>
                <c:pt idx="209">
                  <c:v>193432.13333333333</c:v>
                </c:pt>
                <c:pt idx="210">
                  <c:v>196642.80645161291</c:v>
                </c:pt>
                <c:pt idx="211">
                  <c:v>200342.4193548387</c:v>
                </c:pt>
                <c:pt idx="212">
                  <c:v>200789.5</c:v>
                </c:pt>
                <c:pt idx="213">
                  <c:v>201374.74193548388</c:v>
                </c:pt>
                <c:pt idx="214">
                  <c:v>212217.13333333333</c:v>
                </c:pt>
                <c:pt idx="215">
                  <c:v>207707.93548387097</c:v>
                </c:pt>
                <c:pt idx="216">
                  <c:v>217055.96774193548</c:v>
                </c:pt>
                <c:pt idx="217">
                  <c:v>216727.37931034484</c:v>
                </c:pt>
                <c:pt idx="218">
                  <c:v>219306.03225806452</c:v>
                </c:pt>
                <c:pt idx="219">
                  <c:v>223407.06666666668</c:v>
                </c:pt>
                <c:pt idx="220">
                  <c:v>224381.38709677418</c:v>
                </c:pt>
                <c:pt idx="221">
                  <c:v>227893.93333333332</c:v>
                </c:pt>
                <c:pt idx="222">
                  <c:v>236658.67741935485</c:v>
                </c:pt>
                <c:pt idx="223">
                  <c:v>236090.70967741936</c:v>
                </c:pt>
                <c:pt idx="224">
                  <c:v>244620.13333333333</c:v>
                </c:pt>
                <c:pt idx="225">
                  <c:v>251015</c:v>
                </c:pt>
                <c:pt idx="226">
                  <c:v>252862.1</c:v>
                </c:pt>
                <c:pt idx="227">
                  <c:v>254302.45161290321</c:v>
                </c:pt>
                <c:pt idx="228">
                  <c:v>254174</c:v>
                </c:pt>
                <c:pt idx="229">
                  <c:v>257918.25</c:v>
                </c:pt>
                <c:pt idx="230">
                  <c:v>259469.70967741936</c:v>
                </c:pt>
                <c:pt idx="231">
                  <c:v>278188.86666666664</c:v>
                </c:pt>
                <c:pt idx="232">
                  <c:v>280749.19354838709</c:v>
                </c:pt>
                <c:pt idx="233">
                  <c:v>284766.7</c:v>
                </c:pt>
                <c:pt idx="234">
                  <c:v>286870.74193548388</c:v>
                </c:pt>
                <c:pt idx="235">
                  <c:v>290696.74193548388</c:v>
                </c:pt>
                <c:pt idx="236">
                  <c:v>298613.16666666669</c:v>
                </c:pt>
                <c:pt idx="237">
                  <c:v>301147.58064516127</c:v>
                </c:pt>
                <c:pt idx="238">
                  <c:v>286103.2</c:v>
                </c:pt>
                <c:pt idx="239">
                  <c:v>299057.48387096776</c:v>
                </c:pt>
                <c:pt idx="240">
                  <c:v>307127.61290322582</c:v>
                </c:pt>
                <c:pt idx="241">
                  <c:v>319080.39285714284</c:v>
                </c:pt>
                <c:pt idx="242">
                  <c:v>323397.80645161291</c:v>
                </c:pt>
                <c:pt idx="243">
                  <c:v>331820.7</c:v>
                </c:pt>
                <c:pt idx="244">
                  <c:v>333967.83870967739</c:v>
                </c:pt>
                <c:pt idx="245">
                  <c:v>331855.53333333333</c:v>
                </c:pt>
                <c:pt idx="246">
                  <c:v>345835.70967741933</c:v>
                </c:pt>
                <c:pt idx="247">
                  <c:v>347766.54838709679</c:v>
                </c:pt>
                <c:pt idx="248">
                  <c:v>338748.3</c:v>
                </c:pt>
                <c:pt idx="249">
                  <c:v>370928.74193548388</c:v>
                </c:pt>
                <c:pt idx="250">
                  <c:v>376304.16666666669</c:v>
                </c:pt>
                <c:pt idx="251">
                  <c:v>381203.38709677418</c:v>
                </c:pt>
                <c:pt idx="252">
                  <c:v>366628.54838709679</c:v>
                </c:pt>
                <c:pt idx="253">
                  <c:v>389795.35714285716</c:v>
                </c:pt>
                <c:pt idx="254">
                  <c:v>416306.80645161291</c:v>
                </c:pt>
                <c:pt idx="255">
                  <c:v>424629.63333333336</c:v>
                </c:pt>
                <c:pt idx="256">
                  <c:v>425966.83870967739</c:v>
                </c:pt>
                <c:pt idx="257">
                  <c:v>415144.26666666666</c:v>
                </c:pt>
                <c:pt idx="258">
                  <c:v>405047.67741935485</c:v>
                </c:pt>
                <c:pt idx="259">
                  <c:v>414623.12903225806</c:v>
                </c:pt>
                <c:pt idx="260">
                  <c:v>415547.1</c:v>
                </c:pt>
                <c:pt idx="261">
                  <c:v>407608.38709677418</c:v>
                </c:pt>
                <c:pt idx="262">
                  <c:v>414243.43333333335</c:v>
                </c:pt>
                <c:pt idx="263">
                  <c:v>359327.32258064515</c:v>
                </c:pt>
                <c:pt idx="264">
                  <c:v>378615.6451612903</c:v>
                </c:pt>
                <c:pt idx="265">
                  <c:v>398365.41379310342</c:v>
                </c:pt>
                <c:pt idx="266">
                  <c:v>406180.41935483873</c:v>
                </c:pt>
                <c:pt idx="267">
                  <c:v>404577.9</c:v>
                </c:pt>
                <c:pt idx="268">
                  <c:v>392970.51612903224</c:v>
                </c:pt>
                <c:pt idx="269">
                  <c:v>389303.16666666669</c:v>
                </c:pt>
                <c:pt idx="270">
                  <c:v>391810.22580645164</c:v>
                </c:pt>
                <c:pt idx="271">
                  <c:v>392479.09677419357</c:v>
                </c:pt>
                <c:pt idx="272">
                  <c:v>400649.63333333336</c:v>
                </c:pt>
                <c:pt idx="273">
                  <c:v>408237.38709677418</c:v>
                </c:pt>
                <c:pt idx="274">
                  <c:v>416193.56666666665</c:v>
                </c:pt>
                <c:pt idx="275">
                  <c:v>420503.93548387097</c:v>
                </c:pt>
                <c:pt idx="276">
                  <c:v>418668.41935483873</c:v>
                </c:pt>
                <c:pt idx="277">
                  <c:v>442531.67857142858</c:v>
                </c:pt>
                <c:pt idx="278">
                  <c:v>441802.16129032261</c:v>
                </c:pt>
                <c:pt idx="279">
                  <c:v>447361.46666666667</c:v>
                </c:pt>
                <c:pt idx="280">
                  <c:v>461862.90322580643</c:v>
                </c:pt>
                <c:pt idx="281">
                  <c:v>444091.46666666667</c:v>
                </c:pt>
                <c:pt idx="282">
                  <c:v>446906.54838709679</c:v>
                </c:pt>
                <c:pt idx="283">
                  <c:v>457573.19354838709</c:v>
                </c:pt>
                <c:pt idx="284">
                  <c:v>496560.83333333331</c:v>
                </c:pt>
                <c:pt idx="285">
                  <c:v>519025.77419354836</c:v>
                </c:pt>
                <c:pt idx="286">
                  <c:v>521519.83333333331</c:v>
                </c:pt>
                <c:pt idx="287">
                  <c:v>536553.09677419357</c:v>
                </c:pt>
                <c:pt idx="288">
                  <c:v>523763.16129032261</c:v>
                </c:pt>
                <c:pt idx="289">
                  <c:v>561970.35714285716</c:v>
                </c:pt>
                <c:pt idx="290">
                  <c:v>592278.61290322582</c:v>
                </c:pt>
                <c:pt idx="291">
                  <c:v>555012.73333333328</c:v>
                </c:pt>
              </c:numCache>
            </c:numRef>
          </c:val>
          <c:smooth val="0"/>
          <c:extLst>
            <c:ext xmlns:c16="http://schemas.microsoft.com/office/drawing/2014/chart" uri="{C3380CC4-5D6E-409C-BE32-E72D297353CC}">
              <c16:uniqueId val="{00000000-CDBC-459F-956D-6AD4C2F7D28F}"/>
            </c:ext>
          </c:extLst>
        </c:ser>
        <c:ser>
          <c:idx val="2"/>
          <c:order val="1"/>
          <c:tx>
            <c:strRef>
              <c:f>ExpandedProductionInjectionSumm!$F$1</c:f>
              <c:strCache>
                <c:ptCount val="1"/>
                <c:pt idx="0">
                  <c:v>Water BWPD</c:v>
                </c:pt>
              </c:strCache>
            </c:strRef>
          </c:tx>
          <c:spPr>
            <a:ln w="38100" cap="rnd">
              <a:solidFill>
                <a:schemeClr val="accent1"/>
              </a:solidFill>
              <a:round/>
            </a:ln>
            <a:effectLst/>
          </c:spPr>
          <c:marker>
            <c:symbol val="none"/>
          </c:marker>
          <c:cat>
            <c:numRef>
              <c:f>ExpandedProductionInjectionSumm!$A$2:$A$293</c:f>
              <c:numCache>
                <c:formatCode>m/d/yyyy</c:formatCode>
                <c:ptCount val="292"/>
                <c:pt idx="0">
                  <c:v>34365</c:v>
                </c:pt>
                <c:pt idx="1">
                  <c:v>34393</c:v>
                </c:pt>
                <c:pt idx="2">
                  <c:v>34424</c:v>
                </c:pt>
                <c:pt idx="3">
                  <c:v>34454</c:v>
                </c:pt>
                <c:pt idx="4">
                  <c:v>34485</c:v>
                </c:pt>
                <c:pt idx="5">
                  <c:v>34515</c:v>
                </c:pt>
                <c:pt idx="6">
                  <c:v>34546</c:v>
                </c:pt>
                <c:pt idx="7">
                  <c:v>34577</c:v>
                </c:pt>
                <c:pt idx="8">
                  <c:v>34607</c:v>
                </c:pt>
                <c:pt idx="9">
                  <c:v>34638</c:v>
                </c:pt>
                <c:pt idx="10">
                  <c:v>34668</c:v>
                </c:pt>
                <c:pt idx="11">
                  <c:v>34699</c:v>
                </c:pt>
                <c:pt idx="12">
                  <c:v>34730</c:v>
                </c:pt>
                <c:pt idx="13">
                  <c:v>34758</c:v>
                </c:pt>
                <c:pt idx="14">
                  <c:v>34789</c:v>
                </c:pt>
                <c:pt idx="15">
                  <c:v>34819</c:v>
                </c:pt>
                <c:pt idx="16">
                  <c:v>34850</c:v>
                </c:pt>
                <c:pt idx="17">
                  <c:v>34880</c:v>
                </c:pt>
                <c:pt idx="18">
                  <c:v>34911</c:v>
                </c:pt>
                <c:pt idx="19">
                  <c:v>34942</c:v>
                </c:pt>
                <c:pt idx="20">
                  <c:v>34972</c:v>
                </c:pt>
                <c:pt idx="21">
                  <c:v>35003</c:v>
                </c:pt>
                <c:pt idx="22">
                  <c:v>35033</c:v>
                </c:pt>
                <c:pt idx="23">
                  <c:v>35064</c:v>
                </c:pt>
                <c:pt idx="24">
                  <c:v>35095</c:v>
                </c:pt>
                <c:pt idx="25">
                  <c:v>35124</c:v>
                </c:pt>
                <c:pt idx="26">
                  <c:v>35155</c:v>
                </c:pt>
                <c:pt idx="27">
                  <c:v>35185</c:v>
                </c:pt>
                <c:pt idx="28">
                  <c:v>35216</c:v>
                </c:pt>
                <c:pt idx="29">
                  <c:v>35246</c:v>
                </c:pt>
                <c:pt idx="30">
                  <c:v>35277</c:v>
                </c:pt>
                <c:pt idx="31">
                  <c:v>35308</c:v>
                </c:pt>
                <c:pt idx="32">
                  <c:v>35338</c:v>
                </c:pt>
                <c:pt idx="33">
                  <c:v>35369</c:v>
                </c:pt>
                <c:pt idx="34">
                  <c:v>35399</c:v>
                </c:pt>
                <c:pt idx="35">
                  <c:v>35430</c:v>
                </c:pt>
                <c:pt idx="36">
                  <c:v>35461</c:v>
                </c:pt>
                <c:pt idx="37">
                  <c:v>35489</c:v>
                </c:pt>
                <c:pt idx="38">
                  <c:v>35520</c:v>
                </c:pt>
                <c:pt idx="39">
                  <c:v>35550</c:v>
                </c:pt>
                <c:pt idx="40">
                  <c:v>35581</c:v>
                </c:pt>
                <c:pt idx="41">
                  <c:v>35611</c:v>
                </c:pt>
                <c:pt idx="42">
                  <c:v>35642</c:v>
                </c:pt>
                <c:pt idx="43">
                  <c:v>35673</c:v>
                </c:pt>
                <c:pt idx="44">
                  <c:v>35703</c:v>
                </c:pt>
                <c:pt idx="45">
                  <c:v>35734</c:v>
                </c:pt>
                <c:pt idx="46">
                  <c:v>35764</c:v>
                </c:pt>
                <c:pt idx="47">
                  <c:v>35795</c:v>
                </c:pt>
                <c:pt idx="48">
                  <c:v>35826</c:v>
                </c:pt>
                <c:pt idx="49">
                  <c:v>35854</c:v>
                </c:pt>
                <c:pt idx="50">
                  <c:v>35885</c:v>
                </c:pt>
                <c:pt idx="51">
                  <c:v>35915</c:v>
                </c:pt>
                <c:pt idx="52">
                  <c:v>35946</c:v>
                </c:pt>
                <c:pt idx="53">
                  <c:v>35976</c:v>
                </c:pt>
                <c:pt idx="54">
                  <c:v>36007</c:v>
                </c:pt>
                <c:pt idx="55">
                  <c:v>36038</c:v>
                </c:pt>
                <c:pt idx="56">
                  <c:v>36068</c:v>
                </c:pt>
                <c:pt idx="57">
                  <c:v>36099</c:v>
                </c:pt>
                <c:pt idx="58">
                  <c:v>36129</c:v>
                </c:pt>
                <c:pt idx="59">
                  <c:v>36160</c:v>
                </c:pt>
                <c:pt idx="60">
                  <c:v>36191</c:v>
                </c:pt>
                <c:pt idx="61">
                  <c:v>36219</c:v>
                </c:pt>
                <c:pt idx="62">
                  <c:v>36250</c:v>
                </c:pt>
                <c:pt idx="63">
                  <c:v>36280</c:v>
                </c:pt>
                <c:pt idx="64">
                  <c:v>36311</c:v>
                </c:pt>
                <c:pt idx="65">
                  <c:v>36341</c:v>
                </c:pt>
                <c:pt idx="66">
                  <c:v>36372</c:v>
                </c:pt>
                <c:pt idx="67">
                  <c:v>36403</c:v>
                </c:pt>
                <c:pt idx="68">
                  <c:v>36433</c:v>
                </c:pt>
                <c:pt idx="69">
                  <c:v>36464</c:v>
                </c:pt>
                <c:pt idx="70">
                  <c:v>36494</c:v>
                </c:pt>
                <c:pt idx="71">
                  <c:v>36525</c:v>
                </c:pt>
                <c:pt idx="72">
                  <c:v>36556</c:v>
                </c:pt>
                <c:pt idx="73">
                  <c:v>36585</c:v>
                </c:pt>
                <c:pt idx="74">
                  <c:v>36616</c:v>
                </c:pt>
                <c:pt idx="75">
                  <c:v>36646</c:v>
                </c:pt>
                <c:pt idx="76">
                  <c:v>36677</c:v>
                </c:pt>
                <c:pt idx="77">
                  <c:v>36707</c:v>
                </c:pt>
                <c:pt idx="78">
                  <c:v>36738</c:v>
                </c:pt>
                <c:pt idx="79">
                  <c:v>36769</c:v>
                </c:pt>
                <c:pt idx="80">
                  <c:v>36799</c:v>
                </c:pt>
                <c:pt idx="81">
                  <c:v>36830</c:v>
                </c:pt>
                <c:pt idx="82">
                  <c:v>36860</c:v>
                </c:pt>
                <c:pt idx="83">
                  <c:v>36891</c:v>
                </c:pt>
                <c:pt idx="84">
                  <c:v>36922</c:v>
                </c:pt>
                <c:pt idx="85">
                  <c:v>36950</c:v>
                </c:pt>
                <c:pt idx="86">
                  <c:v>36981</c:v>
                </c:pt>
                <c:pt idx="87">
                  <c:v>37011</c:v>
                </c:pt>
                <c:pt idx="88">
                  <c:v>37042</c:v>
                </c:pt>
                <c:pt idx="89">
                  <c:v>37072</c:v>
                </c:pt>
                <c:pt idx="90">
                  <c:v>37103</c:v>
                </c:pt>
                <c:pt idx="91">
                  <c:v>37134</c:v>
                </c:pt>
                <c:pt idx="92">
                  <c:v>37164</c:v>
                </c:pt>
                <c:pt idx="93">
                  <c:v>37195</c:v>
                </c:pt>
                <c:pt idx="94">
                  <c:v>37225</c:v>
                </c:pt>
                <c:pt idx="95">
                  <c:v>37256</c:v>
                </c:pt>
                <c:pt idx="96">
                  <c:v>37287</c:v>
                </c:pt>
                <c:pt idx="97">
                  <c:v>37315</c:v>
                </c:pt>
                <c:pt idx="98">
                  <c:v>37346</c:v>
                </c:pt>
                <c:pt idx="99">
                  <c:v>37376</c:v>
                </c:pt>
                <c:pt idx="100">
                  <c:v>37407</c:v>
                </c:pt>
                <c:pt idx="101">
                  <c:v>37437</c:v>
                </c:pt>
                <c:pt idx="102">
                  <c:v>37468</c:v>
                </c:pt>
                <c:pt idx="103">
                  <c:v>37499</c:v>
                </c:pt>
                <c:pt idx="104">
                  <c:v>37529</c:v>
                </c:pt>
                <c:pt idx="105">
                  <c:v>37560</c:v>
                </c:pt>
                <c:pt idx="106">
                  <c:v>37590</c:v>
                </c:pt>
                <c:pt idx="107">
                  <c:v>37621</c:v>
                </c:pt>
                <c:pt idx="108">
                  <c:v>37652</c:v>
                </c:pt>
                <c:pt idx="109">
                  <c:v>37680</c:v>
                </c:pt>
                <c:pt idx="110">
                  <c:v>37711</c:v>
                </c:pt>
                <c:pt idx="111">
                  <c:v>37741</c:v>
                </c:pt>
                <c:pt idx="112">
                  <c:v>37772</c:v>
                </c:pt>
                <c:pt idx="113">
                  <c:v>37802</c:v>
                </c:pt>
                <c:pt idx="114">
                  <c:v>37833</c:v>
                </c:pt>
                <c:pt idx="115">
                  <c:v>37864</c:v>
                </c:pt>
                <c:pt idx="116">
                  <c:v>37894</c:v>
                </c:pt>
                <c:pt idx="117">
                  <c:v>37925</c:v>
                </c:pt>
                <c:pt idx="118">
                  <c:v>37955</c:v>
                </c:pt>
                <c:pt idx="119">
                  <c:v>37986</c:v>
                </c:pt>
                <c:pt idx="120">
                  <c:v>38017</c:v>
                </c:pt>
                <c:pt idx="121">
                  <c:v>38046</c:v>
                </c:pt>
                <c:pt idx="122">
                  <c:v>38077</c:v>
                </c:pt>
                <c:pt idx="123">
                  <c:v>38107</c:v>
                </c:pt>
                <c:pt idx="124">
                  <c:v>38138</c:v>
                </c:pt>
                <c:pt idx="125">
                  <c:v>38168</c:v>
                </c:pt>
                <c:pt idx="126">
                  <c:v>38199</c:v>
                </c:pt>
                <c:pt idx="127">
                  <c:v>38230</c:v>
                </c:pt>
                <c:pt idx="128">
                  <c:v>38260</c:v>
                </c:pt>
                <c:pt idx="129">
                  <c:v>38291</c:v>
                </c:pt>
                <c:pt idx="130">
                  <c:v>38321</c:v>
                </c:pt>
                <c:pt idx="131">
                  <c:v>38352</c:v>
                </c:pt>
                <c:pt idx="132">
                  <c:v>38383</c:v>
                </c:pt>
                <c:pt idx="133">
                  <c:v>38411</c:v>
                </c:pt>
                <c:pt idx="134">
                  <c:v>38442</c:v>
                </c:pt>
                <c:pt idx="135">
                  <c:v>38472</c:v>
                </c:pt>
                <c:pt idx="136">
                  <c:v>38503</c:v>
                </c:pt>
                <c:pt idx="137">
                  <c:v>38533</c:v>
                </c:pt>
                <c:pt idx="138">
                  <c:v>38564</c:v>
                </c:pt>
                <c:pt idx="139">
                  <c:v>38595</c:v>
                </c:pt>
                <c:pt idx="140">
                  <c:v>38625</c:v>
                </c:pt>
                <c:pt idx="141">
                  <c:v>38656</c:v>
                </c:pt>
                <c:pt idx="142">
                  <c:v>38686</c:v>
                </c:pt>
                <c:pt idx="143">
                  <c:v>38717</c:v>
                </c:pt>
                <c:pt idx="144">
                  <c:v>38748</c:v>
                </c:pt>
                <c:pt idx="145">
                  <c:v>38776</c:v>
                </c:pt>
                <c:pt idx="146">
                  <c:v>38807</c:v>
                </c:pt>
                <c:pt idx="147">
                  <c:v>38837</c:v>
                </c:pt>
                <c:pt idx="148">
                  <c:v>38868</c:v>
                </c:pt>
                <c:pt idx="149">
                  <c:v>38898</c:v>
                </c:pt>
                <c:pt idx="150">
                  <c:v>38929</c:v>
                </c:pt>
                <c:pt idx="151">
                  <c:v>38960</c:v>
                </c:pt>
                <c:pt idx="152">
                  <c:v>38990</c:v>
                </c:pt>
                <c:pt idx="153">
                  <c:v>39021</c:v>
                </c:pt>
                <c:pt idx="154">
                  <c:v>39051</c:v>
                </c:pt>
                <c:pt idx="155">
                  <c:v>39082</c:v>
                </c:pt>
                <c:pt idx="156">
                  <c:v>39113</c:v>
                </c:pt>
                <c:pt idx="157">
                  <c:v>39141</c:v>
                </c:pt>
                <c:pt idx="158">
                  <c:v>39172</c:v>
                </c:pt>
                <c:pt idx="159">
                  <c:v>39202</c:v>
                </c:pt>
                <c:pt idx="160">
                  <c:v>39233</c:v>
                </c:pt>
                <c:pt idx="161">
                  <c:v>39263</c:v>
                </c:pt>
                <c:pt idx="162">
                  <c:v>39294</c:v>
                </c:pt>
                <c:pt idx="163">
                  <c:v>39325</c:v>
                </c:pt>
                <c:pt idx="164">
                  <c:v>39355</c:v>
                </c:pt>
                <c:pt idx="165">
                  <c:v>39386</c:v>
                </c:pt>
                <c:pt idx="166">
                  <c:v>39416</c:v>
                </c:pt>
                <c:pt idx="167">
                  <c:v>39447</c:v>
                </c:pt>
                <c:pt idx="168">
                  <c:v>39478</c:v>
                </c:pt>
                <c:pt idx="169">
                  <c:v>39507</c:v>
                </c:pt>
                <c:pt idx="170">
                  <c:v>39538</c:v>
                </c:pt>
                <c:pt idx="171">
                  <c:v>39568</c:v>
                </c:pt>
                <c:pt idx="172">
                  <c:v>39599</c:v>
                </c:pt>
                <c:pt idx="173">
                  <c:v>39629</c:v>
                </c:pt>
                <c:pt idx="174">
                  <c:v>39660</c:v>
                </c:pt>
                <c:pt idx="175">
                  <c:v>39691</c:v>
                </c:pt>
                <c:pt idx="176">
                  <c:v>39721</c:v>
                </c:pt>
                <c:pt idx="177">
                  <c:v>39752</c:v>
                </c:pt>
                <c:pt idx="178">
                  <c:v>39782</c:v>
                </c:pt>
                <c:pt idx="179">
                  <c:v>39813</c:v>
                </c:pt>
                <c:pt idx="180">
                  <c:v>39844</c:v>
                </c:pt>
                <c:pt idx="181">
                  <c:v>39872</c:v>
                </c:pt>
                <c:pt idx="182">
                  <c:v>39903</c:v>
                </c:pt>
                <c:pt idx="183">
                  <c:v>39933</c:v>
                </c:pt>
                <c:pt idx="184">
                  <c:v>39964</c:v>
                </c:pt>
                <c:pt idx="185">
                  <c:v>39994</c:v>
                </c:pt>
                <c:pt idx="186">
                  <c:v>40025</c:v>
                </c:pt>
                <c:pt idx="187">
                  <c:v>40056</c:v>
                </c:pt>
                <c:pt idx="188">
                  <c:v>40086</c:v>
                </c:pt>
                <c:pt idx="189">
                  <c:v>40117</c:v>
                </c:pt>
                <c:pt idx="190">
                  <c:v>40147</c:v>
                </c:pt>
                <c:pt idx="191">
                  <c:v>40178</c:v>
                </c:pt>
                <c:pt idx="192">
                  <c:v>40209</c:v>
                </c:pt>
                <c:pt idx="193">
                  <c:v>40237</c:v>
                </c:pt>
                <c:pt idx="194">
                  <c:v>40268</c:v>
                </c:pt>
                <c:pt idx="195">
                  <c:v>40298</c:v>
                </c:pt>
                <c:pt idx="196">
                  <c:v>40329</c:v>
                </c:pt>
                <c:pt idx="197">
                  <c:v>40359</c:v>
                </c:pt>
                <c:pt idx="198">
                  <c:v>40390</c:v>
                </c:pt>
                <c:pt idx="199">
                  <c:v>40421</c:v>
                </c:pt>
                <c:pt idx="200">
                  <c:v>40451</c:v>
                </c:pt>
                <c:pt idx="201">
                  <c:v>40482</c:v>
                </c:pt>
                <c:pt idx="202">
                  <c:v>40512</c:v>
                </c:pt>
                <c:pt idx="203">
                  <c:v>40543</c:v>
                </c:pt>
                <c:pt idx="204">
                  <c:v>40574</c:v>
                </c:pt>
                <c:pt idx="205">
                  <c:v>40602</c:v>
                </c:pt>
                <c:pt idx="206">
                  <c:v>40633</c:v>
                </c:pt>
                <c:pt idx="207">
                  <c:v>40663</c:v>
                </c:pt>
                <c:pt idx="208">
                  <c:v>40694</c:v>
                </c:pt>
                <c:pt idx="209">
                  <c:v>40724</c:v>
                </c:pt>
                <c:pt idx="210">
                  <c:v>40755</c:v>
                </c:pt>
                <c:pt idx="211">
                  <c:v>40786</c:v>
                </c:pt>
                <c:pt idx="212">
                  <c:v>40816</c:v>
                </c:pt>
                <c:pt idx="213">
                  <c:v>40847</c:v>
                </c:pt>
                <c:pt idx="214">
                  <c:v>40877</c:v>
                </c:pt>
                <c:pt idx="215">
                  <c:v>40908</c:v>
                </c:pt>
                <c:pt idx="216">
                  <c:v>40939</c:v>
                </c:pt>
                <c:pt idx="217">
                  <c:v>40968</c:v>
                </c:pt>
                <c:pt idx="218">
                  <c:v>40999</c:v>
                </c:pt>
                <c:pt idx="219">
                  <c:v>41029</c:v>
                </c:pt>
                <c:pt idx="220">
                  <c:v>41060</c:v>
                </c:pt>
                <c:pt idx="221">
                  <c:v>41090</c:v>
                </c:pt>
                <c:pt idx="222">
                  <c:v>41121</c:v>
                </c:pt>
                <c:pt idx="223">
                  <c:v>41152</c:v>
                </c:pt>
                <c:pt idx="224">
                  <c:v>41182</c:v>
                </c:pt>
                <c:pt idx="225">
                  <c:v>41213</c:v>
                </c:pt>
                <c:pt idx="226">
                  <c:v>41243</c:v>
                </c:pt>
                <c:pt idx="227">
                  <c:v>41274</c:v>
                </c:pt>
                <c:pt idx="228">
                  <c:v>41305</c:v>
                </c:pt>
                <c:pt idx="229">
                  <c:v>41333</c:v>
                </c:pt>
                <c:pt idx="230">
                  <c:v>41364</c:v>
                </c:pt>
                <c:pt idx="231">
                  <c:v>41394</c:v>
                </c:pt>
                <c:pt idx="232">
                  <c:v>41425</c:v>
                </c:pt>
                <c:pt idx="233">
                  <c:v>41455</c:v>
                </c:pt>
                <c:pt idx="234">
                  <c:v>41486</c:v>
                </c:pt>
                <c:pt idx="235">
                  <c:v>41517</c:v>
                </c:pt>
                <c:pt idx="236">
                  <c:v>41547</c:v>
                </c:pt>
                <c:pt idx="237">
                  <c:v>41578</c:v>
                </c:pt>
                <c:pt idx="238">
                  <c:v>41608</c:v>
                </c:pt>
                <c:pt idx="239">
                  <c:v>41639</c:v>
                </c:pt>
                <c:pt idx="240">
                  <c:v>41670</c:v>
                </c:pt>
                <c:pt idx="241">
                  <c:v>41698</c:v>
                </c:pt>
                <c:pt idx="242">
                  <c:v>41729</c:v>
                </c:pt>
                <c:pt idx="243">
                  <c:v>41759</c:v>
                </c:pt>
                <c:pt idx="244">
                  <c:v>41790</c:v>
                </c:pt>
                <c:pt idx="245">
                  <c:v>41820</c:v>
                </c:pt>
                <c:pt idx="246">
                  <c:v>41851</c:v>
                </c:pt>
                <c:pt idx="247">
                  <c:v>41882</c:v>
                </c:pt>
                <c:pt idx="248">
                  <c:v>41912</c:v>
                </c:pt>
                <c:pt idx="249">
                  <c:v>41943</c:v>
                </c:pt>
                <c:pt idx="250">
                  <c:v>41973</c:v>
                </c:pt>
                <c:pt idx="251">
                  <c:v>42004</c:v>
                </c:pt>
                <c:pt idx="252">
                  <c:v>42035</c:v>
                </c:pt>
                <c:pt idx="253">
                  <c:v>42063</c:v>
                </c:pt>
                <c:pt idx="254">
                  <c:v>42094</c:v>
                </c:pt>
                <c:pt idx="255">
                  <c:v>42124</c:v>
                </c:pt>
                <c:pt idx="256">
                  <c:v>42155</c:v>
                </c:pt>
                <c:pt idx="257">
                  <c:v>42185</c:v>
                </c:pt>
                <c:pt idx="258">
                  <c:v>42216</c:v>
                </c:pt>
                <c:pt idx="259">
                  <c:v>42247</c:v>
                </c:pt>
                <c:pt idx="260">
                  <c:v>42277</c:v>
                </c:pt>
                <c:pt idx="261">
                  <c:v>42308</c:v>
                </c:pt>
                <c:pt idx="262">
                  <c:v>42338</c:v>
                </c:pt>
                <c:pt idx="263">
                  <c:v>42369</c:v>
                </c:pt>
                <c:pt idx="264">
                  <c:v>42400</c:v>
                </c:pt>
                <c:pt idx="265">
                  <c:v>42429</c:v>
                </c:pt>
                <c:pt idx="266">
                  <c:v>42460</c:v>
                </c:pt>
                <c:pt idx="267">
                  <c:v>42490</c:v>
                </c:pt>
                <c:pt idx="268">
                  <c:v>42521</c:v>
                </c:pt>
                <c:pt idx="269">
                  <c:v>42551</c:v>
                </c:pt>
                <c:pt idx="270">
                  <c:v>42582</c:v>
                </c:pt>
                <c:pt idx="271">
                  <c:v>42613</c:v>
                </c:pt>
                <c:pt idx="272">
                  <c:v>42643</c:v>
                </c:pt>
                <c:pt idx="273">
                  <c:v>42674</c:v>
                </c:pt>
                <c:pt idx="274">
                  <c:v>42704</c:v>
                </c:pt>
                <c:pt idx="275">
                  <c:v>42735</c:v>
                </c:pt>
                <c:pt idx="276">
                  <c:v>42766</c:v>
                </c:pt>
                <c:pt idx="277">
                  <c:v>42794</c:v>
                </c:pt>
                <c:pt idx="278">
                  <c:v>42825</c:v>
                </c:pt>
                <c:pt idx="279">
                  <c:v>42855</c:v>
                </c:pt>
                <c:pt idx="280">
                  <c:v>42886</c:v>
                </c:pt>
                <c:pt idx="281">
                  <c:v>42916</c:v>
                </c:pt>
                <c:pt idx="282">
                  <c:v>42947</c:v>
                </c:pt>
                <c:pt idx="283">
                  <c:v>42978</c:v>
                </c:pt>
                <c:pt idx="284">
                  <c:v>43008</c:v>
                </c:pt>
                <c:pt idx="285">
                  <c:v>43039</c:v>
                </c:pt>
                <c:pt idx="286">
                  <c:v>43069</c:v>
                </c:pt>
                <c:pt idx="287">
                  <c:v>43100</c:v>
                </c:pt>
                <c:pt idx="288">
                  <c:v>43131</c:v>
                </c:pt>
                <c:pt idx="289">
                  <c:v>43159</c:v>
                </c:pt>
                <c:pt idx="290">
                  <c:v>43190</c:v>
                </c:pt>
                <c:pt idx="291">
                  <c:v>43220</c:v>
                </c:pt>
              </c:numCache>
            </c:numRef>
          </c:cat>
          <c:val>
            <c:numRef>
              <c:f>ExpandedProductionInjectionSumm!$F$2:$F$293</c:f>
              <c:numCache>
                <c:formatCode>_(* #,##0_);_(* \(#,##0\);_(* "-"??_);_(@_)</c:formatCode>
                <c:ptCount val="292"/>
                <c:pt idx="0">
                  <c:v>1263954.0967741935</c:v>
                </c:pt>
                <c:pt idx="1">
                  <c:v>1252156.392857143</c:v>
                </c:pt>
                <c:pt idx="2">
                  <c:v>1274893.6774193549</c:v>
                </c:pt>
                <c:pt idx="3">
                  <c:v>1287454.1000000001</c:v>
                </c:pt>
                <c:pt idx="4">
                  <c:v>1228774.4516129033</c:v>
                </c:pt>
                <c:pt idx="5">
                  <c:v>1243964.2</c:v>
                </c:pt>
                <c:pt idx="6">
                  <c:v>1287493.4516129033</c:v>
                </c:pt>
                <c:pt idx="7">
                  <c:v>1379914.2258064516</c:v>
                </c:pt>
                <c:pt idx="8">
                  <c:v>1403952.3666666667</c:v>
                </c:pt>
                <c:pt idx="9">
                  <c:v>1394007.4516129033</c:v>
                </c:pt>
                <c:pt idx="10">
                  <c:v>1486788</c:v>
                </c:pt>
                <c:pt idx="11">
                  <c:v>1458647</c:v>
                </c:pt>
                <c:pt idx="12">
                  <c:v>1368463.3548387096</c:v>
                </c:pt>
                <c:pt idx="13">
                  <c:v>1376098.392857143</c:v>
                </c:pt>
                <c:pt idx="14">
                  <c:v>1421202.5161290322</c:v>
                </c:pt>
                <c:pt idx="15">
                  <c:v>1450486.5</c:v>
                </c:pt>
                <c:pt idx="16">
                  <c:v>1373118.5483870967</c:v>
                </c:pt>
                <c:pt idx="17">
                  <c:v>1373233.0666666667</c:v>
                </c:pt>
                <c:pt idx="18">
                  <c:v>1411627.2580645161</c:v>
                </c:pt>
                <c:pt idx="19">
                  <c:v>1378487</c:v>
                </c:pt>
                <c:pt idx="20">
                  <c:v>1378236.9</c:v>
                </c:pt>
                <c:pt idx="21">
                  <c:v>1387765.4516129033</c:v>
                </c:pt>
                <c:pt idx="22">
                  <c:v>1405619.5</c:v>
                </c:pt>
                <c:pt idx="23">
                  <c:v>1342672.5161290322</c:v>
                </c:pt>
                <c:pt idx="24">
                  <c:v>1381733.7419354839</c:v>
                </c:pt>
                <c:pt idx="25">
                  <c:v>1383805.6896551724</c:v>
                </c:pt>
                <c:pt idx="26">
                  <c:v>1333452.0322580645</c:v>
                </c:pt>
                <c:pt idx="27">
                  <c:v>1354635.1</c:v>
                </c:pt>
                <c:pt idx="28">
                  <c:v>1399433.3548387096</c:v>
                </c:pt>
                <c:pt idx="29">
                  <c:v>1395382.7666666666</c:v>
                </c:pt>
                <c:pt idx="30">
                  <c:v>1380652.2903225806</c:v>
                </c:pt>
                <c:pt idx="31">
                  <c:v>1389578.0967741935</c:v>
                </c:pt>
                <c:pt idx="32">
                  <c:v>1403823.1</c:v>
                </c:pt>
                <c:pt idx="33">
                  <c:v>1415745.7096774194</c:v>
                </c:pt>
                <c:pt idx="34">
                  <c:v>1428723.3333333333</c:v>
                </c:pt>
                <c:pt idx="35">
                  <c:v>1374007.8387096773</c:v>
                </c:pt>
                <c:pt idx="36">
                  <c:v>1381916.5161290322</c:v>
                </c:pt>
                <c:pt idx="37">
                  <c:v>1401352.75</c:v>
                </c:pt>
                <c:pt idx="38">
                  <c:v>1398361</c:v>
                </c:pt>
                <c:pt idx="39">
                  <c:v>1409861.6333333333</c:v>
                </c:pt>
                <c:pt idx="40">
                  <c:v>1426187.2580645161</c:v>
                </c:pt>
                <c:pt idx="41">
                  <c:v>1393052.9666666666</c:v>
                </c:pt>
                <c:pt idx="42">
                  <c:v>1390060.935483871</c:v>
                </c:pt>
                <c:pt idx="43">
                  <c:v>1440665.7741935484</c:v>
                </c:pt>
                <c:pt idx="44">
                  <c:v>1549584.9</c:v>
                </c:pt>
                <c:pt idx="45">
                  <c:v>1657316.8709677418</c:v>
                </c:pt>
                <c:pt idx="46">
                  <c:v>1666845.5666666667</c:v>
                </c:pt>
                <c:pt idx="47">
                  <c:v>1571736.7419354839</c:v>
                </c:pt>
                <c:pt idx="48">
                  <c:v>1666803.7741935484</c:v>
                </c:pt>
                <c:pt idx="49">
                  <c:v>2023769.2857142857</c:v>
                </c:pt>
                <c:pt idx="50">
                  <c:v>1337357.4516129033</c:v>
                </c:pt>
                <c:pt idx="51">
                  <c:v>1456855.6666666667</c:v>
                </c:pt>
                <c:pt idx="52">
                  <c:v>1355583.4838709678</c:v>
                </c:pt>
                <c:pt idx="53">
                  <c:v>1318725.1333333333</c:v>
                </c:pt>
                <c:pt idx="54">
                  <c:v>1323251.3548387096</c:v>
                </c:pt>
                <c:pt idx="55">
                  <c:v>1407600.1935483871</c:v>
                </c:pt>
                <c:pt idx="56">
                  <c:v>1382073.2666666666</c:v>
                </c:pt>
                <c:pt idx="57">
                  <c:v>1396143.6129032257</c:v>
                </c:pt>
                <c:pt idx="58">
                  <c:v>1560879.0333333334</c:v>
                </c:pt>
                <c:pt idx="59">
                  <c:v>1433828.4838709678</c:v>
                </c:pt>
                <c:pt idx="60">
                  <c:v>1602465.3225806451</c:v>
                </c:pt>
                <c:pt idx="61">
                  <c:v>1574994.1785714286</c:v>
                </c:pt>
                <c:pt idx="62">
                  <c:v>1279972.4193548388</c:v>
                </c:pt>
                <c:pt idx="63">
                  <c:v>1543807.1333333333</c:v>
                </c:pt>
                <c:pt idx="64">
                  <c:v>1608692.2580645161</c:v>
                </c:pt>
                <c:pt idx="65">
                  <c:v>1486040.9333333333</c:v>
                </c:pt>
                <c:pt idx="66">
                  <c:v>1535151.3870967743</c:v>
                </c:pt>
                <c:pt idx="67">
                  <c:v>1495322.5483870967</c:v>
                </c:pt>
                <c:pt idx="68">
                  <c:v>1356812.3</c:v>
                </c:pt>
                <c:pt idx="69">
                  <c:v>1398944.1612903227</c:v>
                </c:pt>
                <c:pt idx="70">
                  <c:v>1597669.3333333333</c:v>
                </c:pt>
                <c:pt idx="71">
                  <c:v>1609541.0967741935</c:v>
                </c:pt>
                <c:pt idx="72">
                  <c:v>1573160.4838709678</c:v>
                </c:pt>
                <c:pt idx="73">
                  <c:v>1625833.1724137932</c:v>
                </c:pt>
                <c:pt idx="74">
                  <c:v>1579204.4193548388</c:v>
                </c:pt>
                <c:pt idx="75">
                  <c:v>1633038.7</c:v>
                </c:pt>
                <c:pt idx="76">
                  <c:v>1636963.935483871</c:v>
                </c:pt>
                <c:pt idx="77">
                  <c:v>1630126.0666666667</c:v>
                </c:pt>
                <c:pt idx="78">
                  <c:v>1616706.2903225806</c:v>
                </c:pt>
                <c:pt idx="79">
                  <c:v>1709549.4193548388</c:v>
                </c:pt>
                <c:pt idx="80">
                  <c:v>1681758.3333333333</c:v>
                </c:pt>
                <c:pt idx="81">
                  <c:v>1634210.6451612904</c:v>
                </c:pt>
                <c:pt idx="82">
                  <c:v>1628385.8666666667</c:v>
                </c:pt>
                <c:pt idx="83">
                  <c:v>1804112.3870967743</c:v>
                </c:pt>
                <c:pt idx="84">
                  <c:v>1787973</c:v>
                </c:pt>
                <c:pt idx="85">
                  <c:v>1822731.4285714286</c:v>
                </c:pt>
                <c:pt idx="86">
                  <c:v>1710321.6774193549</c:v>
                </c:pt>
                <c:pt idx="87">
                  <c:v>1830196.6333333333</c:v>
                </c:pt>
                <c:pt idx="88">
                  <c:v>1798012.935483871</c:v>
                </c:pt>
                <c:pt idx="89">
                  <c:v>1783748.3</c:v>
                </c:pt>
                <c:pt idx="90">
                  <c:v>1696795.9032258065</c:v>
                </c:pt>
                <c:pt idx="91">
                  <c:v>1753234.4193548388</c:v>
                </c:pt>
                <c:pt idx="92">
                  <c:v>1683240.4</c:v>
                </c:pt>
                <c:pt idx="93">
                  <c:v>1782593.4516129033</c:v>
                </c:pt>
                <c:pt idx="94">
                  <c:v>1726725.2</c:v>
                </c:pt>
                <c:pt idx="95">
                  <c:v>1735293.2258064516</c:v>
                </c:pt>
                <c:pt idx="96">
                  <c:v>1782454.7741935484</c:v>
                </c:pt>
                <c:pt idx="97">
                  <c:v>1702543.4285714286</c:v>
                </c:pt>
                <c:pt idx="98">
                  <c:v>1711615.8387096773</c:v>
                </c:pt>
                <c:pt idx="99">
                  <c:v>1735064.3333333333</c:v>
                </c:pt>
                <c:pt idx="100">
                  <c:v>1733077.935483871</c:v>
                </c:pt>
                <c:pt idx="101">
                  <c:v>1720122.1666666667</c:v>
                </c:pt>
                <c:pt idx="102">
                  <c:v>1697677.4838709678</c:v>
                </c:pt>
                <c:pt idx="103">
                  <c:v>1683852.3225806451</c:v>
                </c:pt>
                <c:pt idx="104">
                  <c:v>1713081.0666666667</c:v>
                </c:pt>
                <c:pt idx="105">
                  <c:v>1690198.2903225806</c:v>
                </c:pt>
                <c:pt idx="106">
                  <c:v>1964201.5333333334</c:v>
                </c:pt>
                <c:pt idx="107">
                  <c:v>1605175.0967741935</c:v>
                </c:pt>
                <c:pt idx="108">
                  <c:v>1696901.3870967743</c:v>
                </c:pt>
                <c:pt idx="109">
                  <c:v>1734204.392857143</c:v>
                </c:pt>
                <c:pt idx="110">
                  <c:v>1734339.1290322582</c:v>
                </c:pt>
                <c:pt idx="111">
                  <c:v>1711390.2333333334</c:v>
                </c:pt>
                <c:pt idx="112">
                  <c:v>1751849.064516129</c:v>
                </c:pt>
                <c:pt idx="113">
                  <c:v>1709519.5</c:v>
                </c:pt>
                <c:pt idx="114">
                  <c:v>1752782.3870967743</c:v>
                </c:pt>
                <c:pt idx="115">
                  <c:v>1760393.3225806451</c:v>
                </c:pt>
                <c:pt idx="116">
                  <c:v>1821348.0333333334</c:v>
                </c:pt>
                <c:pt idx="117">
                  <c:v>1752681.3870967743</c:v>
                </c:pt>
                <c:pt idx="118">
                  <c:v>1751029.5333333334</c:v>
                </c:pt>
                <c:pt idx="119">
                  <c:v>1718725.3870967743</c:v>
                </c:pt>
                <c:pt idx="120">
                  <c:v>1729810.0967741935</c:v>
                </c:pt>
                <c:pt idx="121">
                  <c:v>1726903.1034482759</c:v>
                </c:pt>
                <c:pt idx="122">
                  <c:v>1741908.6774193549</c:v>
                </c:pt>
                <c:pt idx="123">
                  <c:v>1742223.4333333333</c:v>
                </c:pt>
                <c:pt idx="124">
                  <c:v>1712914.2903225806</c:v>
                </c:pt>
                <c:pt idx="125">
                  <c:v>1984073.7333333334</c:v>
                </c:pt>
                <c:pt idx="126">
                  <c:v>1723785.7741935484</c:v>
                </c:pt>
                <c:pt idx="127">
                  <c:v>1686340.2903225806</c:v>
                </c:pt>
                <c:pt idx="128">
                  <c:v>1693510.6333333333</c:v>
                </c:pt>
                <c:pt idx="129">
                  <c:v>1655165.0322580645</c:v>
                </c:pt>
                <c:pt idx="130">
                  <c:v>1700215.7666666666</c:v>
                </c:pt>
                <c:pt idx="131">
                  <c:v>1671319.1612903227</c:v>
                </c:pt>
                <c:pt idx="132">
                  <c:v>1836924.1612903227</c:v>
                </c:pt>
                <c:pt idx="133">
                  <c:v>1809101.3214285714</c:v>
                </c:pt>
                <c:pt idx="134">
                  <c:v>1720126.8387096773</c:v>
                </c:pt>
                <c:pt idx="135">
                  <c:v>1798395.7666666666</c:v>
                </c:pt>
                <c:pt idx="136">
                  <c:v>1690161</c:v>
                </c:pt>
                <c:pt idx="137">
                  <c:v>1703425</c:v>
                </c:pt>
                <c:pt idx="138">
                  <c:v>1687920.3548387096</c:v>
                </c:pt>
                <c:pt idx="139">
                  <c:v>1869523.3548387096</c:v>
                </c:pt>
                <c:pt idx="140">
                  <c:v>1695193</c:v>
                </c:pt>
                <c:pt idx="141">
                  <c:v>2019375.8709677418</c:v>
                </c:pt>
                <c:pt idx="142">
                  <c:v>1698304.1333333333</c:v>
                </c:pt>
                <c:pt idx="143">
                  <c:v>1730699.8709677418</c:v>
                </c:pt>
                <c:pt idx="144">
                  <c:v>2019549.8064516129</c:v>
                </c:pt>
                <c:pt idx="145">
                  <c:v>1724816.642857143</c:v>
                </c:pt>
                <c:pt idx="146">
                  <c:v>1669889.5806451612</c:v>
                </c:pt>
                <c:pt idx="147">
                  <c:v>1719491.2</c:v>
                </c:pt>
                <c:pt idx="148">
                  <c:v>1736986.1612903227</c:v>
                </c:pt>
                <c:pt idx="149">
                  <c:v>1756815.2</c:v>
                </c:pt>
                <c:pt idx="150">
                  <c:v>1725425.6129032257</c:v>
                </c:pt>
                <c:pt idx="151">
                  <c:v>1633830.3548387096</c:v>
                </c:pt>
                <c:pt idx="152">
                  <c:v>1767686.7666666666</c:v>
                </c:pt>
                <c:pt idx="153">
                  <c:v>1716729.8387096773</c:v>
                </c:pt>
                <c:pt idx="154">
                  <c:v>1720208.5666666667</c:v>
                </c:pt>
                <c:pt idx="155">
                  <c:v>1697294.9677419355</c:v>
                </c:pt>
                <c:pt idx="156">
                  <c:v>1717102</c:v>
                </c:pt>
                <c:pt idx="157">
                  <c:v>1728477.107142857</c:v>
                </c:pt>
                <c:pt idx="158">
                  <c:v>1716917.1290322582</c:v>
                </c:pt>
                <c:pt idx="159">
                  <c:v>1702633.0666666667</c:v>
                </c:pt>
                <c:pt idx="160">
                  <c:v>1660330.935483871</c:v>
                </c:pt>
                <c:pt idx="161">
                  <c:v>1673335.6666666667</c:v>
                </c:pt>
                <c:pt idx="162">
                  <c:v>1662901.7741935484</c:v>
                </c:pt>
                <c:pt idx="163">
                  <c:v>2130580.5806451612</c:v>
                </c:pt>
                <c:pt idx="164">
                  <c:v>1833366.2</c:v>
                </c:pt>
                <c:pt idx="165">
                  <c:v>2303088.1612903224</c:v>
                </c:pt>
                <c:pt idx="166">
                  <c:v>1824778.2666666666</c:v>
                </c:pt>
                <c:pt idx="167">
                  <c:v>1813379.8064516129</c:v>
                </c:pt>
                <c:pt idx="168">
                  <c:v>1857783</c:v>
                </c:pt>
                <c:pt idx="169">
                  <c:v>1903271.2758620689</c:v>
                </c:pt>
                <c:pt idx="170">
                  <c:v>1882215.935483871</c:v>
                </c:pt>
                <c:pt idx="171">
                  <c:v>1922509.0333333334</c:v>
                </c:pt>
                <c:pt idx="172">
                  <c:v>1970006.3870967743</c:v>
                </c:pt>
                <c:pt idx="173">
                  <c:v>1886209.2</c:v>
                </c:pt>
                <c:pt idx="174">
                  <c:v>1947354.4838709678</c:v>
                </c:pt>
                <c:pt idx="175">
                  <c:v>1966359.2580645161</c:v>
                </c:pt>
                <c:pt idx="176">
                  <c:v>1800483.3333333333</c:v>
                </c:pt>
                <c:pt idx="177">
                  <c:v>1986117.5483870967</c:v>
                </c:pt>
                <c:pt idx="178">
                  <c:v>2331804.8666666667</c:v>
                </c:pt>
                <c:pt idx="179">
                  <c:v>2643078.8387096776</c:v>
                </c:pt>
                <c:pt idx="180">
                  <c:v>1951661.8387096773</c:v>
                </c:pt>
                <c:pt idx="181">
                  <c:v>1958347.857142857</c:v>
                </c:pt>
                <c:pt idx="182">
                  <c:v>1915739.064516129</c:v>
                </c:pt>
                <c:pt idx="183">
                  <c:v>1908926.9</c:v>
                </c:pt>
                <c:pt idx="184">
                  <c:v>1888123.6451612904</c:v>
                </c:pt>
                <c:pt idx="185">
                  <c:v>1835723.5333333334</c:v>
                </c:pt>
                <c:pt idx="186">
                  <c:v>1895351</c:v>
                </c:pt>
                <c:pt idx="187">
                  <c:v>1898697.7419354839</c:v>
                </c:pt>
                <c:pt idx="188">
                  <c:v>1882293.5666666667</c:v>
                </c:pt>
                <c:pt idx="189">
                  <c:v>1852040.7096774194</c:v>
                </c:pt>
                <c:pt idx="190">
                  <c:v>1884195.5</c:v>
                </c:pt>
                <c:pt idx="191">
                  <c:v>1857376.2903225806</c:v>
                </c:pt>
                <c:pt idx="192">
                  <c:v>1904106.2580645161</c:v>
                </c:pt>
                <c:pt idx="193">
                  <c:v>1968708.3214285714</c:v>
                </c:pt>
                <c:pt idx="194">
                  <c:v>1982626.0322580645</c:v>
                </c:pt>
                <c:pt idx="195">
                  <c:v>1945693.0333333334</c:v>
                </c:pt>
                <c:pt idx="196">
                  <c:v>2189501.6774193547</c:v>
                </c:pt>
                <c:pt idx="197">
                  <c:v>1897733.4666666666</c:v>
                </c:pt>
                <c:pt idx="198">
                  <c:v>1927715.935483871</c:v>
                </c:pt>
                <c:pt idx="199">
                  <c:v>1993579.1612903227</c:v>
                </c:pt>
                <c:pt idx="200">
                  <c:v>1910110.2</c:v>
                </c:pt>
                <c:pt idx="201">
                  <c:v>1947573.1612903227</c:v>
                </c:pt>
                <c:pt idx="202">
                  <c:v>1968738.0666666667</c:v>
                </c:pt>
                <c:pt idx="203">
                  <c:v>1893534.0322580645</c:v>
                </c:pt>
                <c:pt idx="204">
                  <c:v>2175937.3548387098</c:v>
                </c:pt>
                <c:pt idx="205">
                  <c:v>1656270.5357142857</c:v>
                </c:pt>
                <c:pt idx="206">
                  <c:v>1870419.8709677418</c:v>
                </c:pt>
                <c:pt idx="207">
                  <c:v>1963243.6</c:v>
                </c:pt>
                <c:pt idx="208">
                  <c:v>1961673.6774193549</c:v>
                </c:pt>
                <c:pt idx="209">
                  <c:v>1943070.3333333333</c:v>
                </c:pt>
                <c:pt idx="210">
                  <c:v>2342789.3548387098</c:v>
                </c:pt>
                <c:pt idx="211">
                  <c:v>1978215.7741935484</c:v>
                </c:pt>
                <c:pt idx="212">
                  <c:v>1982265.2666666666</c:v>
                </c:pt>
                <c:pt idx="213">
                  <c:v>1985464.1612903227</c:v>
                </c:pt>
                <c:pt idx="214">
                  <c:v>2030282.9333333333</c:v>
                </c:pt>
                <c:pt idx="215">
                  <c:v>1945590.4838709678</c:v>
                </c:pt>
                <c:pt idx="216">
                  <c:v>2023237.4516129033</c:v>
                </c:pt>
                <c:pt idx="217">
                  <c:v>2033946.551724138</c:v>
                </c:pt>
                <c:pt idx="218">
                  <c:v>2029062.935483871</c:v>
                </c:pt>
                <c:pt idx="219">
                  <c:v>2037279.3</c:v>
                </c:pt>
                <c:pt idx="220">
                  <c:v>2046050.3225806451</c:v>
                </c:pt>
                <c:pt idx="221">
                  <c:v>2079163.7333333334</c:v>
                </c:pt>
                <c:pt idx="222">
                  <c:v>2084590.1935483871</c:v>
                </c:pt>
                <c:pt idx="223">
                  <c:v>2076854</c:v>
                </c:pt>
                <c:pt idx="224">
                  <c:v>2764684.8</c:v>
                </c:pt>
                <c:pt idx="225">
                  <c:v>1853957.8064516129</c:v>
                </c:pt>
                <c:pt idx="226">
                  <c:v>2216413.8333333335</c:v>
                </c:pt>
                <c:pt idx="227">
                  <c:v>2289765.8064516131</c:v>
                </c:pt>
                <c:pt idx="228">
                  <c:v>2103062.4838709678</c:v>
                </c:pt>
                <c:pt idx="229">
                  <c:v>2459339.9642857141</c:v>
                </c:pt>
                <c:pt idx="230">
                  <c:v>2158331.5483870967</c:v>
                </c:pt>
                <c:pt idx="231">
                  <c:v>2154348.2000000002</c:v>
                </c:pt>
                <c:pt idx="232">
                  <c:v>2204320.7096774192</c:v>
                </c:pt>
                <c:pt idx="233">
                  <c:v>2164764.7999999998</c:v>
                </c:pt>
                <c:pt idx="234">
                  <c:v>2234028.7419354836</c:v>
                </c:pt>
                <c:pt idx="235">
                  <c:v>2298529.2903225808</c:v>
                </c:pt>
                <c:pt idx="236">
                  <c:v>2253396.1333333333</c:v>
                </c:pt>
                <c:pt idx="237">
                  <c:v>2310902.3225806453</c:v>
                </c:pt>
                <c:pt idx="238">
                  <c:v>2161571.9666666668</c:v>
                </c:pt>
                <c:pt idx="239">
                  <c:v>2227429.1290322579</c:v>
                </c:pt>
                <c:pt idx="240">
                  <c:v>2291225.1935483869</c:v>
                </c:pt>
                <c:pt idx="241">
                  <c:v>2651499.7142857141</c:v>
                </c:pt>
                <c:pt idx="242">
                  <c:v>2364399.3225806453</c:v>
                </c:pt>
                <c:pt idx="243">
                  <c:v>2293523.9</c:v>
                </c:pt>
                <c:pt idx="244">
                  <c:v>2416147.5483870967</c:v>
                </c:pt>
                <c:pt idx="245">
                  <c:v>2371380.7000000002</c:v>
                </c:pt>
                <c:pt idx="246">
                  <c:v>2539030.6451612902</c:v>
                </c:pt>
                <c:pt idx="247">
                  <c:v>2453401.5806451612</c:v>
                </c:pt>
                <c:pt idx="248">
                  <c:v>2402286.8333333335</c:v>
                </c:pt>
                <c:pt idx="249">
                  <c:v>2500354.7741935486</c:v>
                </c:pt>
                <c:pt idx="250">
                  <c:v>2505935.6</c:v>
                </c:pt>
                <c:pt idx="251">
                  <c:v>2560392.1612903224</c:v>
                </c:pt>
                <c:pt idx="252">
                  <c:v>2371596.9032258065</c:v>
                </c:pt>
                <c:pt idx="253">
                  <c:v>2491682.1785714286</c:v>
                </c:pt>
                <c:pt idx="254">
                  <c:v>2610899.9032258065</c:v>
                </c:pt>
                <c:pt idx="255">
                  <c:v>2628716.4666666668</c:v>
                </c:pt>
                <c:pt idx="256">
                  <c:v>2569209.4516129033</c:v>
                </c:pt>
                <c:pt idx="257">
                  <c:v>2564070.2666666666</c:v>
                </c:pt>
                <c:pt idx="258">
                  <c:v>2484955.5161290322</c:v>
                </c:pt>
                <c:pt idx="259">
                  <c:v>2494987.6774193547</c:v>
                </c:pt>
                <c:pt idx="260">
                  <c:v>2554677.3666666667</c:v>
                </c:pt>
                <c:pt idx="261">
                  <c:v>2501608.3548387098</c:v>
                </c:pt>
                <c:pt idx="262">
                  <c:v>2387585.6</c:v>
                </c:pt>
                <c:pt idx="263">
                  <c:v>2215372.6451612902</c:v>
                </c:pt>
                <c:pt idx="264">
                  <c:v>2153548.7419354836</c:v>
                </c:pt>
                <c:pt idx="265">
                  <c:v>2321010.0689655175</c:v>
                </c:pt>
                <c:pt idx="266">
                  <c:v>2328246.6451612902</c:v>
                </c:pt>
                <c:pt idx="267">
                  <c:v>2284408.2999999998</c:v>
                </c:pt>
                <c:pt idx="268">
                  <c:v>2342184.9677419355</c:v>
                </c:pt>
                <c:pt idx="269">
                  <c:v>2409723.2000000002</c:v>
                </c:pt>
                <c:pt idx="270">
                  <c:v>2413161.4516129033</c:v>
                </c:pt>
                <c:pt idx="271">
                  <c:v>2418995.0322580645</c:v>
                </c:pt>
                <c:pt idx="272">
                  <c:v>2424410.0666666669</c:v>
                </c:pt>
                <c:pt idx="273">
                  <c:v>2324368.3870967743</c:v>
                </c:pt>
                <c:pt idx="274">
                  <c:v>2395660.3333333335</c:v>
                </c:pt>
                <c:pt idx="275">
                  <c:v>2303538.6774193547</c:v>
                </c:pt>
                <c:pt idx="276">
                  <c:v>2280474.1612903224</c:v>
                </c:pt>
                <c:pt idx="277">
                  <c:v>2307003.6428571427</c:v>
                </c:pt>
                <c:pt idx="278">
                  <c:v>2250683.9032258065</c:v>
                </c:pt>
                <c:pt idx="279">
                  <c:v>2517319.2333333334</c:v>
                </c:pt>
                <c:pt idx="280">
                  <c:v>2351353.8064516131</c:v>
                </c:pt>
                <c:pt idx="281">
                  <c:v>2242482.3666666667</c:v>
                </c:pt>
                <c:pt idx="282">
                  <c:v>2286604.8709677421</c:v>
                </c:pt>
                <c:pt idx="283">
                  <c:v>2296836.7096774192</c:v>
                </c:pt>
                <c:pt idx="284">
                  <c:v>2462372.5666666669</c:v>
                </c:pt>
                <c:pt idx="285">
                  <c:v>2516263.7096774192</c:v>
                </c:pt>
                <c:pt idx="286">
                  <c:v>2775597.2</c:v>
                </c:pt>
                <c:pt idx="287">
                  <c:v>2576388.4516129033</c:v>
                </c:pt>
                <c:pt idx="288">
                  <c:v>2451698.5806451612</c:v>
                </c:pt>
                <c:pt idx="289">
                  <c:v>2611225.6785714286</c:v>
                </c:pt>
                <c:pt idx="290">
                  <c:v>2705804.7096774192</c:v>
                </c:pt>
                <c:pt idx="291">
                  <c:v>2391454.2999999998</c:v>
                </c:pt>
              </c:numCache>
            </c:numRef>
          </c:val>
          <c:smooth val="0"/>
          <c:extLst>
            <c:ext xmlns:c16="http://schemas.microsoft.com/office/drawing/2014/chart" uri="{C3380CC4-5D6E-409C-BE32-E72D297353CC}">
              <c16:uniqueId val="{00000001-CDBC-459F-956D-6AD4C2F7D28F}"/>
            </c:ext>
          </c:extLst>
        </c:ser>
        <c:dLbls>
          <c:showLegendKey val="0"/>
          <c:showVal val="0"/>
          <c:showCatName val="0"/>
          <c:showSerName val="0"/>
          <c:showPercent val="0"/>
          <c:showBubbleSize val="0"/>
        </c:dLbls>
        <c:marker val="1"/>
        <c:smooth val="0"/>
        <c:axId val="337612784"/>
        <c:axId val="337618032"/>
      </c:lineChart>
      <c:lineChart>
        <c:grouping val="standard"/>
        <c:varyColors val="0"/>
        <c:ser>
          <c:idx val="3"/>
          <c:order val="2"/>
          <c:tx>
            <c:strRef>
              <c:f>ExpandedProductionInjectionSumm!$D$1</c:f>
              <c:strCache>
                <c:ptCount val="1"/>
                <c:pt idx="0">
                  <c:v>WOR Bbl/Bbl</c:v>
                </c:pt>
              </c:strCache>
            </c:strRef>
          </c:tx>
          <c:spPr>
            <a:ln w="28575" cap="rnd">
              <a:solidFill>
                <a:schemeClr val="accent4"/>
              </a:solidFill>
              <a:round/>
            </a:ln>
            <a:effectLst/>
          </c:spPr>
          <c:marker>
            <c:symbol val="none"/>
          </c:marker>
          <c:cat>
            <c:numRef>
              <c:f>ExpandedProductionInjectionSumm!$A$2:$A$293</c:f>
              <c:numCache>
                <c:formatCode>m/d/yyyy</c:formatCode>
                <c:ptCount val="292"/>
                <c:pt idx="0">
                  <c:v>34365</c:v>
                </c:pt>
                <c:pt idx="1">
                  <c:v>34393</c:v>
                </c:pt>
                <c:pt idx="2">
                  <c:v>34424</c:v>
                </c:pt>
                <c:pt idx="3">
                  <c:v>34454</c:v>
                </c:pt>
                <c:pt idx="4">
                  <c:v>34485</c:v>
                </c:pt>
                <c:pt idx="5">
                  <c:v>34515</c:v>
                </c:pt>
                <c:pt idx="6">
                  <c:v>34546</c:v>
                </c:pt>
                <c:pt idx="7">
                  <c:v>34577</c:v>
                </c:pt>
                <c:pt idx="8">
                  <c:v>34607</c:v>
                </c:pt>
                <c:pt idx="9">
                  <c:v>34638</c:v>
                </c:pt>
                <c:pt idx="10">
                  <c:v>34668</c:v>
                </c:pt>
                <c:pt idx="11">
                  <c:v>34699</c:v>
                </c:pt>
                <c:pt idx="12">
                  <c:v>34730</c:v>
                </c:pt>
                <c:pt idx="13">
                  <c:v>34758</c:v>
                </c:pt>
                <c:pt idx="14">
                  <c:v>34789</c:v>
                </c:pt>
                <c:pt idx="15">
                  <c:v>34819</c:v>
                </c:pt>
                <c:pt idx="16">
                  <c:v>34850</c:v>
                </c:pt>
                <c:pt idx="17">
                  <c:v>34880</c:v>
                </c:pt>
                <c:pt idx="18">
                  <c:v>34911</c:v>
                </c:pt>
                <c:pt idx="19">
                  <c:v>34942</c:v>
                </c:pt>
                <c:pt idx="20">
                  <c:v>34972</c:v>
                </c:pt>
                <c:pt idx="21">
                  <c:v>35003</c:v>
                </c:pt>
                <c:pt idx="22">
                  <c:v>35033</c:v>
                </c:pt>
                <c:pt idx="23">
                  <c:v>35064</c:v>
                </c:pt>
                <c:pt idx="24">
                  <c:v>35095</c:v>
                </c:pt>
                <c:pt idx="25">
                  <c:v>35124</c:v>
                </c:pt>
                <c:pt idx="26">
                  <c:v>35155</c:v>
                </c:pt>
                <c:pt idx="27">
                  <c:v>35185</c:v>
                </c:pt>
                <c:pt idx="28">
                  <c:v>35216</c:v>
                </c:pt>
                <c:pt idx="29">
                  <c:v>35246</c:v>
                </c:pt>
                <c:pt idx="30">
                  <c:v>35277</c:v>
                </c:pt>
                <c:pt idx="31">
                  <c:v>35308</c:v>
                </c:pt>
                <c:pt idx="32">
                  <c:v>35338</c:v>
                </c:pt>
                <c:pt idx="33">
                  <c:v>35369</c:v>
                </c:pt>
                <c:pt idx="34">
                  <c:v>35399</c:v>
                </c:pt>
                <c:pt idx="35">
                  <c:v>35430</c:v>
                </c:pt>
                <c:pt idx="36">
                  <c:v>35461</c:v>
                </c:pt>
                <c:pt idx="37">
                  <c:v>35489</c:v>
                </c:pt>
                <c:pt idx="38">
                  <c:v>35520</c:v>
                </c:pt>
                <c:pt idx="39">
                  <c:v>35550</c:v>
                </c:pt>
                <c:pt idx="40">
                  <c:v>35581</c:v>
                </c:pt>
                <c:pt idx="41">
                  <c:v>35611</c:v>
                </c:pt>
                <c:pt idx="42">
                  <c:v>35642</c:v>
                </c:pt>
                <c:pt idx="43">
                  <c:v>35673</c:v>
                </c:pt>
                <c:pt idx="44">
                  <c:v>35703</c:v>
                </c:pt>
                <c:pt idx="45">
                  <c:v>35734</c:v>
                </c:pt>
                <c:pt idx="46">
                  <c:v>35764</c:v>
                </c:pt>
                <c:pt idx="47">
                  <c:v>35795</c:v>
                </c:pt>
                <c:pt idx="48">
                  <c:v>35826</c:v>
                </c:pt>
                <c:pt idx="49">
                  <c:v>35854</c:v>
                </c:pt>
                <c:pt idx="50">
                  <c:v>35885</c:v>
                </c:pt>
                <c:pt idx="51">
                  <c:v>35915</c:v>
                </c:pt>
                <c:pt idx="52">
                  <c:v>35946</c:v>
                </c:pt>
                <c:pt idx="53">
                  <c:v>35976</c:v>
                </c:pt>
                <c:pt idx="54">
                  <c:v>36007</c:v>
                </c:pt>
                <c:pt idx="55">
                  <c:v>36038</c:v>
                </c:pt>
                <c:pt idx="56">
                  <c:v>36068</c:v>
                </c:pt>
                <c:pt idx="57">
                  <c:v>36099</c:v>
                </c:pt>
                <c:pt idx="58">
                  <c:v>36129</c:v>
                </c:pt>
                <c:pt idx="59">
                  <c:v>36160</c:v>
                </c:pt>
                <c:pt idx="60">
                  <c:v>36191</c:v>
                </c:pt>
                <c:pt idx="61">
                  <c:v>36219</c:v>
                </c:pt>
                <c:pt idx="62">
                  <c:v>36250</c:v>
                </c:pt>
                <c:pt idx="63">
                  <c:v>36280</c:v>
                </c:pt>
                <c:pt idx="64">
                  <c:v>36311</c:v>
                </c:pt>
                <c:pt idx="65">
                  <c:v>36341</c:v>
                </c:pt>
                <c:pt idx="66">
                  <c:v>36372</c:v>
                </c:pt>
                <c:pt idx="67">
                  <c:v>36403</c:v>
                </c:pt>
                <c:pt idx="68">
                  <c:v>36433</c:v>
                </c:pt>
                <c:pt idx="69">
                  <c:v>36464</c:v>
                </c:pt>
                <c:pt idx="70">
                  <c:v>36494</c:v>
                </c:pt>
                <c:pt idx="71">
                  <c:v>36525</c:v>
                </c:pt>
                <c:pt idx="72">
                  <c:v>36556</c:v>
                </c:pt>
                <c:pt idx="73">
                  <c:v>36585</c:v>
                </c:pt>
                <c:pt idx="74">
                  <c:v>36616</c:v>
                </c:pt>
                <c:pt idx="75">
                  <c:v>36646</c:v>
                </c:pt>
                <c:pt idx="76">
                  <c:v>36677</c:v>
                </c:pt>
                <c:pt idx="77">
                  <c:v>36707</c:v>
                </c:pt>
                <c:pt idx="78">
                  <c:v>36738</c:v>
                </c:pt>
                <c:pt idx="79">
                  <c:v>36769</c:v>
                </c:pt>
                <c:pt idx="80">
                  <c:v>36799</c:v>
                </c:pt>
                <c:pt idx="81">
                  <c:v>36830</c:v>
                </c:pt>
                <c:pt idx="82">
                  <c:v>36860</c:v>
                </c:pt>
                <c:pt idx="83">
                  <c:v>36891</c:v>
                </c:pt>
                <c:pt idx="84">
                  <c:v>36922</c:v>
                </c:pt>
                <c:pt idx="85">
                  <c:v>36950</c:v>
                </c:pt>
                <c:pt idx="86">
                  <c:v>36981</c:v>
                </c:pt>
                <c:pt idx="87">
                  <c:v>37011</c:v>
                </c:pt>
                <c:pt idx="88">
                  <c:v>37042</c:v>
                </c:pt>
                <c:pt idx="89">
                  <c:v>37072</c:v>
                </c:pt>
                <c:pt idx="90">
                  <c:v>37103</c:v>
                </c:pt>
                <c:pt idx="91">
                  <c:v>37134</c:v>
                </c:pt>
                <c:pt idx="92">
                  <c:v>37164</c:v>
                </c:pt>
                <c:pt idx="93">
                  <c:v>37195</c:v>
                </c:pt>
                <c:pt idx="94">
                  <c:v>37225</c:v>
                </c:pt>
                <c:pt idx="95">
                  <c:v>37256</c:v>
                </c:pt>
                <c:pt idx="96">
                  <c:v>37287</c:v>
                </c:pt>
                <c:pt idx="97">
                  <c:v>37315</c:v>
                </c:pt>
                <c:pt idx="98">
                  <c:v>37346</c:v>
                </c:pt>
                <c:pt idx="99">
                  <c:v>37376</c:v>
                </c:pt>
                <c:pt idx="100">
                  <c:v>37407</c:v>
                </c:pt>
                <c:pt idx="101">
                  <c:v>37437</c:v>
                </c:pt>
                <c:pt idx="102">
                  <c:v>37468</c:v>
                </c:pt>
                <c:pt idx="103">
                  <c:v>37499</c:v>
                </c:pt>
                <c:pt idx="104">
                  <c:v>37529</c:v>
                </c:pt>
                <c:pt idx="105">
                  <c:v>37560</c:v>
                </c:pt>
                <c:pt idx="106">
                  <c:v>37590</c:v>
                </c:pt>
                <c:pt idx="107">
                  <c:v>37621</c:v>
                </c:pt>
                <c:pt idx="108">
                  <c:v>37652</c:v>
                </c:pt>
                <c:pt idx="109">
                  <c:v>37680</c:v>
                </c:pt>
                <c:pt idx="110">
                  <c:v>37711</c:v>
                </c:pt>
                <c:pt idx="111">
                  <c:v>37741</c:v>
                </c:pt>
                <c:pt idx="112">
                  <c:v>37772</c:v>
                </c:pt>
                <c:pt idx="113">
                  <c:v>37802</c:v>
                </c:pt>
                <c:pt idx="114">
                  <c:v>37833</c:v>
                </c:pt>
                <c:pt idx="115">
                  <c:v>37864</c:v>
                </c:pt>
                <c:pt idx="116">
                  <c:v>37894</c:v>
                </c:pt>
                <c:pt idx="117">
                  <c:v>37925</c:v>
                </c:pt>
                <c:pt idx="118">
                  <c:v>37955</c:v>
                </c:pt>
                <c:pt idx="119">
                  <c:v>37986</c:v>
                </c:pt>
                <c:pt idx="120">
                  <c:v>38017</c:v>
                </c:pt>
                <c:pt idx="121">
                  <c:v>38046</c:v>
                </c:pt>
                <c:pt idx="122">
                  <c:v>38077</c:v>
                </c:pt>
                <c:pt idx="123">
                  <c:v>38107</c:v>
                </c:pt>
                <c:pt idx="124">
                  <c:v>38138</c:v>
                </c:pt>
                <c:pt idx="125">
                  <c:v>38168</c:v>
                </c:pt>
                <c:pt idx="126">
                  <c:v>38199</c:v>
                </c:pt>
                <c:pt idx="127">
                  <c:v>38230</c:v>
                </c:pt>
                <c:pt idx="128">
                  <c:v>38260</c:v>
                </c:pt>
                <c:pt idx="129">
                  <c:v>38291</c:v>
                </c:pt>
                <c:pt idx="130">
                  <c:v>38321</c:v>
                </c:pt>
                <c:pt idx="131">
                  <c:v>38352</c:v>
                </c:pt>
                <c:pt idx="132">
                  <c:v>38383</c:v>
                </c:pt>
                <c:pt idx="133">
                  <c:v>38411</c:v>
                </c:pt>
                <c:pt idx="134">
                  <c:v>38442</c:v>
                </c:pt>
                <c:pt idx="135">
                  <c:v>38472</c:v>
                </c:pt>
                <c:pt idx="136">
                  <c:v>38503</c:v>
                </c:pt>
                <c:pt idx="137">
                  <c:v>38533</c:v>
                </c:pt>
                <c:pt idx="138">
                  <c:v>38564</c:v>
                </c:pt>
                <c:pt idx="139">
                  <c:v>38595</c:v>
                </c:pt>
                <c:pt idx="140">
                  <c:v>38625</c:v>
                </c:pt>
                <c:pt idx="141">
                  <c:v>38656</c:v>
                </c:pt>
                <c:pt idx="142">
                  <c:v>38686</c:v>
                </c:pt>
                <c:pt idx="143">
                  <c:v>38717</c:v>
                </c:pt>
                <c:pt idx="144">
                  <c:v>38748</c:v>
                </c:pt>
                <c:pt idx="145">
                  <c:v>38776</c:v>
                </c:pt>
                <c:pt idx="146">
                  <c:v>38807</c:v>
                </c:pt>
                <c:pt idx="147">
                  <c:v>38837</c:v>
                </c:pt>
                <c:pt idx="148">
                  <c:v>38868</c:v>
                </c:pt>
                <c:pt idx="149">
                  <c:v>38898</c:v>
                </c:pt>
                <c:pt idx="150">
                  <c:v>38929</c:v>
                </c:pt>
                <c:pt idx="151">
                  <c:v>38960</c:v>
                </c:pt>
                <c:pt idx="152">
                  <c:v>38990</c:v>
                </c:pt>
                <c:pt idx="153">
                  <c:v>39021</c:v>
                </c:pt>
                <c:pt idx="154">
                  <c:v>39051</c:v>
                </c:pt>
                <c:pt idx="155">
                  <c:v>39082</c:v>
                </c:pt>
                <c:pt idx="156">
                  <c:v>39113</c:v>
                </c:pt>
                <c:pt idx="157">
                  <c:v>39141</c:v>
                </c:pt>
                <c:pt idx="158">
                  <c:v>39172</c:v>
                </c:pt>
                <c:pt idx="159">
                  <c:v>39202</c:v>
                </c:pt>
                <c:pt idx="160">
                  <c:v>39233</c:v>
                </c:pt>
                <c:pt idx="161">
                  <c:v>39263</c:v>
                </c:pt>
                <c:pt idx="162">
                  <c:v>39294</c:v>
                </c:pt>
                <c:pt idx="163">
                  <c:v>39325</c:v>
                </c:pt>
                <c:pt idx="164">
                  <c:v>39355</c:v>
                </c:pt>
                <c:pt idx="165">
                  <c:v>39386</c:v>
                </c:pt>
                <c:pt idx="166">
                  <c:v>39416</c:v>
                </c:pt>
                <c:pt idx="167">
                  <c:v>39447</c:v>
                </c:pt>
                <c:pt idx="168">
                  <c:v>39478</c:v>
                </c:pt>
                <c:pt idx="169">
                  <c:v>39507</c:v>
                </c:pt>
                <c:pt idx="170">
                  <c:v>39538</c:v>
                </c:pt>
                <c:pt idx="171">
                  <c:v>39568</c:v>
                </c:pt>
                <c:pt idx="172">
                  <c:v>39599</c:v>
                </c:pt>
                <c:pt idx="173">
                  <c:v>39629</c:v>
                </c:pt>
                <c:pt idx="174">
                  <c:v>39660</c:v>
                </c:pt>
                <c:pt idx="175">
                  <c:v>39691</c:v>
                </c:pt>
                <c:pt idx="176">
                  <c:v>39721</c:v>
                </c:pt>
                <c:pt idx="177">
                  <c:v>39752</c:v>
                </c:pt>
                <c:pt idx="178">
                  <c:v>39782</c:v>
                </c:pt>
                <c:pt idx="179">
                  <c:v>39813</c:v>
                </c:pt>
                <c:pt idx="180">
                  <c:v>39844</c:v>
                </c:pt>
                <c:pt idx="181">
                  <c:v>39872</c:v>
                </c:pt>
                <c:pt idx="182">
                  <c:v>39903</c:v>
                </c:pt>
                <c:pt idx="183">
                  <c:v>39933</c:v>
                </c:pt>
                <c:pt idx="184">
                  <c:v>39964</c:v>
                </c:pt>
                <c:pt idx="185">
                  <c:v>39994</c:v>
                </c:pt>
                <c:pt idx="186">
                  <c:v>40025</c:v>
                </c:pt>
                <c:pt idx="187">
                  <c:v>40056</c:v>
                </c:pt>
                <c:pt idx="188">
                  <c:v>40086</c:v>
                </c:pt>
                <c:pt idx="189">
                  <c:v>40117</c:v>
                </c:pt>
                <c:pt idx="190">
                  <c:v>40147</c:v>
                </c:pt>
                <c:pt idx="191">
                  <c:v>40178</c:v>
                </c:pt>
                <c:pt idx="192">
                  <c:v>40209</c:v>
                </c:pt>
                <c:pt idx="193">
                  <c:v>40237</c:v>
                </c:pt>
                <c:pt idx="194">
                  <c:v>40268</c:v>
                </c:pt>
                <c:pt idx="195">
                  <c:v>40298</c:v>
                </c:pt>
                <c:pt idx="196">
                  <c:v>40329</c:v>
                </c:pt>
                <c:pt idx="197">
                  <c:v>40359</c:v>
                </c:pt>
                <c:pt idx="198">
                  <c:v>40390</c:v>
                </c:pt>
                <c:pt idx="199">
                  <c:v>40421</c:v>
                </c:pt>
                <c:pt idx="200">
                  <c:v>40451</c:v>
                </c:pt>
                <c:pt idx="201">
                  <c:v>40482</c:v>
                </c:pt>
                <c:pt idx="202">
                  <c:v>40512</c:v>
                </c:pt>
                <c:pt idx="203">
                  <c:v>40543</c:v>
                </c:pt>
                <c:pt idx="204">
                  <c:v>40574</c:v>
                </c:pt>
                <c:pt idx="205">
                  <c:v>40602</c:v>
                </c:pt>
                <c:pt idx="206">
                  <c:v>40633</c:v>
                </c:pt>
                <c:pt idx="207">
                  <c:v>40663</c:v>
                </c:pt>
                <c:pt idx="208">
                  <c:v>40694</c:v>
                </c:pt>
                <c:pt idx="209">
                  <c:v>40724</c:v>
                </c:pt>
                <c:pt idx="210">
                  <c:v>40755</c:v>
                </c:pt>
                <c:pt idx="211">
                  <c:v>40786</c:v>
                </c:pt>
                <c:pt idx="212">
                  <c:v>40816</c:v>
                </c:pt>
                <c:pt idx="213">
                  <c:v>40847</c:v>
                </c:pt>
                <c:pt idx="214">
                  <c:v>40877</c:v>
                </c:pt>
                <c:pt idx="215">
                  <c:v>40908</c:v>
                </c:pt>
                <c:pt idx="216">
                  <c:v>40939</c:v>
                </c:pt>
                <c:pt idx="217">
                  <c:v>40968</c:v>
                </c:pt>
                <c:pt idx="218">
                  <c:v>40999</c:v>
                </c:pt>
                <c:pt idx="219">
                  <c:v>41029</c:v>
                </c:pt>
                <c:pt idx="220">
                  <c:v>41060</c:v>
                </c:pt>
                <c:pt idx="221">
                  <c:v>41090</c:v>
                </c:pt>
                <c:pt idx="222">
                  <c:v>41121</c:v>
                </c:pt>
                <c:pt idx="223">
                  <c:v>41152</c:v>
                </c:pt>
                <c:pt idx="224">
                  <c:v>41182</c:v>
                </c:pt>
                <c:pt idx="225">
                  <c:v>41213</c:v>
                </c:pt>
                <c:pt idx="226">
                  <c:v>41243</c:v>
                </c:pt>
                <c:pt idx="227">
                  <c:v>41274</c:v>
                </c:pt>
                <c:pt idx="228">
                  <c:v>41305</c:v>
                </c:pt>
                <c:pt idx="229">
                  <c:v>41333</c:v>
                </c:pt>
                <c:pt idx="230">
                  <c:v>41364</c:v>
                </c:pt>
                <c:pt idx="231">
                  <c:v>41394</c:v>
                </c:pt>
                <c:pt idx="232">
                  <c:v>41425</c:v>
                </c:pt>
                <c:pt idx="233">
                  <c:v>41455</c:v>
                </c:pt>
                <c:pt idx="234">
                  <c:v>41486</c:v>
                </c:pt>
                <c:pt idx="235">
                  <c:v>41517</c:v>
                </c:pt>
                <c:pt idx="236">
                  <c:v>41547</c:v>
                </c:pt>
                <c:pt idx="237">
                  <c:v>41578</c:v>
                </c:pt>
                <c:pt idx="238">
                  <c:v>41608</c:v>
                </c:pt>
                <c:pt idx="239">
                  <c:v>41639</c:v>
                </c:pt>
                <c:pt idx="240">
                  <c:v>41670</c:v>
                </c:pt>
                <c:pt idx="241">
                  <c:v>41698</c:v>
                </c:pt>
                <c:pt idx="242">
                  <c:v>41729</c:v>
                </c:pt>
                <c:pt idx="243">
                  <c:v>41759</c:v>
                </c:pt>
                <c:pt idx="244">
                  <c:v>41790</c:v>
                </c:pt>
                <c:pt idx="245">
                  <c:v>41820</c:v>
                </c:pt>
                <c:pt idx="246">
                  <c:v>41851</c:v>
                </c:pt>
                <c:pt idx="247">
                  <c:v>41882</c:v>
                </c:pt>
                <c:pt idx="248">
                  <c:v>41912</c:v>
                </c:pt>
                <c:pt idx="249">
                  <c:v>41943</c:v>
                </c:pt>
                <c:pt idx="250">
                  <c:v>41973</c:v>
                </c:pt>
                <c:pt idx="251">
                  <c:v>42004</c:v>
                </c:pt>
                <c:pt idx="252">
                  <c:v>42035</c:v>
                </c:pt>
                <c:pt idx="253">
                  <c:v>42063</c:v>
                </c:pt>
                <c:pt idx="254">
                  <c:v>42094</c:v>
                </c:pt>
                <c:pt idx="255">
                  <c:v>42124</c:v>
                </c:pt>
                <c:pt idx="256">
                  <c:v>42155</c:v>
                </c:pt>
                <c:pt idx="257">
                  <c:v>42185</c:v>
                </c:pt>
                <c:pt idx="258">
                  <c:v>42216</c:v>
                </c:pt>
                <c:pt idx="259">
                  <c:v>42247</c:v>
                </c:pt>
                <c:pt idx="260">
                  <c:v>42277</c:v>
                </c:pt>
                <c:pt idx="261">
                  <c:v>42308</c:v>
                </c:pt>
                <c:pt idx="262">
                  <c:v>42338</c:v>
                </c:pt>
                <c:pt idx="263">
                  <c:v>42369</c:v>
                </c:pt>
                <c:pt idx="264">
                  <c:v>42400</c:v>
                </c:pt>
                <c:pt idx="265">
                  <c:v>42429</c:v>
                </c:pt>
                <c:pt idx="266">
                  <c:v>42460</c:v>
                </c:pt>
                <c:pt idx="267">
                  <c:v>42490</c:v>
                </c:pt>
                <c:pt idx="268">
                  <c:v>42521</c:v>
                </c:pt>
                <c:pt idx="269">
                  <c:v>42551</c:v>
                </c:pt>
                <c:pt idx="270">
                  <c:v>42582</c:v>
                </c:pt>
                <c:pt idx="271">
                  <c:v>42613</c:v>
                </c:pt>
                <c:pt idx="272">
                  <c:v>42643</c:v>
                </c:pt>
                <c:pt idx="273">
                  <c:v>42674</c:v>
                </c:pt>
                <c:pt idx="274">
                  <c:v>42704</c:v>
                </c:pt>
                <c:pt idx="275">
                  <c:v>42735</c:v>
                </c:pt>
                <c:pt idx="276">
                  <c:v>42766</c:v>
                </c:pt>
                <c:pt idx="277">
                  <c:v>42794</c:v>
                </c:pt>
                <c:pt idx="278">
                  <c:v>42825</c:v>
                </c:pt>
                <c:pt idx="279">
                  <c:v>42855</c:v>
                </c:pt>
                <c:pt idx="280">
                  <c:v>42886</c:v>
                </c:pt>
                <c:pt idx="281">
                  <c:v>42916</c:v>
                </c:pt>
                <c:pt idx="282">
                  <c:v>42947</c:v>
                </c:pt>
                <c:pt idx="283">
                  <c:v>42978</c:v>
                </c:pt>
                <c:pt idx="284">
                  <c:v>43008</c:v>
                </c:pt>
                <c:pt idx="285">
                  <c:v>43039</c:v>
                </c:pt>
                <c:pt idx="286">
                  <c:v>43069</c:v>
                </c:pt>
                <c:pt idx="287">
                  <c:v>43100</c:v>
                </c:pt>
                <c:pt idx="288">
                  <c:v>43131</c:v>
                </c:pt>
                <c:pt idx="289">
                  <c:v>43159</c:v>
                </c:pt>
                <c:pt idx="290">
                  <c:v>43190</c:v>
                </c:pt>
                <c:pt idx="291">
                  <c:v>43220</c:v>
                </c:pt>
              </c:numCache>
            </c:numRef>
          </c:cat>
          <c:val>
            <c:numRef>
              <c:f>ExpandedProductionInjectionSumm!$D$2:$D$423</c:f>
              <c:numCache>
                <c:formatCode>0.0</c:formatCode>
                <c:ptCount val="422"/>
                <c:pt idx="0">
                  <c:v>6.7658798639729714</c:v>
                </c:pt>
                <c:pt idx="1">
                  <c:v>6.6845221809914914</c:v>
                </c:pt>
                <c:pt idx="2">
                  <c:v>6.9184674854800718</c:v>
                </c:pt>
                <c:pt idx="3">
                  <c:v>7.0382784841312827</c:v>
                </c:pt>
                <c:pt idx="4">
                  <c:v>6.9347465464634475</c:v>
                </c:pt>
                <c:pt idx="5">
                  <c:v>7.1985197473115683</c:v>
                </c:pt>
                <c:pt idx="6">
                  <c:v>7.3408014163565563</c:v>
                </c:pt>
                <c:pt idx="7">
                  <c:v>7.7925978106503271</c:v>
                </c:pt>
                <c:pt idx="8">
                  <c:v>7.9463889210147043</c:v>
                </c:pt>
                <c:pt idx="9">
                  <c:v>7.6773762182044551</c:v>
                </c:pt>
                <c:pt idx="10">
                  <c:v>8.0586360661021619</c:v>
                </c:pt>
                <c:pt idx="11">
                  <c:v>7.8399854706100607</c:v>
                </c:pt>
                <c:pt idx="12">
                  <c:v>7.4384901653279769</c:v>
                </c:pt>
                <c:pt idx="13">
                  <c:v>7.3535287085448884</c:v>
                </c:pt>
                <c:pt idx="14">
                  <c:v>7.5029909934703252</c:v>
                </c:pt>
                <c:pt idx="15">
                  <c:v>7.6203399738228423</c:v>
                </c:pt>
                <c:pt idx="16">
                  <c:v>7.0711299608092251</c:v>
                </c:pt>
                <c:pt idx="17">
                  <c:v>7.1036289951993545</c:v>
                </c:pt>
                <c:pt idx="18">
                  <c:v>7.2785846623351542</c:v>
                </c:pt>
                <c:pt idx="19">
                  <c:v>7.0349089256860928</c:v>
                </c:pt>
                <c:pt idx="20">
                  <c:v>6.9159655572525622</c:v>
                </c:pt>
                <c:pt idx="21">
                  <c:v>6.9342696534132804</c:v>
                </c:pt>
                <c:pt idx="22">
                  <c:v>6.8432299246618999</c:v>
                </c:pt>
                <c:pt idx="23">
                  <c:v>6.6661191491269935</c:v>
                </c:pt>
                <c:pt idx="24">
                  <c:v>6.6594474805531751</c:v>
                </c:pt>
                <c:pt idx="25">
                  <c:v>6.6009633074983007</c:v>
                </c:pt>
                <c:pt idx="26">
                  <c:v>6.41061630728022</c:v>
                </c:pt>
                <c:pt idx="27">
                  <c:v>6.6869517155952103</c:v>
                </c:pt>
                <c:pt idx="28">
                  <c:v>7.0091059949051928</c:v>
                </c:pt>
                <c:pt idx="29">
                  <c:v>7.0188502940317905</c:v>
                </c:pt>
                <c:pt idx="30">
                  <c:v>6.9420586017014445</c:v>
                </c:pt>
                <c:pt idx="31">
                  <c:v>6.9792430447228417</c:v>
                </c:pt>
                <c:pt idx="32">
                  <c:v>7.0418819041962664</c:v>
                </c:pt>
                <c:pt idx="33">
                  <c:v>7.0536210704188589</c:v>
                </c:pt>
                <c:pt idx="34">
                  <c:v>7.0024118643533377</c:v>
                </c:pt>
                <c:pt idx="35">
                  <c:v>6.7882668551063752</c:v>
                </c:pt>
                <c:pt idx="36">
                  <c:v>6.8858508289495175</c:v>
                </c:pt>
                <c:pt idx="37">
                  <c:v>6.7470261354798424</c:v>
                </c:pt>
                <c:pt idx="38">
                  <c:v>6.7926776545566714</c:v>
                </c:pt>
                <c:pt idx="39">
                  <c:v>6.8397772892256468</c:v>
                </c:pt>
                <c:pt idx="40">
                  <c:v>7.0349265627250039</c:v>
                </c:pt>
                <c:pt idx="41">
                  <c:v>6.9179632595461866</c:v>
                </c:pt>
                <c:pt idx="42">
                  <c:v>6.976159223651786</c:v>
                </c:pt>
                <c:pt idx="43">
                  <c:v>7.1939952423017619</c:v>
                </c:pt>
                <c:pt idx="44">
                  <c:v>7.7920286810059407</c:v>
                </c:pt>
                <c:pt idx="45">
                  <c:v>8.168257916688793</c:v>
                </c:pt>
                <c:pt idx="46">
                  <c:v>8.2165733501042979</c:v>
                </c:pt>
                <c:pt idx="47">
                  <c:v>7.9723018698745349</c:v>
                </c:pt>
                <c:pt idx="48">
                  <c:v>8.1202123695654116</c:v>
                </c:pt>
                <c:pt idx="49">
                  <c:v>9.780772287874564</c:v>
                </c:pt>
                <c:pt idx="50">
                  <c:v>6.7697184933886865</c:v>
                </c:pt>
                <c:pt idx="51">
                  <c:v>7.3798598177394217</c:v>
                </c:pt>
                <c:pt idx="52">
                  <c:v>7.0320747480386272</c:v>
                </c:pt>
                <c:pt idx="53">
                  <c:v>7.151601998093593</c:v>
                </c:pt>
                <c:pt idx="54">
                  <c:v>7.4152218079234329</c:v>
                </c:pt>
                <c:pt idx="55">
                  <c:v>7.8090222617126992</c:v>
                </c:pt>
                <c:pt idx="56">
                  <c:v>7.5878389457672135</c:v>
                </c:pt>
                <c:pt idx="57">
                  <c:v>7.3184479100367881</c:v>
                </c:pt>
                <c:pt idx="58">
                  <c:v>8.1850833953860729</c:v>
                </c:pt>
                <c:pt idx="59">
                  <c:v>8.1810303065998671</c:v>
                </c:pt>
                <c:pt idx="60">
                  <c:v>9.0672383745550018</c:v>
                </c:pt>
                <c:pt idx="61">
                  <c:v>8.9017603346589809</c:v>
                </c:pt>
                <c:pt idx="62">
                  <c:v>7.1238766142400527</c:v>
                </c:pt>
                <c:pt idx="63">
                  <c:v>8.4701192566944155</c:v>
                </c:pt>
                <c:pt idx="64">
                  <c:v>8.9451882007618284</c:v>
                </c:pt>
                <c:pt idx="65">
                  <c:v>8.3627863631435257</c:v>
                </c:pt>
                <c:pt idx="66">
                  <c:v>8.6819548991516662</c:v>
                </c:pt>
                <c:pt idx="67">
                  <c:v>8.3488343150335567</c:v>
                </c:pt>
                <c:pt idx="68">
                  <c:v>7.54771544792181</c:v>
                </c:pt>
                <c:pt idx="69">
                  <c:v>7.6064952720821939</c:v>
                </c:pt>
                <c:pt idx="70">
                  <c:v>8.5920221423910625</c:v>
                </c:pt>
                <c:pt idx="71">
                  <c:v>8.7370793654907271</c:v>
                </c:pt>
                <c:pt idx="72">
                  <c:v>8.3288559106164097</c:v>
                </c:pt>
                <c:pt idx="73">
                  <c:v>8.5567464838678422</c:v>
                </c:pt>
                <c:pt idx="74">
                  <c:v>8.4155347760061527</c:v>
                </c:pt>
                <c:pt idx="75">
                  <c:v>8.6178534331191088</c:v>
                </c:pt>
                <c:pt idx="76">
                  <c:v>8.6341579694215405</c:v>
                </c:pt>
                <c:pt idx="77">
                  <c:v>8.7335636863289405</c:v>
                </c:pt>
                <c:pt idx="78">
                  <c:v>8.779162556735443</c:v>
                </c:pt>
                <c:pt idx="79">
                  <c:v>9.3131465433162273</c:v>
                </c:pt>
                <c:pt idx="80">
                  <c:v>9.0099103611893145</c:v>
                </c:pt>
                <c:pt idx="81">
                  <c:v>8.6086810826297295</c:v>
                </c:pt>
                <c:pt idx="82">
                  <c:v>8.5557630356023857</c:v>
                </c:pt>
                <c:pt idx="83">
                  <c:v>9.5168568081684271</c:v>
                </c:pt>
                <c:pt idx="84">
                  <c:v>9.4531400084593127</c:v>
                </c:pt>
                <c:pt idx="85">
                  <c:v>9.341472298537731</c:v>
                </c:pt>
                <c:pt idx="86">
                  <c:v>9.0242644250441</c:v>
                </c:pt>
                <c:pt idx="87">
                  <c:v>9.5207236429137705</c:v>
                </c:pt>
                <c:pt idx="88">
                  <c:v>9.3935605244770439</c:v>
                </c:pt>
                <c:pt idx="89">
                  <c:v>9.6562505075118974</c:v>
                </c:pt>
                <c:pt idx="90">
                  <c:v>9.1027192381779081</c:v>
                </c:pt>
                <c:pt idx="91">
                  <c:v>9.3235952704644198</c:v>
                </c:pt>
                <c:pt idx="92">
                  <c:v>8.9240724505035658</c:v>
                </c:pt>
                <c:pt idx="93">
                  <c:v>9.2491267705397853</c:v>
                </c:pt>
                <c:pt idx="94">
                  <c:v>9.0997293010134079</c:v>
                </c:pt>
                <c:pt idx="95">
                  <c:v>9.267987988194939</c:v>
                </c:pt>
                <c:pt idx="96">
                  <c:v>9.5197965796604471</c:v>
                </c:pt>
                <c:pt idx="97">
                  <c:v>9.1123609358635758</c:v>
                </c:pt>
                <c:pt idx="98">
                  <c:v>9.3079795701952204</c:v>
                </c:pt>
                <c:pt idx="99">
                  <c:v>9.2430038559920593</c:v>
                </c:pt>
                <c:pt idx="100">
                  <c:v>9.2922027045678366</c:v>
                </c:pt>
                <c:pt idx="101">
                  <c:v>9.4764339112506839</c:v>
                </c:pt>
                <c:pt idx="102">
                  <c:v>9.4001538232911184</c:v>
                </c:pt>
                <c:pt idx="103">
                  <c:v>9.4227681872270619</c:v>
                </c:pt>
                <c:pt idx="104">
                  <c:v>9.0610109169524211</c:v>
                </c:pt>
                <c:pt idx="105">
                  <c:v>9.1614773164199566</c:v>
                </c:pt>
                <c:pt idx="106">
                  <c:v>10.46262835024547</c:v>
                </c:pt>
                <c:pt idx="107">
                  <c:v>8.5804463380121891</c:v>
                </c:pt>
                <c:pt idx="108">
                  <c:v>9.2368579547968714</c:v>
                </c:pt>
                <c:pt idx="109">
                  <c:v>9.4813617873439355</c:v>
                </c:pt>
                <c:pt idx="110">
                  <c:v>9.448663845076009</c:v>
                </c:pt>
                <c:pt idx="111">
                  <c:v>9.4340956431876855</c:v>
                </c:pt>
                <c:pt idx="112">
                  <c:v>9.6709008698897829</c:v>
                </c:pt>
                <c:pt idx="113">
                  <c:v>9.4660470231158289</c:v>
                </c:pt>
                <c:pt idx="114">
                  <c:v>9.6343643203935994</c:v>
                </c:pt>
                <c:pt idx="115">
                  <c:v>9.7161272506921819</c:v>
                </c:pt>
                <c:pt idx="116">
                  <c:v>10.003586725581897</c:v>
                </c:pt>
                <c:pt idx="117">
                  <c:v>9.6106237189224828</c:v>
                </c:pt>
                <c:pt idx="118">
                  <c:v>9.4945105195161048</c:v>
                </c:pt>
                <c:pt idx="119">
                  <c:v>9.3427660857885346</c:v>
                </c:pt>
                <c:pt idx="120">
                  <c:v>9.3189086695349967</c:v>
                </c:pt>
                <c:pt idx="121">
                  <c:v>9.4832267010899418</c:v>
                </c:pt>
                <c:pt idx="122">
                  <c:v>9.6054345183005019</c:v>
                </c:pt>
                <c:pt idx="123">
                  <c:v>9.7098081564932652</c:v>
                </c:pt>
                <c:pt idx="124">
                  <c:v>9.5817862427370173</c:v>
                </c:pt>
                <c:pt idx="125">
                  <c:v>11.341173924119467</c:v>
                </c:pt>
                <c:pt idx="126">
                  <c:v>9.9751130655799027</c:v>
                </c:pt>
                <c:pt idx="127">
                  <c:v>9.7210208266351241</c:v>
                </c:pt>
                <c:pt idx="128">
                  <c:v>9.8360340229194314</c:v>
                </c:pt>
                <c:pt idx="129">
                  <c:v>9.6054341436749553</c:v>
                </c:pt>
                <c:pt idx="130">
                  <c:v>9.8531379130959209</c:v>
                </c:pt>
                <c:pt idx="131">
                  <c:v>9.8347565422496199</c:v>
                </c:pt>
                <c:pt idx="132">
                  <c:v>10.638723210831108</c:v>
                </c:pt>
                <c:pt idx="133">
                  <c:v>10.50459918567579</c:v>
                </c:pt>
                <c:pt idx="134">
                  <c:v>10.051155326399074</c:v>
                </c:pt>
                <c:pt idx="135">
                  <c:v>10.647800550627103</c:v>
                </c:pt>
                <c:pt idx="136">
                  <c:v>9.9955361086061583</c:v>
                </c:pt>
                <c:pt idx="137">
                  <c:v>10.218882278412163</c:v>
                </c:pt>
                <c:pt idx="138">
                  <c:v>10.33735101376133</c:v>
                </c:pt>
                <c:pt idx="139">
                  <c:v>11.444597442209993</c:v>
                </c:pt>
                <c:pt idx="140">
                  <c:v>10.535719168972452</c:v>
                </c:pt>
                <c:pt idx="141">
                  <c:v>11.92718699652934</c:v>
                </c:pt>
                <c:pt idx="142">
                  <c:v>10.377630861221702</c:v>
                </c:pt>
                <c:pt idx="143">
                  <c:v>10.599174416594641</c:v>
                </c:pt>
                <c:pt idx="144">
                  <c:v>12.092755226666085</c:v>
                </c:pt>
                <c:pt idx="145">
                  <c:v>10.302634405539866</c:v>
                </c:pt>
                <c:pt idx="146">
                  <c:v>10.206720358183553</c:v>
                </c:pt>
                <c:pt idx="147">
                  <c:v>10.594967626493284</c:v>
                </c:pt>
                <c:pt idx="148">
                  <c:v>10.622138103295972</c:v>
                </c:pt>
                <c:pt idx="149">
                  <c:v>10.839337174014444</c:v>
                </c:pt>
                <c:pt idx="150">
                  <c:v>10.764031345338045</c:v>
                </c:pt>
                <c:pt idx="151">
                  <c:v>11.005837041331477</c:v>
                </c:pt>
                <c:pt idx="152">
                  <c:v>10.805516965670918</c:v>
                </c:pt>
                <c:pt idx="153">
                  <c:v>10.517034696637367</c:v>
                </c:pt>
                <c:pt idx="154">
                  <c:v>10.182809988520077</c:v>
                </c:pt>
                <c:pt idx="155">
                  <c:v>10.300509131457794</c:v>
                </c:pt>
                <c:pt idx="156">
                  <c:v>10.622079610478371</c:v>
                </c:pt>
                <c:pt idx="157">
                  <c:v>10.38714374874446</c:v>
                </c:pt>
                <c:pt idx="158">
                  <c:v>10.559357515991968</c:v>
                </c:pt>
                <c:pt idx="159">
                  <c:v>10.391428082595175</c:v>
                </c:pt>
                <c:pt idx="160">
                  <c:v>10.304300457234765</c:v>
                </c:pt>
                <c:pt idx="161">
                  <c:v>10.488405940023116</c:v>
                </c:pt>
                <c:pt idx="162">
                  <c:v>10.537159514542111</c:v>
                </c:pt>
                <c:pt idx="163">
                  <c:v>13.238544353374218</c:v>
                </c:pt>
                <c:pt idx="164">
                  <c:v>11.489939797972877</c:v>
                </c:pt>
                <c:pt idx="165">
                  <c:v>14.154328073318251</c:v>
                </c:pt>
                <c:pt idx="166">
                  <c:v>11.047879558434744</c:v>
                </c:pt>
                <c:pt idx="167">
                  <c:v>11.014900105241068</c:v>
                </c:pt>
                <c:pt idx="168">
                  <c:v>11.413965199967894</c:v>
                </c:pt>
                <c:pt idx="169">
                  <c:v>11.463284586305168</c:v>
                </c:pt>
                <c:pt idx="170">
                  <c:v>11.349940603565809</c:v>
                </c:pt>
                <c:pt idx="171">
                  <c:v>11.873929009575891</c:v>
                </c:pt>
                <c:pt idx="172">
                  <c:v>12.191322290044731</c:v>
                </c:pt>
                <c:pt idx="173">
                  <c:v>11.725674514136802</c:v>
                </c:pt>
                <c:pt idx="174">
                  <c:v>11.932196498612839</c:v>
                </c:pt>
                <c:pt idx="175">
                  <c:v>12.097713670820356</c:v>
                </c:pt>
                <c:pt idx="176">
                  <c:v>11.489525535528733</c:v>
                </c:pt>
                <c:pt idx="177">
                  <c:v>11.780775660550972</c:v>
                </c:pt>
                <c:pt idx="178">
                  <c:v>13.664189483241021</c:v>
                </c:pt>
                <c:pt idx="179">
                  <c:v>15.411752933267575</c:v>
                </c:pt>
                <c:pt idx="180">
                  <c:v>11.393350555378959</c:v>
                </c:pt>
                <c:pt idx="181">
                  <c:v>11.174841427119244</c:v>
                </c:pt>
                <c:pt idx="182">
                  <c:v>11.058801786304182</c:v>
                </c:pt>
                <c:pt idx="183">
                  <c:v>11.475353095528408</c:v>
                </c:pt>
                <c:pt idx="184">
                  <c:v>11.303236664365407</c:v>
                </c:pt>
                <c:pt idx="185">
                  <c:v>11.284487312465499</c:v>
                </c:pt>
                <c:pt idx="186">
                  <c:v>11.823728965679202</c:v>
                </c:pt>
                <c:pt idx="187">
                  <c:v>11.600951181487241</c:v>
                </c:pt>
                <c:pt idx="188">
                  <c:v>11.419289077109029</c:v>
                </c:pt>
                <c:pt idx="189">
                  <c:v>11.030246826414604</c:v>
                </c:pt>
                <c:pt idx="190">
                  <c:v>10.912074254636137</c:v>
                </c:pt>
                <c:pt idx="191">
                  <c:v>11.139718486325185</c:v>
                </c:pt>
                <c:pt idx="192">
                  <c:v>11.218830633696275</c:v>
                </c:pt>
                <c:pt idx="193">
                  <c:v>11.02027693917498</c:v>
                </c:pt>
                <c:pt idx="194">
                  <c:v>11.036702030232616</c:v>
                </c:pt>
                <c:pt idx="195">
                  <c:v>11.134540509473197</c:v>
                </c:pt>
                <c:pt idx="196">
                  <c:v>12.334061842803683</c:v>
                </c:pt>
                <c:pt idx="197">
                  <c:v>10.810056169300065</c:v>
                </c:pt>
                <c:pt idx="198">
                  <c:v>10.79195020899753</c:v>
                </c:pt>
                <c:pt idx="199">
                  <c:v>11.100884284947037</c:v>
                </c:pt>
                <c:pt idx="200">
                  <c:v>10.747677472742236</c:v>
                </c:pt>
                <c:pt idx="201">
                  <c:v>10.483927447991272</c:v>
                </c:pt>
                <c:pt idx="202">
                  <c:v>10.350647812089806</c:v>
                </c:pt>
                <c:pt idx="203">
                  <c:v>10.080386973018875</c:v>
                </c:pt>
                <c:pt idx="204">
                  <c:v>11.390668488163367</c:v>
                </c:pt>
                <c:pt idx="205">
                  <c:v>10.073460957161332</c:v>
                </c:pt>
                <c:pt idx="206">
                  <c:v>9.6186124902748915</c:v>
                </c:pt>
                <c:pt idx="207">
                  <c:v>10.161677785211996</c:v>
                </c:pt>
                <c:pt idx="208">
                  <c:v>10.178116372049928</c:v>
                </c:pt>
                <c:pt idx="209">
                  <c:v>10.045230334015514</c:v>
                </c:pt>
                <c:pt idx="210">
                  <c:v>11.913933680636267</c:v>
                </c:pt>
                <c:pt idx="211">
                  <c:v>9.87417333066049</c:v>
                </c:pt>
                <c:pt idx="212">
                  <c:v>9.8723552111373678</c:v>
                </c:pt>
                <c:pt idx="213">
                  <c:v>9.8595491281941534</c:v>
                </c:pt>
                <c:pt idx="214">
                  <c:v>9.5670076277221732</c:v>
                </c:pt>
                <c:pt idx="215">
                  <c:v>9.3669530696483552</c:v>
                </c:pt>
                <c:pt idx="216">
                  <c:v>9.3212707886400636</c:v>
                </c:pt>
                <c:pt idx="217">
                  <c:v>9.3848158834219504</c:v>
                </c:pt>
                <c:pt idx="218">
                  <c:v>9.2521984671001061</c:v>
                </c:pt>
                <c:pt idx="219">
                  <c:v>9.119135443641591</c:v>
                </c:pt>
                <c:pt idx="220">
                  <c:v>9.1186276591569388</c:v>
                </c:pt>
                <c:pt idx="221">
                  <c:v>9.1233834219369303</c:v>
                </c:pt>
                <c:pt idx="222">
                  <c:v>8.8084249277474473</c:v>
                </c:pt>
                <c:pt idx="223">
                  <c:v>8.7968476304624303</c:v>
                </c:pt>
                <c:pt idx="224">
                  <c:v>11.301951161283535</c:v>
                </c:pt>
                <c:pt idx="225">
                  <c:v>7.3858446963393138</c:v>
                </c:pt>
                <c:pt idx="226">
                  <c:v>8.765306597284976</c:v>
                </c:pt>
                <c:pt idx="227">
                  <c:v>9.0041043329659782</c:v>
                </c:pt>
                <c:pt idx="228">
                  <c:v>8.2741054705476085</c:v>
                </c:pt>
                <c:pt idx="229">
                  <c:v>9.5353468173954905</c:v>
                </c:pt>
                <c:pt idx="230">
                  <c:v>8.3182408885815615</c:v>
                </c:pt>
                <c:pt idx="231">
                  <c:v>7.7441927342886716</c:v>
                </c:pt>
                <c:pt idx="232">
                  <c:v>7.8515655978100076</c:v>
                </c:pt>
                <c:pt idx="233">
                  <c:v>7.6018888444470507</c:v>
                </c:pt>
                <c:pt idx="234">
                  <c:v>7.7875796146471723</c:v>
                </c:pt>
                <c:pt idx="235">
                  <c:v>7.90696612221649</c:v>
                </c:pt>
                <c:pt idx="236">
                  <c:v>7.5462048726362259</c:v>
                </c:pt>
                <c:pt idx="237">
                  <c:v>7.6736539527559895</c:v>
                </c:pt>
                <c:pt idx="238">
                  <c:v>7.5552177209715472</c:v>
                </c:pt>
                <c:pt idx="239">
                  <c:v>7.4481638118553537</c:v>
                </c:pt>
                <c:pt idx="240">
                  <c:v>7.4601732221008055</c:v>
                </c:pt>
                <c:pt idx="241">
                  <c:v>8.3098171296060528</c:v>
                </c:pt>
                <c:pt idx="242">
                  <c:v>7.3111173774594196</c:v>
                </c:pt>
                <c:pt idx="243">
                  <c:v>6.9119373806396043</c:v>
                </c:pt>
                <c:pt idx="244">
                  <c:v>7.2346713315933551</c:v>
                </c:pt>
                <c:pt idx="245">
                  <c:v>7.1458223889793011</c:v>
                </c:pt>
                <c:pt idx="246">
                  <c:v>7.341724911894115</c:v>
                </c:pt>
                <c:pt idx="247">
                  <c:v>7.0547371276040485</c:v>
                </c:pt>
                <c:pt idx="248">
                  <c:v>7.0916572373450535</c:v>
                </c:pt>
                <c:pt idx="249">
                  <c:v>6.7407954453646477</c:v>
                </c:pt>
                <c:pt idx="250">
                  <c:v>6.6593352452027945</c:v>
                </c:pt>
                <c:pt idx="251">
                  <c:v>6.7166039126518271</c:v>
                </c:pt>
                <c:pt idx="252">
                  <c:v>6.4686640297356428</c:v>
                </c:pt>
                <c:pt idx="253">
                  <c:v>6.3922828553810742</c:v>
                </c:pt>
                <c:pt idx="254">
                  <c:v>6.2715763056573275</c:v>
                </c:pt>
                <c:pt idx="255">
                  <c:v>6.1906100288651542</c:v>
                </c:pt>
                <c:pt idx="256">
                  <c:v>6.0314776131293577</c:v>
                </c:pt>
                <c:pt idx="257">
                  <c:v>6.1763354875509942</c:v>
                </c:pt>
                <c:pt idx="258">
                  <c:v>6.1349704112888981</c:v>
                </c:pt>
                <c:pt idx="259">
                  <c:v>6.0174831135029194</c:v>
                </c:pt>
                <c:pt idx="260">
                  <c:v>6.1477444233557801</c:v>
                </c:pt>
                <c:pt idx="261">
                  <c:v>6.1372838097288192</c:v>
                </c:pt>
                <c:pt idx="262">
                  <c:v>5.7637258864614473</c:v>
                </c:pt>
                <c:pt idx="263">
                  <c:v>6.1653331264952334</c:v>
                </c:pt>
                <c:pt idx="264">
                  <c:v>5.6879549734878809</c:v>
                </c:pt>
                <c:pt idx="265">
                  <c:v>5.8263342865677732</c:v>
                </c:pt>
                <c:pt idx="266">
                  <c:v>5.732050424437956</c:v>
                </c:pt>
                <c:pt idx="267">
                  <c:v>5.6463991236298376</c:v>
                </c:pt>
                <c:pt idx="268">
                  <c:v>5.9602053375751902</c:v>
                </c:pt>
                <c:pt idx="269">
                  <c:v>6.1898371406346122</c:v>
                </c:pt>
                <c:pt idx="270">
                  <c:v>6.1590057958440543</c:v>
                </c:pt>
                <c:pt idx="271">
                  <c:v>6.1633729086208993</c:v>
                </c:pt>
                <c:pt idx="272">
                  <c:v>6.0511975176315733</c:v>
                </c:pt>
                <c:pt idx="273">
                  <c:v>5.6936685873549697</c:v>
                </c:pt>
                <c:pt idx="274">
                  <c:v>5.7561205294940088</c:v>
                </c:pt>
                <c:pt idx="275">
                  <c:v>5.4780430883927131</c:v>
                </c:pt>
                <c:pt idx="276">
                  <c:v>5.4469696205042082</c:v>
                </c:pt>
                <c:pt idx="277">
                  <c:v>5.2131943419385554</c:v>
                </c:pt>
                <c:pt idx="278">
                  <c:v>5.094325244250693</c:v>
                </c:pt>
                <c:pt idx="279">
                  <c:v>5.6270363473414937</c:v>
                </c:pt>
                <c:pt idx="280">
                  <c:v>5.091021145082153</c:v>
                </c:pt>
                <c:pt idx="281">
                  <c:v>5.0495957139159922</c:v>
                </c:pt>
                <c:pt idx="282">
                  <c:v>5.116516818158491</c:v>
                </c:pt>
                <c:pt idx="283">
                  <c:v>5.0196050425636116</c:v>
                </c:pt>
                <c:pt idx="284">
                  <c:v>4.9588537826013264</c:v>
                </c:pt>
                <c:pt idx="285">
                  <c:v>4.8480515511722677</c:v>
                </c:pt>
                <c:pt idx="286">
                  <c:v>5.3221316287427864</c:v>
                </c:pt>
                <c:pt idx="287">
                  <c:v>4.8017399715002806</c:v>
                </c:pt>
                <c:pt idx="288">
                  <c:v>4.680929782471245</c:v>
                </c:pt>
                <c:pt idx="289">
                  <c:v>4.6465541204829695</c:v>
                </c:pt>
                <c:pt idx="290">
                  <c:v>4.5684660069255765</c:v>
                </c:pt>
                <c:pt idx="291">
                  <c:v>4.3088278094760826</c:v>
                </c:pt>
              </c:numCache>
            </c:numRef>
          </c:val>
          <c:smooth val="0"/>
          <c:extLst>
            <c:ext xmlns:c16="http://schemas.microsoft.com/office/drawing/2014/chart" uri="{C3380CC4-5D6E-409C-BE32-E72D297353CC}">
              <c16:uniqueId val="{00000002-CDBC-459F-956D-6AD4C2F7D28F}"/>
            </c:ext>
          </c:extLst>
        </c:ser>
        <c:dLbls>
          <c:showLegendKey val="0"/>
          <c:showVal val="0"/>
          <c:showCatName val="0"/>
          <c:showSerName val="0"/>
          <c:showPercent val="0"/>
          <c:showBubbleSize val="0"/>
        </c:dLbls>
        <c:marker val="1"/>
        <c:smooth val="0"/>
        <c:axId val="463012288"/>
        <c:axId val="463008024"/>
      </c:lineChart>
      <c:dateAx>
        <c:axId val="337612784"/>
        <c:scaling>
          <c:orientation val="minMax"/>
        </c:scaling>
        <c:delete val="0"/>
        <c:axPos val="b"/>
        <c:numFmt formatCode="yyyy"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337618032"/>
        <c:crosses val="autoZero"/>
        <c:auto val="1"/>
        <c:lblOffset val="100"/>
        <c:baseTimeUnit val="months"/>
        <c:majorUnit val="12"/>
        <c:majorTimeUnit val="months"/>
      </c:dateAx>
      <c:valAx>
        <c:axId val="337618032"/>
        <c:scaling>
          <c:orientation val="minMax"/>
          <c:max val="300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US" sz="1200" b="1"/>
                  <a:t>Production MMBbl per Day</a:t>
                </a:r>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337612784"/>
        <c:crosses val="autoZero"/>
        <c:crossBetween val="between"/>
        <c:dispUnits>
          <c:builtInUnit val="millions"/>
        </c:dispUnits>
      </c:valAx>
      <c:valAx>
        <c:axId val="463008024"/>
        <c:scaling>
          <c:orientation val="minMax"/>
        </c:scaling>
        <c:delete val="0"/>
        <c:axPos val="r"/>
        <c:title>
          <c:tx>
            <c:rich>
              <a:bodyPr rot="-5400000" spcFirstLastPara="1" vertOverflow="ellipsis" vert="horz" wrap="square" anchor="ctr" anchorCtr="1"/>
              <a:lstStyle/>
              <a:p>
                <a:pPr>
                  <a:defRPr sz="1200" b="0" i="0" u="none" strike="noStrike" kern="1200" baseline="0">
                    <a:solidFill>
                      <a:srgbClr val="FFC000"/>
                    </a:solidFill>
                    <a:latin typeface="+mn-lt"/>
                    <a:ea typeface="+mn-ea"/>
                    <a:cs typeface="+mn-cs"/>
                  </a:defRPr>
                </a:pPr>
                <a:r>
                  <a:rPr lang="en-US" sz="1200">
                    <a:solidFill>
                      <a:srgbClr val="FFC000"/>
                    </a:solidFill>
                  </a:rPr>
                  <a:t>WOR Bbl/Bbl</a:t>
                </a:r>
              </a:p>
            </c:rich>
          </c:tx>
          <c:overlay val="0"/>
          <c:spPr>
            <a:noFill/>
            <a:ln>
              <a:noFill/>
            </a:ln>
            <a:effectLst/>
          </c:spPr>
          <c:txPr>
            <a:bodyPr rot="-5400000" spcFirstLastPara="1" vertOverflow="ellipsis" vert="horz" wrap="square" anchor="ctr" anchorCtr="1"/>
            <a:lstStyle/>
            <a:p>
              <a:pPr>
                <a:defRPr sz="1200" b="0" i="0" u="none" strike="noStrike" kern="1200" baseline="0">
                  <a:solidFill>
                    <a:srgbClr val="FFC000"/>
                  </a:solidFill>
                  <a:latin typeface="+mn-lt"/>
                  <a:ea typeface="+mn-ea"/>
                  <a:cs typeface="+mn-cs"/>
                </a:defRPr>
              </a:pPr>
              <a:endParaRPr lang="en-US"/>
            </a:p>
          </c:tx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rgbClr val="FFC000"/>
                </a:solidFill>
                <a:latin typeface="+mn-lt"/>
                <a:ea typeface="+mn-ea"/>
                <a:cs typeface="+mn-cs"/>
              </a:defRPr>
            </a:pPr>
            <a:endParaRPr lang="en-US"/>
          </a:p>
        </c:txPr>
        <c:crossAx val="463012288"/>
        <c:crosses val="max"/>
        <c:crossBetween val="between"/>
        <c:majorUnit val="3"/>
      </c:valAx>
      <c:dateAx>
        <c:axId val="463012288"/>
        <c:scaling>
          <c:orientation val="minMax"/>
        </c:scaling>
        <c:delete val="1"/>
        <c:axPos val="b"/>
        <c:numFmt formatCode="m/d/yyyy" sourceLinked="1"/>
        <c:majorTickMark val="out"/>
        <c:minorTickMark val="none"/>
        <c:tickLblPos val="nextTo"/>
        <c:crossAx val="463008024"/>
        <c:crosses val="autoZero"/>
        <c:auto val="1"/>
        <c:lblOffset val="100"/>
        <c:baseTimeUnit val="months"/>
      </c:dateAx>
      <c:spPr>
        <a:solidFill>
          <a:schemeClr val="bg1"/>
        </a:solidFill>
        <a:ln>
          <a:solidFill>
            <a:schemeClr val="tx1"/>
          </a:solidFill>
        </a:ln>
        <a:effectLst/>
      </c:spPr>
    </c:plotArea>
    <c:legend>
      <c:legendPos val="b"/>
      <c:legendEntry>
        <c:idx val="0"/>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13097770147245363"/>
          <c:y val="0.12054543274440438"/>
          <c:w val="0.24835805277966205"/>
          <c:h val="0.12108636225461712"/>
        </c:manualLayout>
      </c:layout>
      <c:overlay val="0"/>
      <c:spPr>
        <a:noFill/>
        <a:ln>
          <a:solidFill>
            <a:schemeClr val="tx1"/>
          </a:solid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6000" dirty="0">
                <a:latin typeface="Gill Sans MT" panose="020B0502020104020203" pitchFamily="34" charset="0"/>
              </a:rPr>
              <a:t>Quantity</a:t>
            </a:r>
            <a:r>
              <a:rPr lang="en-US" sz="6000" baseline="0" dirty="0">
                <a:latin typeface="Gill Sans MT" panose="020B0502020104020203" pitchFamily="34" charset="0"/>
              </a:rPr>
              <a:t> </a:t>
            </a:r>
            <a:r>
              <a:rPr lang="en-US" sz="6000" dirty="0">
                <a:latin typeface="Gill Sans MT" panose="020B0502020104020203" pitchFamily="34" charset="0"/>
              </a:rPr>
              <a:t>Contex</a:t>
            </a:r>
            <a:r>
              <a:rPr lang="en-US" sz="6000" dirty="0"/>
              <a:t>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Gill Sans MT" panose="020B0502020104020203"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Sheet1!$D$6:$E$6</c:f>
              <c:strCache>
                <c:ptCount val="2"/>
                <c:pt idx="0">
                  <c:v>Albuquerque/Bernalillo County Water Utility Authority water consumption 2014</c:v>
                </c:pt>
                <c:pt idx="1">
                  <c:v>NM produced water 2017</c:v>
                </c:pt>
              </c:strCache>
            </c:strRef>
          </c:cat>
          <c:val>
            <c:numRef>
              <c:f>Sheet1!$D$7:$E$7</c:f>
              <c:numCache>
                <c:formatCode>General</c:formatCode>
                <c:ptCount val="2"/>
                <c:pt idx="0">
                  <c:v>100000</c:v>
                </c:pt>
                <c:pt idx="1">
                  <c:v>115000</c:v>
                </c:pt>
              </c:numCache>
            </c:numRef>
          </c:val>
          <c:extLst>
            <c:ext xmlns:c16="http://schemas.microsoft.com/office/drawing/2014/chart" uri="{C3380CC4-5D6E-409C-BE32-E72D297353CC}">
              <c16:uniqueId val="{00000000-2BB6-413C-BA82-F866D9B425BC}"/>
            </c:ext>
          </c:extLst>
        </c:ser>
        <c:dLbls>
          <c:dLblPos val="outEnd"/>
          <c:showLegendKey val="0"/>
          <c:showVal val="1"/>
          <c:showCatName val="0"/>
          <c:showSerName val="0"/>
          <c:showPercent val="0"/>
          <c:showBubbleSize val="0"/>
        </c:dLbls>
        <c:gapWidth val="219"/>
        <c:overlap val="-27"/>
        <c:axId val="411115408"/>
        <c:axId val="411120656"/>
      </c:barChart>
      <c:catAx>
        <c:axId val="41111540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411120656"/>
        <c:crosses val="autoZero"/>
        <c:auto val="1"/>
        <c:lblAlgn val="ctr"/>
        <c:lblOffset val="100"/>
        <c:noMultiLvlLbl val="0"/>
      </c:catAx>
      <c:valAx>
        <c:axId val="411120656"/>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Gill Sans MT" panose="020B0502020104020203" pitchFamily="34" charset="0"/>
                    <a:ea typeface="+mn-ea"/>
                    <a:cs typeface="+mn-cs"/>
                  </a:defRPr>
                </a:pPr>
                <a:r>
                  <a:rPr lang="en-US" sz="1600">
                    <a:latin typeface="Gill Sans MT" panose="020B0502020104020203" pitchFamily="34" charset="0"/>
                  </a:rPr>
                  <a:t>Acre Feet</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4111154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ax="5760" units="cm"/>
          <inkml:channel name="Y" type="integer" min="-1" max="1080" units="cm"/>
          <inkml:channel name="T" type="integer" max="2.14748E9" units="dev"/>
        </inkml:traceFormat>
        <inkml:channelProperties>
          <inkml:channelProperty channel="X" name="resolution" value="116.12904" units="1/cm"/>
          <inkml:channelProperty channel="Y" name="resolution" value="37.02055" units="1/cm"/>
          <inkml:channelProperty channel="T" name="resolution" value="1" units="1/dev"/>
        </inkml:channelProperties>
      </inkml:inkSource>
      <inkml:timestamp xml:id="ts0" timeString="2018-06-22T19:04:33.80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12277 13776 0,'17'0'31,"1"0"0,0 0-15,-1 0-1,1 0 1,17 0-16,18 0 16,18 0-16,-1 0 15,18 0-15,36 0 16,35-18-16,35 18 16,17 0-16,-17-17 15,0-1-15,-35 18 16,-18 0-16,-35 0 15,-18-18-15,0 18 0,-35 0 16,0 0-16,-17 0 16,-19 0-16,1 0 15,17 0-15,0 0 16,-17 0-16,0 0 16,-1 0-1,1 0-15,0 0 16,-1 0-16,1 0 15,-1 0 32,1 0-47,17 0 16,18 0 0,36 0-16,-19 0 15,36 0-15,-36 0 16,19 0-16,-1 0 15,-18 0-15,1 0 16,-18 0-16,0 0 16,35 0-16,-35 0 15,17 0-15,-17 0 16,0 0-16,0 0 16,0 0-16,18 0 0,-1 0 15,36 18-15,-18-18 16,-17 0-1,-1 18-15,1-18 0,17 17 16,0-17-16,1 0 16,-1 0-16,-18 0 15,18 0-15,-35 0 16,18 0-16,-18 0 16,35 0-16,-35 0 15,18 0-15,-19 0 16,-16 0-16,17 0 15,0 0-15,17 0 16,-35 0-16,18 0 16,18 0-16,-1 0 15,19 0-15,-1 0 16,0 0-16,0 0 16,-17 0-16,35 0 15,-36 0-15,18 0 16,18 0-16,-35 0 15,35 0-15,-36 0 16,-17 0-16,-18 0 0,1 0 16,-1 0-16,18 0 15,-18 0-15,0 0 16,18 0-16,18 0 16,-1 18-1,19-18-15,34 18 0,18-18 16,18 17-16,35-17 15,18 0-15,17 0 16,0 0-16,0 0 16,-17 0-16,0 0 15,-1 18-15,36 0 16,0-18-16,-17 0 16,-1 0-16,18 0 15,0 0-15,17 17 16,1 1-16,-18-18 15,18 17-15,-18 1 16,-1-18-16,-52 18 16,-17-18-16,-36 0 15,-35 0-15,-18 0 16,-17 0-16,-19 0 16,-16 0-16,17 0 15,-18 0-15,36 0 16,-19 0-16,19 0 15,-18 0-15,0 0 0,-36 0 16,19 0-16,-1 0 31,18 0-31,-18 0 0,36 0 16,-1 17-16,19-17 16,-19 0-16,18 18 15,0-18-15,18 0 16,0 0-16,0 0 15,35 0-15,18 0 16,17 0-16,-35 0 16,0 0-16,-17 0 15,-36 0-15,0 0 0,0 0 16,-17 0-16,0 0 16,-1 0-16,-35 0 15,-17 0-15,17 0 16,-17 0-16,0-18 15,-1 18-15,19 0 16,-19-17-16,1 17 16,17 0-16,0 0 15,-17 0-15,0 0 16,17 0-16,18 0 16,0 0-16,17 0 0,-17 0 15,35 0-15,-17 0 16,35 0-1,0 0-15,-18 0 0,0 0 16,-17 0-16,52 0 16,-88 0-1,-17 0 1,0 0 15,-1 0-15,1 0-16,35 0 15,0 0-15,0 0 0,0 0 16,-18 0-16,18 0 16,17 0-16,1 0 15,-18-18-15,0 18 16,17 0-16,-17 0 16,-35 0-16,-1 0 15,1 0-15,0 0 31,-1 0 16,19 0-31,17 0 0,-18 0-1,0 0-15,-17 0 0,17 0 16,18 0-16,0 0 15,0-18-15,-36 18 141,1-17-63,0 17-47,-18-18-31,0 1 188,0-1-157</inkml:trace>
</inkml:ink>
</file>

<file path=ppt/ink/ink10.xml><?xml version="1.0" encoding="utf-8"?>
<inkml:ink xmlns:inkml="http://www.w3.org/2003/InkML">
  <inkml:definitions>
    <inkml:context xml:id="ctx0">
      <inkml:inkSource xml:id="inkSrc0">
        <inkml:traceFormat>
          <inkml:channel name="X" type="integer" max="5760" units="cm"/>
          <inkml:channel name="Y" type="integer" min="-1" max="1080" units="cm"/>
          <inkml:channel name="T" type="integer" max="2.14748E9" units="dev"/>
        </inkml:traceFormat>
        <inkml:channelProperties>
          <inkml:channelProperty channel="X" name="resolution" value="116.12904" units="1/cm"/>
          <inkml:channelProperty channel="Y" name="resolution" value="37.02055" units="1/cm"/>
          <inkml:channelProperty channel="T" name="resolution" value="1" units="1/dev"/>
        </inkml:channelProperties>
      </inkml:inkSource>
      <inkml:timestamp xml:id="ts0" timeString="2018-06-22T19:04:57.68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758 18256 0,'36'0'0,"-1"0"16,36 0-16,17 0 16,35 0-16,36 0 15,35-17-15,35 17 16,18 0-16,-53 0 16,18 0-16,-36 0 15,-35 0-15,1 0 16,-37 17-16,1-17 15,-18 0-15,18 18 0,-35 0 16,-1-18-16,-17 0 16,18 17-1,-1-17-15,1 0 0,0 0 16,-1 0-16,-35 0 16,36 0-16,-1 0 15,36 0-15,-17 0 16,-1 0-16,-18 0 15,1 0-15,-18 0 16,35 0-16,0 0 16,-17 0-16,17 0 15,0 0-15,18 0 16,-18 0-16,0 0 16,-17 0-16,35 18 15,-18-18-15,0 0 16,18 0-16,0 17 15,-18-17-15,-18 0 16,1 0-16,-18 0 16,18 0-16,17 18 15,-18-18-15,1 18 16,-18-18-16,53 0 16,-18 0-16,53 0 15,-18 0-15,-17 0 0,0 0 16,0 0-16,0 17 15,0-17-15,-18 18 16,0-18-16,0 18 16,0-18-16,-17 17 15,17-17-15,0 0 16,0 0-16,-17 18 16,17-18-16,-35 0 15,18 0-15,-36 0 0,-17 0 16,17 0-16,0 18 15,18-18-15,-35 0 16,-1 0-16,1 0 78,0 0-62,-1 0-16,19 0 15,-1 0-15,18 0 16,-18 0-16,18 0 16,0 0-16,35 0 0,0 0 15,36 0-15,87 0 16,-158 0 0,-35 0-16,-36 0 125,1-18-110,-19-17 1,1 17-16</inkml:trace>
</inkml:ink>
</file>

<file path=ppt/ink/ink11.xml><?xml version="1.0" encoding="utf-8"?>
<inkml:ink xmlns:inkml="http://www.w3.org/2003/InkML">
  <inkml:definitions>
    <inkml:context xml:id="ctx0">
      <inkml:inkSource xml:id="inkSrc0">
        <inkml:traceFormat>
          <inkml:channel name="X" type="integer" max="5760" units="cm"/>
          <inkml:channel name="Y" type="integer" min="-1" max="1080" units="cm"/>
          <inkml:channel name="T" type="integer" max="2.14748E9" units="dev"/>
        </inkml:traceFormat>
        <inkml:channelProperties>
          <inkml:channelProperty channel="X" name="resolution" value="116.12904" units="1/cm"/>
          <inkml:channelProperty channel="Y" name="resolution" value="37.02055" units="1/cm"/>
          <inkml:channelProperty channel="T" name="resolution" value="1" units="1/dev"/>
        </inkml:channelProperties>
      </inkml:inkSource>
      <inkml:timestamp xml:id="ts0" timeString="2018-06-22T19:04:59.63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2117 16757 0,'35'0'15,"0"18"-15,-17-18 0,17 0 16,0 17-16,36-17 16,0 0-16,17 18 15,-18-18-15,54 0 16,-1 0-16,18 0 15,18 18-15,-53-18 16,0 17 0,0 1-16,176-18 15,-194 0-15,-17 17 0,17-17 16,-53 0 0,18 0-16,-35 0 15,-1 0-15,36 18 0,-18-18 16,-17 0-16,0 0 15,17 0-15,18 0 16,17 18-16,36-18 16,-18 0-16,-17 0 15,-18 0-15,18 0 16,-19 0-16,37 0 16,-19 0-16,18 17 15,18-17-15,-18 0 16,1 0-16,-19 0 15,18 0-15,1 0 16,-1 0-16,-18 0 16,1 0-16,-18 0 15,0 0-15,35 0 16,0 0-16,0 0 16,-17 0-16,-1 0 15,-17 0-15,18 0 16,-1 0-16,-17 0 15,-35 0-15,17 0 0,-17 0 16,0 0-16,34 0 16,1 0-16,18 0 15,-18 0-15,35 0 16,18 0-16,17 0 16,71 0-16,0-17 15,-35-1-15,212 18 16,-283 0-1,0 0-15,-18 0 16,-17 0-16,-17 0 16,-19 0-16,19 0 15,-1 0-15,0 0 16,18 0-16,0 0 16,0 0-16,0 0 15,-18 0-15,0 0 16,1 0-16,-19 0 15,1 0-15,35 0 0,-18 0 16,-17 0 0,35 0-16,0 0 15,17 0-15,-17 0 16,0 0-16,-18 0 16,-17 0-16,-18-18 125,0 1-79</inkml:trace>
</inkml:ink>
</file>

<file path=ppt/ink/ink12.xml><?xml version="1.0" encoding="utf-8"?>
<inkml:ink xmlns:inkml="http://www.w3.org/2003/InkML">
  <inkml:definitions>
    <inkml:context xml:id="ctx0">
      <inkml:inkSource xml:id="inkSrc0">
        <inkml:traceFormat>
          <inkml:channel name="X" type="integer" max="5760" units="cm"/>
          <inkml:channel name="Y" type="integer" min="-1" max="1080" units="cm"/>
          <inkml:channel name="T" type="integer" max="2.14748E9" units="dev"/>
        </inkml:traceFormat>
        <inkml:channelProperties>
          <inkml:channelProperty channel="X" name="resolution" value="116.12904" units="1/cm"/>
          <inkml:channelProperty channel="Y" name="resolution" value="37.02055" units="1/cm"/>
          <inkml:channelProperty channel="T" name="resolution" value="1" units="1/dev"/>
        </inkml:channelProperties>
      </inkml:inkSource>
      <inkml:timestamp xml:id="ts0" timeString="2018-06-22T19:05:05.62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10125 18927 0,'-18'17'62,"0"1"-62,-17-18 16,0 0-16,0 0 16,-18 0-16,-18 0 15,1 0-15,-19 0 16,1 0-16,-35 0 15,-36-18-15,-17 18 16,-36-35-16,0 17 16,1 1-16,-1-1 15,36-17-15,-1 35 0,18-18 16,36 0-16,17 18 16,18-17-16,0 17 15,35 0-15,18 0 16,17 0-16,0 0 15,-17 0 1,0 0 0,-1 0-16,1 0 15,0 0-15,0 0 16,-36 0-16,18 0 16,-35 0-16,0 0 0,0-18 15,35 18-15,-18 0 16,0 0-16,-17 0 15,18 0-15,-18 0 16,35 0-16,0 0 16,-18 0-1,1 0-15,-1 0 16,-17 0-16,17 0 16,1 0-16,-1 0 0,18 0 15,0 0-15,-17 0 16,17 0-16,-18 0 15,1 0-15,-36 18 16,0-18-16,18 0 16,17 0-16,-17 17 15,18-17-15,-1 0 16,18 0-16,-17 0 16,34 0-16,1 0 15,17 0-15,1 0 16,-36 18-16,0-18 15,-18 18-15,18-18 16,1 0-16,-1 0 16,0 0-16,-18 17 0,-17-17 15,0 18-15,0-18 16,17 18 0,-17-18-16,35 17 15,-35-17-15,-1 18 16,1-18-16,0 18 15,18-18-15,-19 0 16,36 0-16,-17 0 16,17 17-16,0-17 0,0 0 15,-17 18-15,34-18 16,-17 0 0,0 0-16,-17 17 15,17-17-15,0 18 0,0-18 16,0 0-16,18 18 15,-36-18-15,18 17 16,-17-17-16,-18 0 16,35 0-16,0 0 15,18 0-15,17 0 16,-17 0-16,17 0 16,0 0-1,1 0 1,-1 0-16,1 0 15,-19 0-15,19 0 16,-36 0-16,17 0 16,1 0-16,17 0 15,1 0-15,-18 0 16,17 0 0,-53 0-16,18 0 15,1 0-15,16 0 16,1 0-16,17 0 15,1 0-15,17-17 141,0-1-125,0 0-1</inkml:trace>
</inkml:ink>
</file>

<file path=ppt/ink/ink13.xml><?xml version="1.0" encoding="utf-8"?>
<inkml:ink xmlns:inkml="http://www.w3.org/2003/InkML">
  <inkml:definitions>
    <inkml:context xml:id="ctx0">
      <inkml:inkSource xml:id="inkSrc0">
        <inkml:traceFormat>
          <inkml:channel name="X" type="integer" max="5760" units="cm"/>
          <inkml:channel name="Y" type="integer" min="-1" max="1080" units="cm"/>
          <inkml:channel name="T" type="integer" max="2.14748E9" units="dev"/>
        </inkml:traceFormat>
        <inkml:channelProperties>
          <inkml:channelProperty channel="X" name="resolution" value="116.12904" units="1/cm"/>
          <inkml:channelProperty channel="Y" name="resolution" value="37.02055" units="1/cm"/>
          <inkml:channelProperty channel="T" name="resolution" value="1" units="1/dev"/>
        </inkml:channelProperties>
      </inkml:inkSource>
      <inkml:timestamp xml:id="ts0" timeString="2018-06-22T19:05:10.11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13794 16492 0,'17'0'78,"1"0"-62,0-17 0,-1 17-1,1 0 1,-1 0-1,1 0 1,0 0-16,35 0 16,17 17-16,1-17 15,17 18-15,0 0 16,18-1-16,0 1 16,0 0-16,17-1 0,-52 1 15,-1-18-15,-34 0 16,-19 17-16,1-17 15,17 0-15,18 0 16,0 0-16,-18 0 16,-17 0-16,17 0 15,-17 0-15,-1 0 16,1 0-16,35 0 16,17 0-16,1 0 15,0 0-15,17 0 16,-18 0-16,19 0 15,16 0-15,-34 0 16,17 0-16,-17 0 16,17 0-16,-35 0 15,17 0-15,-17 0 16,53 0-16,-18 0 16,0 0-16,1 0 0,34 0 15,-17 0-15,0 0 16,282 0-1,-265 0-15,36 0 0,-18 0 16,-35 0-16,-18 0 16,18 0-16,-18 0 15,-17 0-15,-1 18 16,1-18-16,17 0 16,-17 0-1,-1 18-15,1-18 16,-1 0-16,-17 17 0,35-17 15,1 18-15,-19-18 16,1 0-16,-1 0 16,1 0-16,-1 0 15,1 0-15,0 0 16,-1 0-16,1 0 16,17 0-16,-18 0 15,-17 0-15,18 0 16,-18 0-16,17 0 15,-17 0-15,18 0 16,-18 0-16,17 0 16,1 0-16,17 0 15,-35 0-15,-18 0 16,36 0-16,-18 0 16,17 0-16,18 0 15,18 0-15,0 0 16,0 0-16,17 0 0,1 0 15,17 0-15,0 0 16,0 0-16,0 0 16,18 0-16,-35 0 15,-19 0-15,1 0 16,-18 18-16,1-18 16,-19 0-16,1 0 15,-18 0-15,0 0 16,-36 0-16,1 0 15,17 0-15,0 0 16,54 0-16,-1 0 16,18 0-16,-1 0 15,1-18-15,0 18 16,18-18-16,34 18 16,1-17-16,0 17 15,17 0-15,-17 0 16,0 0-16,17 0 15,36 0-15,-71 0 16,-35-18-16,0 18 0,-36-18 16,36 18-1,-18-17-15,-53 17 0,18 0 16,18 0-16,17-18 16,-35 18-16,18 0 15,17 0-15,0 0 16,-17 0-16,34 0 15,-16 0-15,34 0 16,18 0-16,-35-17 16,17 17-16,-17-18 15,-18 18-15,248 0 16,-213-18-16,1 18 16,-1 0-1,-35 0-15,0 0 0,-17 0 16,-36 0-16,1 0 15,-1-17-15,-18 17 16,19 0-16,-19 0 16,19 0-1,-1 0-15,18-18 16,17 18-16,19 0 0,-1-18 16,-35 18-16,0 0 15,0-17-15,-1 17 16,1 0-16,0-18 15,-17 18-15,-19 0 16,-34 0 93,-19-18-93,-34 1 0,-124-36-16</inkml:trace>
</inkml:ink>
</file>

<file path=ppt/ink/ink14.xml><?xml version="1.0" encoding="utf-8"?>
<inkml:ink xmlns:inkml="http://www.w3.org/2003/InkML">
  <inkml:definitions>
    <inkml:context xml:id="ctx0">
      <inkml:inkSource xml:id="inkSrc0">
        <inkml:traceFormat>
          <inkml:channel name="X" type="integer" max="5760" units="cm"/>
          <inkml:channel name="Y" type="integer" min="-1" max="1080" units="cm"/>
          <inkml:channel name="T" type="integer" max="2.14748E9" units="dev"/>
        </inkml:traceFormat>
        <inkml:channelProperties>
          <inkml:channelProperty channel="X" name="resolution" value="116.12904" units="1/cm"/>
          <inkml:channelProperty channel="Y" name="resolution" value="37.02055" units="1/cm"/>
          <inkml:channelProperty channel="T" name="resolution" value="1" units="1/dev"/>
        </inkml:channelProperties>
      </inkml:inkSource>
      <inkml:timestamp xml:id="ts0" timeString="2018-06-22T19:05:13.32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13582 17145 0,'18'0'31,"-1"0"-15,1 0 0,35 0-1,0 0-15,0 0 0,17 0 16,36-18-16,-35 18 16,17 0-16,35 0 0,36 0 15,0 0-15,17 0 16,-17 0-16,0 0 15,-36 0-15,18 0 16,0 0-16,-17 0 16,-1 0-16,-17 0 15,-18 0-15,0 0 16,18 0-16,18 0 16,-18 0-16,35 0 15,0 0-15,-35 0 16,35 0-16,-35 0 15,35 0-15,0 0 16,-35 0-16,17 0 16,1 0-16,-19 0 15,1 0-15,-18 0 16,18 0-16,-17 0 16,-1 0-16,18 0 15,-18 0-15,18 0 16,-1 0-16,19 0 15,35 0-15,17 0 16,0 0-16,1 0 16,17 0-16,-18 0 15,54-17-15,-19 17 16,1 0-16,17 0 0,0 0 16,1 0-16,34 0 15,1 0-15,35 0 16,0 17-1,17 1-15,-17-18 0,35 18 16,-53-1-16,36-17 16,-54 0-16,19 0 15,-36 0-15,0 0 16,0 0-16,-36 18 16,1-18-16,-36 0 15,1 0-15,-19 0 16,-17 18-16,1-18 15,-37 0-15,-16 0 16,-1 0-16,18 0 16,-36 0-16,-17 0 0,0 0 15,-18 0-15,-17 0 16,0 0 0,17 0-16,-17 0 15,-1 0-15,18 0 0,1 17 16,17-17-16,0 0 15,-1 0 1,37 0-16,-19 0 0,1 0 16,-1 0-16,-17 0 15,18 0-15,-18 0 16,35 0-16,-35 0 16,35 0-16,-17 0 15,-1 0-15,1 0 16,-36-17-1,159-1-15,-106 18 16,0-18-16,-17 18 16,17-17-1,159-1-15,-123 18 16,-1 0-16,-52 0 16,211 0-1,-212 0-15,19 0 16,-19 0-16,177-35 31,-194 35-31,18 0 0,-1 0 16,1 0-16,17 0 15,-35 0-15,35 0 16,0 0-16,0 0 16,1 0-16,16-18 0,1 18 15,-18 0-15,18 0 16,-18-18-1,18 18-15,0 0 0,0-17 16,-36 17-16,19-18 16,-36 18-1,158 0-15,-158 0 16,18 0-16,-1 0 16,1 0-16,-1 0 15,1 0-15,-36 0 16,0 0-16,-17 0 15,0 0 1,35 0-16,17 0 16,-34 0-16,16 0 15,1 0-15,18 0 16,-18 0-16,-36 0 16,1 0 15,-36 0 63,1 0-79,-1 0 1,-35 0-16,18 0 0,-36 0 15</inkml:trace>
</inkml:ink>
</file>

<file path=ppt/ink/ink15.xml><?xml version="1.0" encoding="utf-8"?>
<inkml:ink xmlns:inkml="http://www.w3.org/2003/InkML">
  <inkml:definitions>
    <inkml:context xml:id="ctx0">
      <inkml:inkSource xml:id="inkSrc0">
        <inkml:traceFormat>
          <inkml:channel name="X" type="integer" max="5760" units="cm"/>
          <inkml:channel name="Y" type="integer" min="-1" max="1080" units="cm"/>
          <inkml:channel name="T" type="integer" max="2.14748E9" units="dev"/>
        </inkml:traceFormat>
        <inkml:channelProperties>
          <inkml:channelProperty channel="X" name="resolution" value="116.12904" units="1/cm"/>
          <inkml:channelProperty channel="Y" name="resolution" value="37.02055" units="1/cm"/>
          <inkml:channelProperty channel="T" name="resolution" value="1" units="1/dev"/>
        </inkml:channelProperties>
      </inkml:inkSource>
      <inkml:timestamp xml:id="ts0" timeString="2018-06-22T19:05:15.25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13864 17974 0,'18'0'0,"17"0"15,0 0-15,36 0 16,17 0-16,53 0 15,53 0-15,36 0 16,52 0-16,335 0 16,-317 0-16,53 0 15,0 0-15,88 0 16,17 0-16,54 0 16,-1 0-16,1 35 15,35-17-15,-18 0 16,-18-1-16,-17 1 15,0 0-15,-53-1 16,-35 1-16,-54-18 16,-34 0-16,-18 0 15,-71 0-15,-52 0 0,-19 0 16,-34 0-16,-36 0 16,0 0-1,106 0-15,-123 0 16,-18 0-1,0 0-15,-18 0 16,35 0-16,-17 0 16,18 0-16,17 0 15,0 0 1,142 0-16,-160 0 16,18 0-16,-17 0 15,17 0-15,-35 0 16,18 0-16,52 0 15,-35 0 1,194-18-16,-176 18 16,35 0-16,18-17 15,-53 17-15,0-18 16,-18 18-16,18 0 16,17 0-16,71 0 15,-35 0-15,17 0 0,18-18 16,142 1-1,-248-1-15,-18 18 16,1-18-16,17 18 31,300-35-31,-317 35 16,-1-18-16,1 18 16,176 0-1,-159-17 1,-35 17-16,17-18 0,-34 18 15,17-18-15,17 18 16,36-17-16,17 17 16,1-18-16,17-17 15,-17 35-15,17-35 16,-18 17-16,-17-17 16,0 17-16,-18 0 15,-17 1-15,105-18 16,-123 35-1,17-18-15,19 18 16,-1-18-16,-35 1 16,0 17-16,-18 0 0,0-18 15,-17 18-15,-1 0 16,1 0 93,-18-18-31,-18 18-62,1 0 15</inkml:trace>
</inkml:ink>
</file>

<file path=ppt/ink/ink16.xml><?xml version="1.0" encoding="utf-8"?>
<inkml:ink xmlns:inkml="http://www.w3.org/2003/InkML">
  <inkml:definitions>
    <inkml:context xml:id="ctx0">
      <inkml:inkSource xml:id="inkSrc0">
        <inkml:traceFormat>
          <inkml:channel name="X" type="integer" max="5760" units="cm"/>
          <inkml:channel name="Y" type="integer" min="-1" max="1080" units="cm"/>
          <inkml:channel name="T" type="integer" max="2.14748E9" units="dev"/>
        </inkml:traceFormat>
        <inkml:channelProperties>
          <inkml:channelProperty channel="X" name="resolution" value="116.12904" units="1/cm"/>
          <inkml:channelProperty channel="Y" name="resolution" value="37.02055" units="1/cm"/>
          <inkml:channelProperty channel="T" name="resolution" value="1" units="1/dev"/>
        </inkml:channelProperties>
      </inkml:inkSource>
      <inkml:timestamp xml:id="ts0" timeString="2018-06-22T19:05:17.48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13653 18680 0,'17'0'31,"1"0"-15,35-18-16,-18 18 15,18 0-15,0 0 0,17-18 16,19 18-16,-1 0 16,0 0-16,18-17 15,17 17-15,1 0 16,17 0-16,18 0 15,-1 0-15,-17 0 16,36 0-16,-1 0 16,18 0-16,-17 0 15,-19 0-15,19 0 16,-18 0-16,-1 0 16,-17 0-16,1 0 0,-19 0 15,36 0 1,-1 0-16,1 0 15,-35 0 1,34 0-16,266 0 16,-318 0-16,17 0 15,300 17-15,-281-17 16,-19 0-16,0 0 16,-17 0-1,0 0-15,-18 0 16,18 0-16,-18 0 15,1 0-15,-1 0 0,0 0 32,318 0-32,-318 0 15,-18 0 1,266 0 15,-90 0-31,-175 0 0,0 0 16,-1 0-1,-17 0 1,88 0-16,-88 0 16,-18 0-1,177 0 1,-71-17 0,-35 17-16,-53 0 15,17 0 1,-17 0-16,-17 0 15,17 0-15,-1 0 16,1 0-16,0 0 16,18 0-1,-18 0-15,17 0 0,19 0 16,-1 0 0,-53 0-16,18 0 0,-18 0 15,18 0-15,35 0 16,-35 0-1,0 0-15,-18 0 0,54 0 16,-1 0-16,0 0 16,-17 0-16,-19 0 15,-34 0-15,0 0 16,17 0-16,-17 0 16,17 0-16,-17 0 125,-1 0-110,1 0 1,52 0-16,-17-18 15,18 18-15,70-18 16,-88 1 0,-18 17-16,36 0 0,-18 0 15,-36 0-15,1-18 16,53 18 0,-71-18 171,0 1-187</inkml:trace>
</inkml:ink>
</file>

<file path=ppt/ink/ink17.xml><?xml version="1.0" encoding="utf-8"?>
<inkml:ink xmlns:inkml="http://www.w3.org/2003/InkML">
  <inkml:definitions>
    <inkml:context xml:id="ctx0">
      <inkml:inkSource xml:id="inkSrc0">
        <inkml:traceFormat>
          <inkml:channel name="X" type="integer" max="5760" units="cm"/>
          <inkml:channel name="Y" type="integer" min="-1" max="1080" units="cm"/>
          <inkml:channel name="T" type="integer" max="2.14748E9" units="dev"/>
        </inkml:traceFormat>
        <inkml:channelProperties>
          <inkml:channelProperty channel="X" name="resolution" value="116.12904" units="1/cm"/>
          <inkml:channelProperty channel="Y" name="resolution" value="37.02055" units="1/cm"/>
          <inkml:channelProperty channel="T" name="resolution" value="1" units="1/dev"/>
        </inkml:channelProperties>
      </inkml:inkSource>
      <inkml:timestamp xml:id="ts0" timeString="2018-06-25T15:55:27.08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26899 5539 0,'18'0'63,"0"0"-32,17 0-15,18 0-16,17 0 15,1 0-15,35 17 16,0 1-16,35-18 0,17 18 16,1-18-16,0 0 15,0 0-15,-1 0 16,-52 0-16,0 0 16,0 0-16,-18 0 15,0 0-15,-17 0 0,-1 0 16,1 0-1,17 0-15,-35 0 0,0 0 16,-18 0 0,-17 0 15,0 0 0,-1 0-31,1 0 16,17 0-16,-17 0 15,-1 0-15,1 0 32,0 0-1,-1 0 31,1 0-30,0 0-17,-1 0 1,1 0-16,17 0 31,0 0-31,18 0 16,-17 0-16,17 0 15,-18 0-15,-18 0 16,1 0-16,0 0 16,-1 0-1,1 0 1,0 0-16,-1 0 31,1 0-15,0 0-16,-1 0 31,1 0 0,-1 0-15,1 0 31,17 0-32,-17 0 1,0 0 0,-1 0-16,1 0 47,0 0-16,-1 0-16,-17-18-15,18 18 16,0 0 15,-1 0 47,1 0-62,-18-18 78</inkml:trace>
</inkml:ink>
</file>

<file path=ppt/ink/ink18.xml><?xml version="1.0" encoding="utf-8"?>
<inkml:ink xmlns:inkml="http://www.w3.org/2003/InkML">
  <inkml:definitions>
    <inkml:context xml:id="ctx0">
      <inkml:inkSource xml:id="inkSrc0">
        <inkml:traceFormat>
          <inkml:channel name="X" type="integer" max="5760" units="cm"/>
          <inkml:channel name="Y" type="integer" min="-1" max="1080" units="cm"/>
          <inkml:channel name="T" type="integer" max="2.14748E9" units="dev"/>
        </inkml:traceFormat>
        <inkml:channelProperties>
          <inkml:channelProperty channel="X" name="resolution" value="116.12904" units="1/cm"/>
          <inkml:channelProperty channel="Y" name="resolution" value="37.02055" units="1/cm"/>
          <inkml:channelProperty channel="T" name="resolution" value="1" units="1/dev"/>
        </inkml:channelProperties>
      </inkml:inkSource>
      <inkml:timestamp xml:id="ts0" timeString="2018-06-25T15:55:29.85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22278 6403 0,'18'0'47,"-1"-18"-32,1 18 1,-1 0-16,1 0 0,17 0 31,36 0-31,0 0 16,17 18-16,35 0 15,18-18-15,36 17 16,-19-17-16,-34 18 16,-18-18-16,-18 17 15,-35-17-15,-18 0 16,18 0-16,-18 0 0,1 0 0,-36 18 47,17-18-32,1 0 1,17 0 0,-17 0-16,17 0 0,18 0 15,18 0-15,17 0 0,0 0 32,18 0-32,35 0 15,18 18-15,-1-18 16,-17 0-16,1 0 15,-37 0-15,19 17 16,-1-17-16,-17 0 0,-18 18 16,1-18-16,-1 0 15,-18 0-15,19 0 16,-19 0-16,1 18 0,17-18 16,-35 17-16,17-17 15,1 0-15,-18 0 16,17 0-16,-17 0 15,18 0-15,-18 0 16,35 0-16,-18 0 16,19 0-16,-1 0 15,-18 0-15,1 0 0,17 0 16,0 0-16,-17 0 31,17 0-31,-17 0 16,35 0-16,-36 0 15,36 0-15,-18 0 16,18 0-16,-18 0 0,0 0 16,1 0-16,-1 0 15,-18 0-15,1 0 16,-1 0-16,-17 0 16,-17 0-16,-1 0 0,0 0 31,-17 0-16,-1 0-15,1 0 0,17 0 0,1 0 16,17-17-16,17 17 16,1 0-16,-1 0 15,18 0-15,1-18 0,16 18 16,-16-18-16,-19 1 31,18 17-31,-17-18 16,-1 18-16,1-18 15,0 1-15,17 17 0,0 0 16,0 0-16,0-18 16,-17 18-16,35 0 15,-18 0-15,0 0 16,0-17-16,-17-1 16,-1 18-16,1-18 15,-18 1-15,17 17 0,19-18 16,-36 18-16,35 0 15,-35 0-15,35-18 16,-35 18-16,17-17 16,-17 17-1,18 0-15,-36-18 16,0 18-16,-17-18 16,0 18-16,-1 0 31,1 0-16,0 0 1,-18-17 93</inkml:trace>
</inkml:ink>
</file>

<file path=ppt/ink/ink19.xml><?xml version="1.0" encoding="utf-8"?>
<inkml:ink xmlns:inkml="http://www.w3.org/2003/InkML">
  <inkml:definitions>
    <inkml:context xml:id="ctx0">
      <inkml:inkSource xml:id="inkSrc0">
        <inkml:traceFormat>
          <inkml:channel name="X" type="integer" max="5760" units="cm"/>
          <inkml:channel name="Y" type="integer" min="-1" max="1080" units="cm"/>
          <inkml:channel name="T" type="integer" max="2.14748E9" units="dev"/>
        </inkml:traceFormat>
        <inkml:channelProperties>
          <inkml:channelProperty channel="X" name="resolution" value="116.12904" units="1/cm"/>
          <inkml:channelProperty channel="Y" name="resolution" value="37.02055" units="1/cm"/>
          <inkml:channelProperty channel="T" name="resolution" value="1" units="1/dev"/>
        </inkml:channelProperties>
      </inkml:inkSource>
      <inkml:timestamp xml:id="ts0" timeString="2018-06-25T15:55:33.03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22348 7144 0,'18'0'62,"0"0"-46,17 0-16,-17 0 16,17 0-16,18 0 15,-18 0-15,18 0 16,0 0-16,-18 0 0,36 0 16,-18 0-16,17 0 15,-17 0 1,0 0-16,0 0 15,-18 0-15,1 0 0,17 0 16,-1 0-16,1 0 16,0 0-16,18 0 0,17 0 31,-17 0-31,17 0 16,0 0-16,18 0 15,17 0-15,36 0 16,35 0-16,-18 0 15,18 17-15,-35-17 16,18 18-16,-19 17 0,-17-35 16,-35 18-16,-18-18 15,-17 0-15,0 0 16,-36 0-16,-17 18 16,-1-18-16,1 0 15,-1 0 1,1 0-16,0 0 0,17 0 15,-17 0-15,17 0 16,0 0-16,-17 0 16,35 0-16,0-18 15,0 18-15,17 0 0,-17 0 16,35 0-16,-17 0 31,17 0-31,-17 0 16,17 0-16,18 0 15,17 0-15,1 0 16,-1 0-16,0 0 16,-34 0-16,-1 0 0,-18 0 15,19 0-15,-19 0 16,1 0-16,17 0 16,-18 0-16,1 0 15,-36 0-15,-17 0 0,0 0 31,-1 0-31,18 0 0,1 0 0,-1 0 16,18-18-16,-18 18 16,1 0-16,-1-17 15,18 17-15,-18-18 16,18 18-16,0 0 31,17-18-31,-17 18 0,18 0 16,-18 0-16,35 0 15,-17 0-15,17 0 16,-35 0-16,17 0 16,-17-17-16,-18 17 0,1-18 15,-1 18-15,0 0 16,18-18-16,0 18 16,0 0-16,18 0 15,-1 0-15,18 0 16,0 0-16,1-17 15,16 17-15,-16 0 16,-1 0-16,0-18 16,0 18-16,18 0 0,-18 0 15,-17-17-15,-1 17 32,-34-18-32,-19 18 15,1 0-15,0 0 141,-1 0-110,1-18 32,17 18-48,-17 0-15,-1 0 16,1 0-16,17 0 0,-17 0 15,0 0 1,-1 0 0,1 0-1,0 0 17,-1 0-32,1 0 62,-1 0-15,1 0-31,0 0-1,-1 0 16,19 0-31,-1 0 16,-17 0 0,-1 0-16,1 0 15,17 0-15,0 0 16,1 0-16,-1 0 16,-17 0-16,-1 0 31,1 0-16,0 0 32,-1 0-15,1 0-17,-18-17 95</inkml:trace>
</inkml:ink>
</file>

<file path=ppt/ink/ink2.xml><?xml version="1.0" encoding="utf-8"?>
<inkml:ink xmlns:inkml="http://www.w3.org/2003/InkML">
  <inkml:definitions>
    <inkml:context xml:id="ctx0">
      <inkml:inkSource xml:id="inkSrc0">
        <inkml:traceFormat>
          <inkml:channel name="X" type="integer" max="5760" units="cm"/>
          <inkml:channel name="Y" type="integer" min="-1" max="1080" units="cm"/>
          <inkml:channel name="T" type="integer" max="2.14748E9" units="dev"/>
        </inkml:traceFormat>
        <inkml:channelProperties>
          <inkml:channelProperty channel="X" name="resolution" value="116.12904" units="1/cm"/>
          <inkml:channelProperty channel="Y" name="resolution" value="37.02055" units="1/cm"/>
          <inkml:channelProperty channel="T" name="resolution" value="1" units="1/dev"/>
        </inkml:channelProperties>
      </inkml:inkSource>
      <inkml:timestamp xml:id="ts0" timeString="2018-06-22T19:04:36.37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12488 14676 0,'18'0'78,"0"0"-62,17 0-16,35 0 0,1 0 15,70 0-15,36 0 16,34 0-16,1 0 15,35-18-15,17 18 16,19 0-16,16 0 16,1 0-16,18 0 15,-18 0-15,0 0 16,-18 0-16,-18 0 16,-17 0-16,-35 0 0,-36 0 15,-35 0 1,-17 0-16,-1 0 0,-17 0 15,0 0 1,-18 0-16,18 0 16,0 0-16,0 0 15,0 0-15,17 0 16,-17 0-16,0 0 16,-18 0-16,0 0 15,0 0-15,1 0 16,-19 0-16,-17 0 0,-18 0 15,-17 0-15,0 0 16,-1 0 0,1 0-1,-1 0 63,1 0-62,0 0 31,-1 0 0,1 0-32,0 0-15,-1 0 16,36 0-16,-18 18 16,-17-18-16,0 0 15,-1 0 126,1 0-79,0 0-46,-1 0 0,1 0-1,0 0 1,-1 0 15,1 0 16,0 0-31,-1 0-1,-17 17-15,18-17 16,-1 0 0,19 18-16,-19-18 15,1 0-15,-18 17 188,0-34-63</inkml:trace>
</inkml:ink>
</file>

<file path=ppt/ink/ink20.xml><?xml version="1.0" encoding="utf-8"?>
<inkml:ink xmlns:inkml="http://www.w3.org/2003/InkML">
  <inkml:definitions>
    <inkml:context xml:id="ctx0">
      <inkml:inkSource xml:id="inkSrc0">
        <inkml:traceFormat>
          <inkml:channel name="X" type="integer" max="5760" units="cm"/>
          <inkml:channel name="Y" type="integer" min="-1" max="1080" units="cm"/>
          <inkml:channel name="T" type="integer" max="2.14748E9" units="dev"/>
        </inkml:traceFormat>
        <inkml:channelProperties>
          <inkml:channelProperty channel="X" name="resolution" value="116.12904" units="1/cm"/>
          <inkml:channelProperty channel="Y" name="resolution" value="37.02055" units="1/cm"/>
          <inkml:channelProperty channel="T" name="resolution" value="1" units="1/dev"/>
        </inkml:channelProperties>
      </inkml:inkSource>
      <inkml:timestamp xml:id="ts0" timeString="2018-06-25T15:55:35.53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27040 7938 0,'18'0'140,"0"0"-140,35 0 0,17 0 16,107 0-16,-72 0 16,1 0-16,88 17 0,-17-17 15,34 18-15,1-1 16,0 1-16,17 0 31,-17-18-31,-18 17 16,-36-17-16,-16 18 0,-37-18 15,-16 0-15,-19 0 16,18 0-16,-35 0 16,18 0-1,-18 0-15,0 0 16,0 0-16,-1 0 0,1 0 16,0 0-16,0 0 15,18 0-15,-1 0 16,1 0-16,17 0 0,0 0 15,18 0-15,0 0 16,-18 0-16,0 0 16,0 0-16,1 0 15,-54 0-15,18 0 16,-35 0-16,-1 0 31,1 0-31,17 0 16,0 0-16,-17 0 15,0 0-15,17 0 16,0 0-16,18 0 0,-18 0 16,1 0-16,-1-18 15,-17 18-15,-1 0 16,-17-17 0,18 17-16,-1 0 15,1-18 16,0 18-15,17 0-16,-35-18 16,18 18-16,-18-17 15,17 17 1,19 0 15,-19 0-15,1 0-16,0 0 0,17 0 15,-18 0 1,1 0-16,35 0 0,-18 0 16,18-18-16,-18 18 15,-17 0-15,0 0 16,-1 0 0,1 0-1,0 0 1,17 0-16,0 0 15,0 0-15,18 0 16,-17 0-16,34 0 16,18 0-16,36 0 15,52 18-15,-17-18 0,-35 17 16,105-17-16,-176 0 31,-71 0 282,0 0-282</inkml:trace>
</inkml:ink>
</file>

<file path=ppt/ink/ink3.xml><?xml version="1.0" encoding="utf-8"?>
<inkml:ink xmlns:inkml="http://www.w3.org/2003/InkML">
  <inkml:definitions>
    <inkml:context xml:id="ctx0">
      <inkml:inkSource xml:id="inkSrc0">
        <inkml:traceFormat>
          <inkml:channel name="X" type="integer" max="5760" units="cm"/>
          <inkml:channel name="Y" type="integer" min="-1" max="1080" units="cm"/>
          <inkml:channel name="T" type="integer" max="2.14748E9" units="dev"/>
        </inkml:traceFormat>
        <inkml:channelProperties>
          <inkml:channelProperty channel="X" name="resolution" value="116.12904" units="1/cm"/>
          <inkml:channelProperty channel="Y" name="resolution" value="37.02055" units="1/cm"/>
          <inkml:channelProperty channel="T" name="resolution" value="1" units="1/dev"/>
        </inkml:channelProperties>
      </inkml:inkSource>
      <inkml:timestamp xml:id="ts0" timeString="2018-06-22T19:04:40.93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16616 6632 0,'17'-17'16,"1"17"-1,0 0 1,17 0-16,71 0 15,-36-18-15,72 18 16,52-35-16,70-1 16,54 1-16,17 17 15,53-17-15,35 0 16,1 35-16,-1-18 0,-53 18 16,-35 0-1,-17 0-15,-18 0 0,-18 0 16,0 0-16,-52 0 15,-19 0 1,-17 0-16,-35 0 16,-18 0-16,0 0 15,0 0-15,36 0 16,-1 0-16,0 0 16,1-17-16,-1 17 15,1-18-15,-1 18 0,0-35 16,-17 35-1,0-18-15,0 0 0,-36 1 16,-35 17-16,18-18 16,0 18-16,-18 0 15,18 0-15,0 0 16,-18 0-16,36 0 16,-19 0-16,36 0 15,18 0-15,18 0 16,-19-17-16,19 17 15,-19 0-15,-16 0 0,-19 0 16,18-18-16,-17 18 16,-19 0-1,19 0-15,-18 0 16,0 0-16,-1 0 16,-16 0-16,-1 0 15,0-18-15,18 18 0,0 0 16,17 0-1,-35 0-15,18-17 0,0 17 16,0 0-16,0 0 16,-36 0-16,36-18 15,-18 18-15,-17 0 16,35 0-16,-18 0 16,18 0-16,0 0 15,-1 0-15,19 0 16,-18 0-16,35 0 15,18 0-15,-18 0 16,-18 0-16,-17 0 16,-18 0-16,-35 0 15,0 0-15,-35 0 16,-1 0-16,1 0 16,0 0-1,-1 0 32,1 0-31,17 18-16,18-18 15,53 17-15,0 1 16,35-18-16,18 18 16,-18-18-16,-36 0 15,1 0-15,-17 0 16,-37 0-1,1 0-15,0 17 0,-17-17 16,16 0-16,-16 0 16,-1 0-16,18 0 15,-35 0-15,17 0 16,0 0-16,-17 18 16,17-18-16,18 0 15,18 17-15,17-17 0,0 0 16,-18 0-1,-34 0-15,-1 0 0,-17 0 16,-36 0 203</inkml:trace>
</inkml:ink>
</file>

<file path=ppt/ink/ink4.xml><?xml version="1.0" encoding="utf-8"?>
<inkml:ink xmlns:inkml="http://www.w3.org/2003/InkML">
  <inkml:definitions>
    <inkml:context xml:id="ctx0">
      <inkml:inkSource xml:id="inkSrc0">
        <inkml:traceFormat>
          <inkml:channel name="X" type="integer" max="5760" units="cm"/>
          <inkml:channel name="Y" type="integer" min="-1" max="1080" units="cm"/>
          <inkml:channel name="T" type="integer" max="2.14748E9" units="dev"/>
        </inkml:traceFormat>
        <inkml:channelProperties>
          <inkml:channelProperty channel="X" name="resolution" value="116.12904" units="1/cm"/>
          <inkml:channelProperty channel="Y" name="resolution" value="37.02055" units="1/cm"/>
          <inkml:channelProperty channel="T" name="resolution" value="1" units="1/dev"/>
        </inkml:channelProperties>
      </inkml:inkSource>
      <inkml:timestamp xml:id="ts0" timeString="2018-06-22T19:04:42.97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16457 7902 0,'18'0'0,"-1"0"31,1-17-15,17 17-1,1 0-15,34-18 16,-17 18-16,0 0 15,35 0-15,18 0 0,35 0 16,53-18-16,53 18 16,35-17-16,18-1 15,0 0-15,18 18 16,-1 0-16,-17-17 16,-18-1-1,0 18-15,-17 0 0,17 0 16,-35 0-16,-18 0 15,1 0-15,-19 0 16,19 0-16,-19 0 16,1 0-16,-18-18 15,0 18-15,0 0 16,-18 0-16,1 0 16,-36 0-16,18 0 15,17 0-15,0 0 16,1 0-16,17 0 15,0 0-15,18 0 16,-1 0-16,1 0 0,0 0 16,17 0-1,-17 0-15,-1 0 0,-17 0 16,-17-17-16,-36 17 16,0-18-16,-53 18 15,18 0-15,0-17 16,-36 17-16,18 0 15,-17-18-15,-18 18 16,-35 0-16,-1 0 16,1 0-16,0 0 0,-1 0 15</inkml:trace>
</inkml:ink>
</file>

<file path=ppt/ink/ink5.xml><?xml version="1.0" encoding="utf-8"?>
<inkml:ink xmlns:inkml="http://www.w3.org/2003/InkML">
  <inkml:definitions>
    <inkml:context xml:id="ctx0">
      <inkml:inkSource xml:id="inkSrc0">
        <inkml:traceFormat>
          <inkml:channel name="X" type="integer" max="5760" units="cm"/>
          <inkml:channel name="Y" type="integer" min="-1" max="1080" units="cm"/>
          <inkml:channel name="T" type="integer" max="2.14748E9" units="dev"/>
        </inkml:traceFormat>
        <inkml:channelProperties>
          <inkml:channelProperty channel="X" name="resolution" value="116.12904" units="1/cm"/>
          <inkml:channelProperty channel="Y" name="resolution" value="37.02055" units="1/cm"/>
          <inkml:channelProperty channel="T" name="resolution" value="1" units="1/dev"/>
        </inkml:channelProperties>
      </inkml:inkSource>
      <inkml:timestamp xml:id="ts0" timeString="2018-06-22T19:04:46.73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353 6773 0,'17'0'47,"1"0"-31,0 0-1,-1 0-15,1 0 0,0 0 16,17 0-16,35 0 0,36 0 16,35 18-16,36 0 15,52-18-15,36 17 16,-1 1-1,18 0-15,1-1 16,17 1-16,-53-1 16,17 1-16,-52 0 15,-36-1-15,-52 1 16,-19-18-16,-34 0 16,-36 0-16,1 18 0,-19-18 15,36 17-15,0-17 16,18 0-16,-18 0 15,35 18-15,0-18 16,18 0-16,35 18 16,35-1-16,18 1 15,18-1-15,0-17 16,-1 18-16,-17-18 16,0 18-16,18-1 15,0-17-15,35 18 16,-36 0-16,19-18 0,-19 0 15,36 0-15,18 17 16,-36 1-16,0-18 16,-17 0-16,-18 0 15,18 0-15,-18 0 16,-53 0 0,18 0-16,-36 0 0,-35 0 15,18 0-15,-18 0 16,1 0-16,-19 0 15,18 0 1,-17 0-16,-18 0 0,17 0 16,-17 0-16,18 0 15,17-18-15,-17 18 16,34 0-16,-34 0 16,-1-17-16,-34 17 15,70 0-15,-89 0 16,-34-18 156</inkml:trace>
</inkml:ink>
</file>

<file path=ppt/ink/ink6.xml><?xml version="1.0" encoding="utf-8"?>
<inkml:ink xmlns:inkml="http://www.w3.org/2003/InkML">
  <inkml:definitions>
    <inkml:context xml:id="ctx0">
      <inkml:inkSource xml:id="inkSrc0">
        <inkml:traceFormat>
          <inkml:channel name="X" type="integer" max="5760" units="cm"/>
          <inkml:channel name="Y" type="integer" min="-1" max="1080" units="cm"/>
          <inkml:channel name="T" type="integer" max="2.14748E9" units="dev"/>
        </inkml:traceFormat>
        <inkml:channelProperties>
          <inkml:channelProperty channel="X" name="resolution" value="116.12904" units="1/cm"/>
          <inkml:channelProperty channel="Y" name="resolution" value="37.02055" units="1/cm"/>
          <inkml:channelProperty channel="T" name="resolution" value="1" units="1/dev"/>
        </inkml:channelProperties>
      </inkml:inkSource>
      <inkml:timestamp xml:id="ts0" timeString="2018-06-22T19:04:48.98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970 7355 0,'18'0'31,"-1"0"0,1 0-31,17 0 16,1 18-16,34-18 16,1 0-16,35 0 0,35 18 15,53-18-15,70 0 16,19 0-1,-37 0-15,-16 0 0,-54 0 16,-17 0 0,-18 0-16,0 0 15,0 0-15,-35 17 0,0-17 16,-18 18 0,36-18-16,-1 0 0,-35 0 15,36 0-15,-18 0 16,-1 0-16,19 0 15,-1 0-15,-34 0 16,16 0-16,-16 0 16,-1 0-16,-18 0 15,-17 0-15,0 0 16,-18 0-16,-17 0 16,0 0-16,-1 0 15,1 0 1,17 0-16,1 0 15,16 0-15,1 0 16,0 0-16,0 0 0,0 0 16,-18 0-1,-17 0-15,17 0 16,-17 0-16,0 0 16,17 0-16,18 0 15,17 0-15,19 0 16,-1 0-16,-18 0 15,1 0-15,-36 0 16,18-18-16,-35 18 16</inkml:trace>
</inkml:ink>
</file>

<file path=ppt/ink/ink7.xml><?xml version="1.0" encoding="utf-8"?>
<inkml:ink xmlns:inkml="http://www.w3.org/2003/InkML">
  <inkml:definitions>
    <inkml:context xml:id="ctx0">
      <inkml:inkSource xml:id="inkSrc0">
        <inkml:traceFormat>
          <inkml:channel name="X" type="integer" max="5760" units="cm"/>
          <inkml:channel name="Y" type="integer" min="-1" max="1080" units="cm"/>
          <inkml:channel name="T" type="integer" max="2.14748E9" units="dev"/>
        </inkml:traceFormat>
        <inkml:channelProperties>
          <inkml:channelProperty channel="X" name="resolution" value="116.12904" units="1/cm"/>
          <inkml:channelProperty channel="Y" name="resolution" value="37.02055" units="1/cm"/>
          <inkml:channelProperty channel="T" name="resolution" value="1" units="1/dev"/>
        </inkml:channelProperties>
      </inkml:inkSource>
      <inkml:timestamp xml:id="ts0" timeString="2018-06-22T19:04:50.73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2893 6826 0,'17'0'16,"19"0"-16,-1 0 15,36 0-15,87 0 16,-17 0-16,89 0 16,87 0-16,89 0 15,88 0-15,88 0 16,-18 0-16,18 0 15,18 0-15,-35 0 16,-1 0-16,-35 0 16,-35 0-16,0 0 0,-53 0 15,-35 0-15,-71 0 16,-53 0 0,-35 0-16,-141 0 15,-18 0-15,-70 0 94,-18-17 0,0-1-94</inkml:trace>
</inkml:ink>
</file>

<file path=ppt/ink/ink8.xml><?xml version="1.0" encoding="utf-8"?>
<inkml:ink xmlns:inkml="http://www.w3.org/2003/InkML">
  <inkml:definitions>
    <inkml:context xml:id="ctx0">
      <inkml:inkSource xml:id="inkSrc0">
        <inkml:traceFormat>
          <inkml:channel name="X" type="integer" max="5760" units="cm"/>
          <inkml:channel name="Y" type="integer" min="-1" max="1080" units="cm"/>
          <inkml:channel name="T" type="integer" max="2.14748E9" units="dev"/>
        </inkml:traceFormat>
        <inkml:channelProperties>
          <inkml:channelProperty channel="X" name="resolution" value="116.12904" units="1/cm"/>
          <inkml:channelProperty channel="Y" name="resolution" value="37.02055" units="1/cm"/>
          <inkml:channelProperty channel="T" name="resolution" value="1" units="1/dev"/>
        </inkml:channelProperties>
      </inkml:inkSource>
      <inkml:timestamp xml:id="ts0" timeString="2018-06-22T19:04:54.20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582 16810 0,'35'0'16,"18"0"-1,0 0-15,-18 0 16,18 0-16,36 0 0,-1 0 16,18 0-16,52 0 15,19 0-15,17 18 16,17-1-16,19-17 16,-19 35-16,19-17 15,17 0-15,17 17 16,1 0-16,17 1 15,36-19-15,17 36 16,35-35-16,36 17 16,35-17-16,-36 17 15,-52-17-15,0-1 16,-35 18-16,-36-17 16,-18 0-16,-34-1 15,-19-17-15,-34 0 16,-19 0-16,-34 0 15,-18 0-15,-53 0 16,0 0-16,-36 0 16,-34-17 77</inkml:trace>
</inkml:ink>
</file>

<file path=ppt/ink/ink9.xml><?xml version="1.0" encoding="utf-8"?>
<inkml:ink xmlns:inkml="http://www.w3.org/2003/InkML">
  <inkml:definitions>
    <inkml:context xml:id="ctx0">
      <inkml:inkSource xml:id="inkSrc0">
        <inkml:traceFormat>
          <inkml:channel name="X" type="integer" max="5760" units="cm"/>
          <inkml:channel name="Y" type="integer" min="-1" max="1080" units="cm"/>
          <inkml:channel name="T" type="integer" max="2.14748E9" units="dev"/>
        </inkml:traceFormat>
        <inkml:channelProperties>
          <inkml:channelProperty channel="X" name="resolution" value="116.12904" units="1/cm"/>
          <inkml:channelProperty channel="Y" name="resolution" value="37.02055" units="1/cm"/>
          <inkml:channelProperty channel="T" name="resolution" value="1" units="1/dev"/>
        </inkml:channelProperties>
      </inkml:inkSource>
      <inkml:timestamp xml:id="ts0" timeString="2018-06-22T19:04:55.80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635 17427 0,'18'0'0,"-1"0"16,19 0-16,16 18 15,1-18-15,53 0 16,18 0-16,70 0 16,17 0-16,1 0 0,17 0 15,18 0-15,18 0 16,35 0-16,17 0 16,1 0-16,-36 0 15,-53 0-15,-17 0 16,-18 0-16,-35 0 15,-53 0-15,17 18 16,-35-18-16,-17 0 16,-18 17-16,17-17 15,-17 18-15,53-18 16,-18 17-16,36-17 16,-18 0-16,-18 0 15,35 18-15,18-18 16,318 18-16,-283-1 15,54 1-15,34-18 16,1 18-16,35-1 16,-1-17-16,1 18 15,-35-18-15,-36 0 16,-35 0-16,-53 0 16,0 0-16,-35 0 15,-17 0-15,-19 0 16,-35 0-16,-17 0 15,0 0-15,17 18 16,-17-18 0,-1 0 15,18 0-15,1 0-1,-1 0-15,18 0 16,-35 0-16,-1 0 0,1 0 15,-36 0 64,1-18-64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2E35F1-4404-4FF4-B821-F41B5C1807EC}" type="datetimeFigureOut">
              <a:rPr lang="en-US" smtClean="0"/>
              <a:t>6/26/2018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AECD68-34A7-45A0-981F-F7239D3B97FB}" type="slidenum">
              <a:rPr lang="en-US" smtClean="0"/>
              <a:t>‹#›</a:t>
            </a:fld>
            <a:endParaRPr lang="en-US"/>
          </a:p>
        </p:txBody>
      </p:sp>
    </p:spTree>
    <p:extLst>
      <p:ext uri="{BB962C8B-B14F-4D97-AF65-F5344CB8AC3E}">
        <p14:creationId xmlns:p14="http://schemas.microsoft.com/office/powerpoint/2010/main" val="866957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F4CB5-1AA0-411A-B975-46D431CFF0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4EBC1DF-1383-44C2-9472-65E5B6F615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09DE8F2-5943-40D0-87B6-91F65B61819E}"/>
              </a:ext>
            </a:extLst>
          </p:cNvPr>
          <p:cNvSpPr>
            <a:spLocks noGrp="1"/>
          </p:cNvSpPr>
          <p:nvPr>
            <p:ph type="dt" sz="half" idx="10"/>
          </p:nvPr>
        </p:nvSpPr>
        <p:spPr/>
        <p:txBody>
          <a:bodyPr/>
          <a:lstStyle/>
          <a:p>
            <a:fld id="{6A7E43AB-3A1D-4481-BF7B-D9C3F635A147}" type="datetime1">
              <a:rPr lang="en-US" smtClean="0"/>
              <a:t>6/26/2018</a:t>
            </a:fld>
            <a:endParaRPr lang="en-US"/>
          </a:p>
        </p:txBody>
      </p:sp>
      <p:sp>
        <p:nvSpPr>
          <p:cNvPr id="5" name="Footer Placeholder 4">
            <a:extLst>
              <a:ext uri="{FF2B5EF4-FFF2-40B4-BE49-F238E27FC236}">
                <a16:creationId xmlns:a16="http://schemas.microsoft.com/office/drawing/2014/main" id="{2763D347-B2C4-47AE-B3F7-D9FAFD4B7D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B954C8-B325-4454-BD6B-23919F028E71}"/>
              </a:ext>
            </a:extLst>
          </p:cNvPr>
          <p:cNvSpPr>
            <a:spLocks noGrp="1"/>
          </p:cNvSpPr>
          <p:nvPr>
            <p:ph type="sldNum" sz="quarter" idx="12"/>
          </p:nvPr>
        </p:nvSpPr>
        <p:spPr/>
        <p:txBody>
          <a:bodyPr/>
          <a:lstStyle/>
          <a:p>
            <a:fld id="{345142F5-1E9B-4953-928A-D80E8951DFC1}" type="slidenum">
              <a:rPr lang="en-US" smtClean="0"/>
              <a:t>‹#›</a:t>
            </a:fld>
            <a:endParaRPr lang="en-US"/>
          </a:p>
        </p:txBody>
      </p:sp>
    </p:spTree>
    <p:extLst>
      <p:ext uri="{BB962C8B-B14F-4D97-AF65-F5344CB8AC3E}">
        <p14:creationId xmlns:p14="http://schemas.microsoft.com/office/powerpoint/2010/main" val="22154454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64964-6045-4653-B4F6-EA96072F0A4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D0EF6B6-6EB1-437F-9B35-9F6285BAD2A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9FC1CD-43F6-40F0-B82A-2870A9AC9A99}"/>
              </a:ext>
            </a:extLst>
          </p:cNvPr>
          <p:cNvSpPr>
            <a:spLocks noGrp="1"/>
          </p:cNvSpPr>
          <p:nvPr>
            <p:ph type="dt" sz="half" idx="10"/>
          </p:nvPr>
        </p:nvSpPr>
        <p:spPr/>
        <p:txBody>
          <a:bodyPr/>
          <a:lstStyle/>
          <a:p>
            <a:fld id="{AA2732BA-C259-405E-B984-E28ADCF39195}" type="datetime1">
              <a:rPr lang="en-US" smtClean="0"/>
              <a:t>6/26/2018</a:t>
            </a:fld>
            <a:endParaRPr lang="en-US"/>
          </a:p>
        </p:txBody>
      </p:sp>
      <p:sp>
        <p:nvSpPr>
          <p:cNvPr id="5" name="Footer Placeholder 4">
            <a:extLst>
              <a:ext uri="{FF2B5EF4-FFF2-40B4-BE49-F238E27FC236}">
                <a16:creationId xmlns:a16="http://schemas.microsoft.com/office/drawing/2014/main" id="{87B46517-626E-4511-8AC5-FE86E6AE16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BE00D2-ECB6-4DE5-9559-E00BB90A243D}"/>
              </a:ext>
            </a:extLst>
          </p:cNvPr>
          <p:cNvSpPr>
            <a:spLocks noGrp="1"/>
          </p:cNvSpPr>
          <p:nvPr>
            <p:ph type="sldNum" sz="quarter" idx="12"/>
          </p:nvPr>
        </p:nvSpPr>
        <p:spPr/>
        <p:txBody>
          <a:bodyPr/>
          <a:lstStyle/>
          <a:p>
            <a:fld id="{345142F5-1E9B-4953-928A-D80E8951DFC1}" type="slidenum">
              <a:rPr lang="en-US" smtClean="0"/>
              <a:t>‹#›</a:t>
            </a:fld>
            <a:endParaRPr lang="en-US"/>
          </a:p>
        </p:txBody>
      </p:sp>
    </p:spTree>
    <p:extLst>
      <p:ext uri="{BB962C8B-B14F-4D97-AF65-F5344CB8AC3E}">
        <p14:creationId xmlns:p14="http://schemas.microsoft.com/office/powerpoint/2010/main" val="2123183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55C9A3-3E7A-4FE2-B5E3-DF3D807EC6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7195A4-2582-4CA7-AD3A-218993FEE91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A13FD9-1365-49FD-8938-C5B4A301AA31}"/>
              </a:ext>
            </a:extLst>
          </p:cNvPr>
          <p:cNvSpPr>
            <a:spLocks noGrp="1"/>
          </p:cNvSpPr>
          <p:nvPr>
            <p:ph type="dt" sz="half" idx="10"/>
          </p:nvPr>
        </p:nvSpPr>
        <p:spPr/>
        <p:txBody>
          <a:bodyPr/>
          <a:lstStyle/>
          <a:p>
            <a:fld id="{35A9B11D-A94C-4ABC-BF0F-52290C9E5B7D}" type="datetime1">
              <a:rPr lang="en-US" smtClean="0"/>
              <a:t>6/26/2018</a:t>
            </a:fld>
            <a:endParaRPr lang="en-US"/>
          </a:p>
        </p:txBody>
      </p:sp>
      <p:sp>
        <p:nvSpPr>
          <p:cNvPr id="5" name="Footer Placeholder 4">
            <a:extLst>
              <a:ext uri="{FF2B5EF4-FFF2-40B4-BE49-F238E27FC236}">
                <a16:creationId xmlns:a16="http://schemas.microsoft.com/office/drawing/2014/main" id="{4CBB9982-CF93-43A2-8C53-5A84FADA3E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C4ADAC-06AC-4BC7-9496-AA56A6A45F28}"/>
              </a:ext>
            </a:extLst>
          </p:cNvPr>
          <p:cNvSpPr>
            <a:spLocks noGrp="1"/>
          </p:cNvSpPr>
          <p:nvPr>
            <p:ph type="sldNum" sz="quarter" idx="12"/>
          </p:nvPr>
        </p:nvSpPr>
        <p:spPr/>
        <p:txBody>
          <a:bodyPr/>
          <a:lstStyle/>
          <a:p>
            <a:fld id="{345142F5-1E9B-4953-928A-D80E8951DFC1}" type="slidenum">
              <a:rPr lang="en-US" smtClean="0"/>
              <a:t>‹#›</a:t>
            </a:fld>
            <a:endParaRPr lang="en-US"/>
          </a:p>
        </p:txBody>
      </p:sp>
    </p:spTree>
    <p:extLst>
      <p:ext uri="{BB962C8B-B14F-4D97-AF65-F5344CB8AC3E}">
        <p14:creationId xmlns:p14="http://schemas.microsoft.com/office/powerpoint/2010/main" val="2986308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FF38D-9BCF-4E25-B01E-FF38406AB5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B11452-0E05-480A-9D3F-BA821EF72BE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EDEE2D-5464-4BDA-A04D-DAC499768237}"/>
              </a:ext>
            </a:extLst>
          </p:cNvPr>
          <p:cNvSpPr>
            <a:spLocks noGrp="1"/>
          </p:cNvSpPr>
          <p:nvPr>
            <p:ph type="dt" sz="half" idx="10"/>
          </p:nvPr>
        </p:nvSpPr>
        <p:spPr/>
        <p:txBody>
          <a:bodyPr/>
          <a:lstStyle/>
          <a:p>
            <a:fld id="{FC81D9F5-FC27-47D8-AB83-B837F62F70AB}" type="datetime1">
              <a:rPr lang="en-US" smtClean="0"/>
              <a:t>6/26/2018</a:t>
            </a:fld>
            <a:endParaRPr lang="en-US"/>
          </a:p>
        </p:txBody>
      </p:sp>
      <p:sp>
        <p:nvSpPr>
          <p:cNvPr id="5" name="Footer Placeholder 4">
            <a:extLst>
              <a:ext uri="{FF2B5EF4-FFF2-40B4-BE49-F238E27FC236}">
                <a16:creationId xmlns:a16="http://schemas.microsoft.com/office/drawing/2014/main" id="{3324BD3F-87A7-42EF-8678-D80D227B27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BE5EC4-524A-4439-AF26-A19C44666C0C}"/>
              </a:ext>
            </a:extLst>
          </p:cNvPr>
          <p:cNvSpPr>
            <a:spLocks noGrp="1"/>
          </p:cNvSpPr>
          <p:nvPr>
            <p:ph type="sldNum" sz="quarter" idx="12"/>
          </p:nvPr>
        </p:nvSpPr>
        <p:spPr/>
        <p:txBody>
          <a:bodyPr/>
          <a:lstStyle/>
          <a:p>
            <a:fld id="{345142F5-1E9B-4953-928A-D80E8951DFC1}" type="slidenum">
              <a:rPr lang="en-US" smtClean="0"/>
              <a:t>‹#›</a:t>
            </a:fld>
            <a:endParaRPr lang="en-US"/>
          </a:p>
        </p:txBody>
      </p:sp>
    </p:spTree>
    <p:extLst>
      <p:ext uri="{BB962C8B-B14F-4D97-AF65-F5344CB8AC3E}">
        <p14:creationId xmlns:p14="http://schemas.microsoft.com/office/powerpoint/2010/main" val="10527895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884F8-F871-4A9E-B6A0-B6BA442147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84D49AF-F399-4D58-A910-BD54F461C6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BD337BE-5CA2-4C09-9A82-303B68806698}"/>
              </a:ext>
            </a:extLst>
          </p:cNvPr>
          <p:cNvSpPr>
            <a:spLocks noGrp="1"/>
          </p:cNvSpPr>
          <p:nvPr>
            <p:ph type="dt" sz="half" idx="10"/>
          </p:nvPr>
        </p:nvSpPr>
        <p:spPr/>
        <p:txBody>
          <a:bodyPr/>
          <a:lstStyle/>
          <a:p>
            <a:fld id="{634701BA-DEB9-43F5-AE1C-17E906CC190C}" type="datetime1">
              <a:rPr lang="en-US" smtClean="0"/>
              <a:t>6/26/2018</a:t>
            </a:fld>
            <a:endParaRPr lang="en-US"/>
          </a:p>
        </p:txBody>
      </p:sp>
      <p:sp>
        <p:nvSpPr>
          <p:cNvPr id="5" name="Footer Placeholder 4">
            <a:extLst>
              <a:ext uri="{FF2B5EF4-FFF2-40B4-BE49-F238E27FC236}">
                <a16:creationId xmlns:a16="http://schemas.microsoft.com/office/drawing/2014/main" id="{CF0DDA08-539E-49A8-A14B-3FFBA86C2D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27BF33-A78E-49B3-BF64-CE82B3AF7853}"/>
              </a:ext>
            </a:extLst>
          </p:cNvPr>
          <p:cNvSpPr>
            <a:spLocks noGrp="1"/>
          </p:cNvSpPr>
          <p:nvPr>
            <p:ph type="sldNum" sz="quarter" idx="12"/>
          </p:nvPr>
        </p:nvSpPr>
        <p:spPr/>
        <p:txBody>
          <a:bodyPr/>
          <a:lstStyle/>
          <a:p>
            <a:fld id="{345142F5-1E9B-4953-928A-D80E8951DFC1}" type="slidenum">
              <a:rPr lang="en-US" smtClean="0"/>
              <a:t>‹#›</a:t>
            </a:fld>
            <a:endParaRPr lang="en-US"/>
          </a:p>
        </p:txBody>
      </p:sp>
    </p:spTree>
    <p:extLst>
      <p:ext uri="{BB962C8B-B14F-4D97-AF65-F5344CB8AC3E}">
        <p14:creationId xmlns:p14="http://schemas.microsoft.com/office/powerpoint/2010/main" val="1304483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620FF-1DBE-47BF-A132-862B606008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CD505E-F6D9-44D6-A43E-B933B047857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6320E6-0E66-4A48-95D6-4075D19227A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79E383-9E2C-484D-8D01-E44249DFCB33}"/>
              </a:ext>
            </a:extLst>
          </p:cNvPr>
          <p:cNvSpPr>
            <a:spLocks noGrp="1"/>
          </p:cNvSpPr>
          <p:nvPr>
            <p:ph type="dt" sz="half" idx="10"/>
          </p:nvPr>
        </p:nvSpPr>
        <p:spPr/>
        <p:txBody>
          <a:bodyPr/>
          <a:lstStyle/>
          <a:p>
            <a:fld id="{2DBCC033-D9A7-4D93-B064-CE1A891B8914}" type="datetime1">
              <a:rPr lang="en-US" smtClean="0"/>
              <a:t>6/26/2018</a:t>
            </a:fld>
            <a:endParaRPr lang="en-US"/>
          </a:p>
        </p:txBody>
      </p:sp>
      <p:sp>
        <p:nvSpPr>
          <p:cNvPr id="6" name="Footer Placeholder 5">
            <a:extLst>
              <a:ext uri="{FF2B5EF4-FFF2-40B4-BE49-F238E27FC236}">
                <a16:creationId xmlns:a16="http://schemas.microsoft.com/office/drawing/2014/main" id="{7B153621-F257-41CA-8E28-9AEF4876CF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FB84FF-AE67-4B88-B88B-074E35A5719B}"/>
              </a:ext>
            </a:extLst>
          </p:cNvPr>
          <p:cNvSpPr>
            <a:spLocks noGrp="1"/>
          </p:cNvSpPr>
          <p:nvPr>
            <p:ph type="sldNum" sz="quarter" idx="12"/>
          </p:nvPr>
        </p:nvSpPr>
        <p:spPr/>
        <p:txBody>
          <a:bodyPr/>
          <a:lstStyle/>
          <a:p>
            <a:fld id="{345142F5-1E9B-4953-928A-D80E8951DFC1}" type="slidenum">
              <a:rPr lang="en-US" smtClean="0"/>
              <a:t>‹#›</a:t>
            </a:fld>
            <a:endParaRPr lang="en-US"/>
          </a:p>
        </p:txBody>
      </p:sp>
    </p:spTree>
    <p:extLst>
      <p:ext uri="{BB962C8B-B14F-4D97-AF65-F5344CB8AC3E}">
        <p14:creationId xmlns:p14="http://schemas.microsoft.com/office/powerpoint/2010/main" val="1081436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7232F-6728-4349-9B30-B02AA9C7899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03359D2-5C77-4CD8-AF7B-4528F13C52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347F4EC-AF12-4656-A498-46B5BCCD2D5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780BD2B-DD30-458A-B52D-E7FE2A3BCA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A4267C5-11A6-4BCD-BCC3-0593B6C6480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87D963C-D6EB-49B6-B776-3A21D8977B08}"/>
              </a:ext>
            </a:extLst>
          </p:cNvPr>
          <p:cNvSpPr>
            <a:spLocks noGrp="1"/>
          </p:cNvSpPr>
          <p:nvPr>
            <p:ph type="dt" sz="half" idx="10"/>
          </p:nvPr>
        </p:nvSpPr>
        <p:spPr/>
        <p:txBody>
          <a:bodyPr/>
          <a:lstStyle/>
          <a:p>
            <a:fld id="{4EF97143-F4B2-4360-A809-6413C88436C8}" type="datetime1">
              <a:rPr lang="en-US" smtClean="0"/>
              <a:t>6/26/2018</a:t>
            </a:fld>
            <a:endParaRPr lang="en-US"/>
          </a:p>
        </p:txBody>
      </p:sp>
      <p:sp>
        <p:nvSpPr>
          <p:cNvPr id="8" name="Footer Placeholder 7">
            <a:extLst>
              <a:ext uri="{FF2B5EF4-FFF2-40B4-BE49-F238E27FC236}">
                <a16:creationId xmlns:a16="http://schemas.microsoft.com/office/drawing/2014/main" id="{A322FA03-30C2-4A77-9EAE-325A1050333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1C3187-7637-4267-B730-6F33D96FC0E4}"/>
              </a:ext>
            </a:extLst>
          </p:cNvPr>
          <p:cNvSpPr>
            <a:spLocks noGrp="1"/>
          </p:cNvSpPr>
          <p:nvPr>
            <p:ph type="sldNum" sz="quarter" idx="12"/>
          </p:nvPr>
        </p:nvSpPr>
        <p:spPr/>
        <p:txBody>
          <a:bodyPr/>
          <a:lstStyle/>
          <a:p>
            <a:fld id="{345142F5-1E9B-4953-928A-D80E8951DFC1}" type="slidenum">
              <a:rPr lang="en-US" smtClean="0"/>
              <a:t>‹#›</a:t>
            </a:fld>
            <a:endParaRPr lang="en-US"/>
          </a:p>
        </p:txBody>
      </p:sp>
    </p:spTree>
    <p:extLst>
      <p:ext uri="{BB962C8B-B14F-4D97-AF65-F5344CB8AC3E}">
        <p14:creationId xmlns:p14="http://schemas.microsoft.com/office/powerpoint/2010/main" val="1985739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BDF3D-2CE0-4D96-A359-F90789B6136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D6B1967-2EA4-4F5F-8C32-49BDA861FC10}"/>
              </a:ext>
            </a:extLst>
          </p:cNvPr>
          <p:cNvSpPr>
            <a:spLocks noGrp="1"/>
          </p:cNvSpPr>
          <p:nvPr>
            <p:ph type="dt" sz="half" idx="10"/>
          </p:nvPr>
        </p:nvSpPr>
        <p:spPr/>
        <p:txBody>
          <a:bodyPr/>
          <a:lstStyle/>
          <a:p>
            <a:fld id="{B00BFB3D-0742-4A39-9683-ACC7D1F9BDF2}" type="datetime1">
              <a:rPr lang="en-US" smtClean="0"/>
              <a:t>6/26/2018</a:t>
            </a:fld>
            <a:endParaRPr lang="en-US"/>
          </a:p>
        </p:txBody>
      </p:sp>
      <p:sp>
        <p:nvSpPr>
          <p:cNvPr id="4" name="Footer Placeholder 3">
            <a:extLst>
              <a:ext uri="{FF2B5EF4-FFF2-40B4-BE49-F238E27FC236}">
                <a16:creationId xmlns:a16="http://schemas.microsoft.com/office/drawing/2014/main" id="{C9BD6722-0870-4C20-805B-AE73BE703A5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F3E818C-49CA-4372-8512-9A2070F3C1D3}"/>
              </a:ext>
            </a:extLst>
          </p:cNvPr>
          <p:cNvSpPr>
            <a:spLocks noGrp="1"/>
          </p:cNvSpPr>
          <p:nvPr>
            <p:ph type="sldNum" sz="quarter" idx="12"/>
          </p:nvPr>
        </p:nvSpPr>
        <p:spPr/>
        <p:txBody>
          <a:bodyPr/>
          <a:lstStyle/>
          <a:p>
            <a:fld id="{345142F5-1E9B-4953-928A-D80E8951DFC1}" type="slidenum">
              <a:rPr lang="en-US" smtClean="0"/>
              <a:t>‹#›</a:t>
            </a:fld>
            <a:endParaRPr lang="en-US"/>
          </a:p>
        </p:txBody>
      </p:sp>
    </p:spTree>
    <p:extLst>
      <p:ext uri="{BB962C8B-B14F-4D97-AF65-F5344CB8AC3E}">
        <p14:creationId xmlns:p14="http://schemas.microsoft.com/office/powerpoint/2010/main" val="33263442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96A367-0A63-4DDC-BA8B-8AC5867B5B69}"/>
              </a:ext>
            </a:extLst>
          </p:cNvPr>
          <p:cNvSpPr>
            <a:spLocks noGrp="1"/>
          </p:cNvSpPr>
          <p:nvPr>
            <p:ph type="dt" sz="half" idx="10"/>
          </p:nvPr>
        </p:nvSpPr>
        <p:spPr/>
        <p:txBody>
          <a:bodyPr/>
          <a:lstStyle/>
          <a:p>
            <a:fld id="{22A48E1A-6380-470B-9D6C-602647A37BE0}" type="datetime1">
              <a:rPr lang="en-US" smtClean="0"/>
              <a:t>6/26/2018</a:t>
            </a:fld>
            <a:endParaRPr lang="en-US"/>
          </a:p>
        </p:txBody>
      </p:sp>
      <p:sp>
        <p:nvSpPr>
          <p:cNvPr id="3" name="Footer Placeholder 2">
            <a:extLst>
              <a:ext uri="{FF2B5EF4-FFF2-40B4-BE49-F238E27FC236}">
                <a16:creationId xmlns:a16="http://schemas.microsoft.com/office/drawing/2014/main" id="{F53B91DC-B89F-4AE6-A8A8-E96B1CA91C1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BBC2704-8F40-4FF4-B51A-C2B120691F4A}"/>
              </a:ext>
            </a:extLst>
          </p:cNvPr>
          <p:cNvSpPr>
            <a:spLocks noGrp="1"/>
          </p:cNvSpPr>
          <p:nvPr>
            <p:ph type="sldNum" sz="quarter" idx="12"/>
          </p:nvPr>
        </p:nvSpPr>
        <p:spPr/>
        <p:txBody>
          <a:bodyPr/>
          <a:lstStyle/>
          <a:p>
            <a:fld id="{345142F5-1E9B-4953-928A-D80E8951DFC1}" type="slidenum">
              <a:rPr lang="en-US" smtClean="0"/>
              <a:t>‹#›</a:t>
            </a:fld>
            <a:endParaRPr lang="en-US"/>
          </a:p>
        </p:txBody>
      </p:sp>
    </p:spTree>
    <p:extLst>
      <p:ext uri="{BB962C8B-B14F-4D97-AF65-F5344CB8AC3E}">
        <p14:creationId xmlns:p14="http://schemas.microsoft.com/office/powerpoint/2010/main" val="1199541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60DB6-8CDA-4943-A211-4D9132D5BF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DD6DC96-B3AC-4F0A-B5CB-CBEC626ECD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787696-11E8-4FDD-ACC9-B8710A6265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3063C53-FE76-458D-929D-EF06FB631E38}"/>
              </a:ext>
            </a:extLst>
          </p:cNvPr>
          <p:cNvSpPr>
            <a:spLocks noGrp="1"/>
          </p:cNvSpPr>
          <p:nvPr>
            <p:ph type="dt" sz="half" idx="10"/>
          </p:nvPr>
        </p:nvSpPr>
        <p:spPr/>
        <p:txBody>
          <a:bodyPr/>
          <a:lstStyle/>
          <a:p>
            <a:fld id="{96B08989-244A-403A-AAEF-DE97978B97AA}" type="datetime1">
              <a:rPr lang="en-US" smtClean="0"/>
              <a:t>6/26/2018</a:t>
            </a:fld>
            <a:endParaRPr lang="en-US"/>
          </a:p>
        </p:txBody>
      </p:sp>
      <p:sp>
        <p:nvSpPr>
          <p:cNvPr id="6" name="Footer Placeholder 5">
            <a:extLst>
              <a:ext uri="{FF2B5EF4-FFF2-40B4-BE49-F238E27FC236}">
                <a16:creationId xmlns:a16="http://schemas.microsoft.com/office/drawing/2014/main" id="{A39AA39D-FFDB-42B7-A158-5C45408073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01FF7D-1DD1-4E3F-ABDD-F578ED50BAA6}"/>
              </a:ext>
            </a:extLst>
          </p:cNvPr>
          <p:cNvSpPr>
            <a:spLocks noGrp="1"/>
          </p:cNvSpPr>
          <p:nvPr>
            <p:ph type="sldNum" sz="quarter" idx="12"/>
          </p:nvPr>
        </p:nvSpPr>
        <p:spPr/>
        <p:txBody>
          <a:bodyPr/>
          <a:lstStyle/>
          <a:p>
            <a:fld id="{345142F5-1E9B-4953-928A-D80E8951DFC1}" type="slidenum">
              <a:rPr lang="en-US" smtClean="0"/>
              <a:t>‹#›</a:t>
            </a:fld>
            <a:endParaRPr lang="en-US"/>
          </a:p>
        </p:txBody>
      </p:sp>
    </p:spTree>
    <p:extLst>
      <p:ext uri="{BB962C8B-B14F-4D97-AF65-F5344CB8AC3E}">
        <p14:creationId xmlns:p14="http://schemas.microsoft.com/office/powerpoint/2010/main" val="11283979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C5CF2-1A5F-42D6-BBD4-6D43B1602B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6A943A-014B-4083-AD09-C56097C19A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713A6E4-4B2E-4D18-9726-6F3E2B0053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2F70319-38EB-4E2D-AD92-DB8736795D91}"/>
              </a:ext>
            </a:extLst>
          </p:cNvPr>
          <p:cNvSpPr>
            <a:spLocks noGrp="1"/>
          </p:cNvSpPr>
          <p:nvPr>
            <p:ph type="dt" sz="half" idx="10"/>
          </p:nvPr>
        </p:nvSpPr>
        <p:spPr/>
        <p:txBody>
          <a:bodyPr/>
          <a:lstStyle/>
          <a:p>
            <a:fld id="{A16535A4-65BB-45ED-9D9E-C2631D0050D0}" type="datetime1">
              <a:rPr lang="en-US" smtClean="0"/>
              <a:t>6/26/2018</a:t>
            </a:fld>
            <a:endParaRPr lang="en-US"/>
          </a:p>
        </p:txBody>
      </p:sp>
      <p:sp>
        <p:nvSpPr>
          <p:cNvPr id="6" name="Footer Placeholder 5">
            <a:extLst>
              <a:ext uri="{FF2B5EF4-FFF2-40B4-BE49-F238E27FC236}">
                <a16:creationId xmlns:a16="http://schemas.microsoft.com/office/drawing/2014/main" id="{24074568-FF9E-4C4B-A7D3-670BA5E02D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24C251-A6B0-4117-8D1F-72CA5DB84B4C}"/>
              </a:ext>
            </a:extLst>
          </p:cNvPr>
          <p:cNvSpPr>
            <a:spLocks noGrp="1"/>
          </p:cNvSpPr>
          <p:nvPr>
            <p:ph type="sldNum" sz="quarter" idx="12"/>
          </p:nvPr>
        </p:nvSpPr>
        <p:spPr/>
        <p:txBody>
          <a:bodyPr/>
          <a:lstStyle/>
          <a:p>
            <a:fld id="{345142F5-1E9B-4953-928A-D80E8951DFC1}" type="slidenum">
              <a:rPr lang="en-US" smtClean="0"/>
              <a:t>‹#›</a:t>
            </a:fld>
            <a:endParaRPr lang="en-US"/>
          </a:p>
        </p:txBody>
      </p:sp>
    </p:spTree>
    <p:extLst>
      <p:ext uri="{BB962C8B-B14F-4D97-AF65-F5344CB8AC3E}">
        <p14:creationId xmlns:p14="http://schemas.microsoft.com/office/powerpoint/2010/main" val="3731451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D4EFEC-86DF-4268-A1D5-FB410525D5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9F2521-FA6A-43CF-B2A4-1DE0A4B084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AC587B-37C8-4452-B460-F95B7BBCA8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82F26A-B089-47E1-9EB6-F7022D406BB0}" type="datetime1">
              <a:rPr lang="en-US" smtClean="0"/>
              <a:t>6/26/2018</a:t>
            </a:fld>
            <a:endParaRPr lang="en-US"/>
          </a:p>
        </p:txBody>
      </p:sp>
      <p:sp>
        <p:nvSpPr>
          <p:cNvPr id="5" name="Footer Placeholder 4">
            <a:extLst>
              <a:ext uri="{FF2B5EF4-FFF2-40B4-BE49-F238E27FC236}">
                <a16:creationId xmlns:a16="http://schemas.microsoft.com/office/drawing/2014/main" id="{06E3F07A-27E1-4041-BFAD-C9295C43C2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5ABAC3B-EFE6-454D-A252-4E3838652B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5142F5-1E9B-4953-928A-D80E8951DFC1}" type="slidenum">
              <a:rPr lang="en-US" smtClean="0"/>
              <a:t>‹#›</a:t>
            </a:fld>
            <a:endParaRPr lang="en-US"/>
          </a:p>
        </p:txBody>
      </p:sp>
    </p:spTree>
    <p:extLst>
      <p:ext uri="{BB962C8B-B14F-4D97-AF65-F5344CB8AC3E}">
        <p14:creationId xmlns:p14="http://schemas.microsoft.com/office/powerpoint/2010/main" val="23319985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53.emf"/><Relationship Id="rId3" Type="http://schemas.openxmlformats.org/officeDocument/2006/relationships/customXml" Target="../ink/ink17.xml"/><Relationship Id="rId7" Type="http://schemas.openxmlformats.org/officeDocument/2006/relationships/customXml" Target="../ink/ink19.xml"/><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52.emf"/><Relationship Id="rId5" Type="http://schemas.openxmlformats.org/officeDocument/2006/relationships/customXml" Target="../ink/ink18.xml"/><Relationship Id="rId10" Type="http://schemas.openxmlformats.org/officeDocument/2006/relationships/image" Target="../media/image54.emf"/><Relationship Id="rId4" Type="http://schemas.openxmlformats.org/officeDocument/2006/relationships/image" Target="../media/image51.emf"/><Relationship Id="rId9" Type="http://schemas.openxmlformats.org/officeDocument/2006/relationships/customXml" Target="../ink/ink20.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2.xml"/><Relationship Id="rId1" Type="http://schemas.openxmlformats.org/officeDocument/2006/relationships/video" Target="https://www.youtube.com/embed/CVhuKjdJDSE" TargetMode="Externa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image" Target="../media/image29.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8.png"/><Relationship Id="rId2" Type="http://schemas.openxmlformats.org/officeDocument/2006/relationships/image" Target="../media/image13.png"/><Relationship Id="rId16"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5.emf"/><Relationship Id="rId13" Type="http://schemas.openxmlformats.org/officeDocument/2006/relationships/customXml" Target="../ink/ink4.xml"/><Relationship Id="rId18" Type="http://schemas.openxmlformats.org/officeDocument/2006/relationships/image" Target="../media/image40.emf"/><Relationship Id="rId26" Type="http://schemas.openxmlformats.org/officeDocument/2006/relationships/image" Target="../media/image44.emf"/><Relationship Id="rId3" Type="http://schemas.openxmlformats.org/officeDocument/2006/relationships/image" Target="../media/image33.png"/><Relationship Id="rId21" Type="http://schemas.openxmlformats.org/officeDocument/2006/relationships/customXml" Target="../ink/ink8.xml"/><Relationship Id="rId34" Type="http://schemas.openxmlformats.org/officeDocument/2006/relationships/image" Target="../media/image48.emf"/><Relationship Id="rId7" Type="http://schemas.openxmlformats.org/officeDocument/2006/relationships/customXml" Target="../ink/ink1.xml"/><Relationship Id="rId12" Type="http://schemas.openxmlformats.org/officeDocument/2006/relationships/image" Target="../media/image37.emf"/><Relationship Id="rId17" Type="http://schemas.openxmlformats.org/officeDocument/2006/relationships/customXml" Target="../ink/ink6.xml"/><Relationship Id="rId25" Type="http://schemas.openxmlformats.org/officeDocument/2006/relationships/customXml" Target="../ink/ink10.xml"/><Relationship Id="rId33" Type="http://schemas.openxmlformats.org/officeDocument/2006/relationships/customXml" Target="../ink/ink14.xml"/><Relationship Id="rId38" Type="http://schemas.openxmlformats.org/officeDocument/2006/relationships/image" Target="../media/image50.emf"/><Relationship Id="rId2" Type="http://schemas.openxmlformats.org/officeDocument/2006/relationships/image" Target="../media/image32.png"/><Relationship Id="rId16" Type="http://schemas.openxmlformats.org/officeDocument/2006/relationships/image" Target="../media/image39.emf"/><Relationship Id="rId20" Type="http://schemas.openxmlformats.org/officeDocument/2006/relationships/image" Target="../media/image41.emf"/><Relationship Id="rId29" Type="http://schemas.openxmlformats.org/officeDocument/2006/relationships/customXml" Target="../ink/ink12.xml"/><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customXml" Target="../ink/ink3.xml"/><Relationship Id="rId24" Type="http://schemas.openxmlformats.org/officeDocument/2006/relationships/image" Target="../media/image43.emf"/><Relationship Id="rId32" Type="http://schemas.openxmlformats.org/officeDocument/2006/relationships/image" Target="../media/image47.emf"/><Relationship Id="rId37" Type="http://schemas.openxmlformats.org/officeDocument/2006/relationships/customXml" Target="../ink/ink16.xml"/><Relationship Id="rId5" Type="http://schemas.openxmlformats.org/officeDocument/2006/relationships/image" Target="../media/image35.png"/><Relationship Id="rId15" Type="http://schemas.openxmlformats.org/officeDocument/2006/relationships/customXml" Target="../ink/ink5.xml"/><Relationship Id="rId23" Type="http://schemas.openxmlformats.org/officeDocument/2006/relationships/customXml" Target="../ink/ink9.xml"/><Relationship Id="rId28" Type="http://schemas.openxmlformats.org/officeDocument/2006/relationships/image" Target="../media/image45.emf"/><Relationship Id="rId36" Type="http://schemas.openxmlformats.org/officeDocument/2006/relationships/image" Target="../media/image49.emf"/><Relationship Id="rId10" Type="http://schemas.openxmlformats.org/officeDocument/2006/relationships/image" Target="../media/image36.emf"/><Relationship Id="rId19" Type="http://schemas.openxmlformats.org/officeDocument/2006/relationships/customXml" Target="../ink/ink7.xml"/><Relationship Id="rId31" Type="http://schemas.openxmlformats.org/officeDocument/2006/relationships/customXml" Target="../ink/ink13.xml"/><Relationship Id="rId4" Type="http://schemas.openxmlformats.org/officeDocument/2006/relationships/image" Target="../media/image34.png"/><Relationship Id="rId9" Type="http://schemas.openxmlformats.org/officeDocument/2006/relationships/customXml" Target="../ink/ink2.xml"/><Relationship Id="rId14" Type="http://schemas.openxmlformats.org/officeDocument/2006/relationships/image" Target="../media/image38.emf"/><Relationship Id="rId22" Type="http://schemas.openxmlformats.org/officeDocument/2006/relationships/image" Target="../media/image42.emf"/><Relationship Id="rId27" Type="http://schemas.openxmlformats.org/officeDocument/2006/relationships/customXml" Target="../ink/ink11.xml"/><Relationship Id="rId30" Type="http://schemas.openxmlformats.org/officeDocument/2006/relationships/image" Target="../media/image46.emf"/><Relationship Id="rId35" Type="http://schemas.openxmlformats.org/officeDocument/2006/relationships/customXml" Target="../ink/ink1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31378E3-6A23-433E-A64C-A6C076F69211}"/>
              </a:ext>
            </a:extLst>
          </p:cNvPr>
          <p:cNvPicPr>
            <a:picLocks noChangeAspect="1"/>
          </p:cNvPicPr>
          <p:nvPr/>
        </p:nvPicPr>
        <p:blipFill>
          <a:blip r:embed="rId2"/>
          <a:stretch>
            <a:fillRect/>
          </a:stretch>
        </p:blipFill>
        <p:spPr>
          <a:xfrm>
            <a:off x="0" y="13447"/>
            <a:ext cx="12192000" cy="6841863"/>
          </a:xfrm>
          <a:prstGeom prst="rect">
            <a:avLst/>
          </a:prstGeom>
        </p:spPr>
      </p:pic>
      <p:sp>
        <p:nvSpPr>
          <p:cNvPr id="6" name="TextBox 5"/>
          <p:cNvSpPr txBox="1"/>
          <p:nvPr/>
        </p:nvSpPr>
        <p:spPr>
          <a:xfrm>
            <a:off x="3531619" y="1620377"/>
            <a:ext cx="7905526" cy="984885"/>
          </a:xfrm>
          <a:prstGeom prst="rect">
            <a:avLst/>
          </a:prstGeom>
          <a:noFill/>
        </p:spPr>
        <p:txBody>
          <a:bodyPr wrap="square" rtlCol="0">
            <a:spAutoFit/>
          </a:bodyPr>
          <a:lstStyle/>
          <a:p>
            <a:r>
              <a:rPr lang="en-US" sz="2000" i="1" dirty="0">
                <a:latin typeface="Gill Sans MT" panose="020B0502020104020203" pitchFamily="34" charset="0"/>
                <a:cs typeface="Helvetica" panose="020B0604020202020204" pitchFamily="34" charset="0"/>
              </a:rPr>
              <a:t>Ken McQueen - Cabinet Secretary</a:t>
            </a:r>
          </a:p>
          <a:p>
            <a:r>
              <a:rPr lang="en-US" sz="1900" i="1" dirty="0">
                <a:latin typeface="Gill Sans MT" panose="020B0502020104020203" pitchFamily="34" charset="0"/>
                <a:cs typeface="Helvetica" panose="020B0604020202020204" pitchFamily="34" charset="0"/>
              </a:rPr>
              <a:t>Matthias Sayer - Deputy Cabinet Secretary</a:t>
            </a:r>
          </a:p>
          <a:p>
            <a:r>
              <a:rPr lang="en-US" sz="1900" i="1" dirty="0">
                <a:latin typeface="Gill Sans MT" panose="020B0502020104020203" pitchFamily="34" charset="0"/>
                <a:cs typeface="Helvetica" panose="020B0604020202020204" pitchFamily="34" charset="0"/>
              </a:rPr>
              <a:t>Heather Riley – Director OCD</a:t>
            </a:r>
          </a:p>
        </p:txBody>
      </p:sp>
      <p:sp>
        <p:nvSpPr>
          <p:cNvPr id="8" name="TextBox 7">
            <a:extLst>
              <a:ext uri="{FF2B5EF4-FFF2-40B4-BE49-F238E27FC236}">
                <a16:creationId xmlns:a16="http://schemas.microsoft.com/office/drawing/2014/main" id="{C944F2AF-AF24-4628-9C74-3701BBE29BE5}"/>
              </a:ext>
            </a:extLst>
          </p:cNvPr>
          <p:cNvSpPr txBox="1"/>
          <p:nvPr/>
        </p:nvSpPr>
        <p:spPr>
          <a:xfrm>
            <a:off x="612737" y="5153741"/>
            <a:ext cx="11086203" cy="1631216"/>
          </a:xfrm>
          <a:prstGeom prst="rect">
            <a:avLst/>
          </a:prstGeom>
          <a:solidFill>
            <a:srgbClr val="F7D734">
              <a:alpha val="32000"/>
            </a:srgbClr>
          </a:solidFill>
          <a:effectLst>
            <a:softEdge rad="127000"/>
          </a:effectLst>
        </p:spPr>
        <p:txBody>
          <a:bodyPr wrap="square" rtlCol="0">
            <a:spAutoFit/>
          </a:bodyPr>
          <a:lstStyle/>
          <a:p>
            <a:pPr algn="ctr"/>
            <a:r>
              <a:rPr lang="en-US" sz="5000" dirty="0">
                <a:latin typeface="Gill Sans MT" panose="020B0502020104020203" pitchFamily="34" charset="0"/>
              </a:rPr>
              <a:t>Produced Water Challenges and Solutions</a:t>
            </a:r>
          </a:p>
          <a:p>
            <a:pPr algn="ctr"/>
            <a:r>
              <a:rPr lang="en-US" sz="5000" dirty="0">
                <a:latin typeface="Gill Sans MT" panose="020B0502020104020203" pitchFamily="34" charset="0"/>
              </a:rPr>
              <a:t>2020…2025…</a:t>
            </a:r>
          </a:p>
        </p:txBody>
      </p:sp>
      <p:pic>
        <p:nvPicPr>
          <p:cNvPr id="11" name="Picture 10">
            <a:extLst>
              <a:ext uri="{FF2B5EF4-FFF2-40B4-BE49-F238E27FC236}">
                <a16:creationId xmlns:a16="http://schemas.microsoft.com/office/drawing/2014/main" id="{9BE66857-4050-4D13-B138-82485B802D26}"/>
              </a:ext>
            </a:extLst>
          </p:cNvPr>
          <p:cNvPicPr>
            <a:picLocks noChangeAspect="1"/>
          </p:cNvPicPr>
          <p:nvPr/>
        </p:nvPicPr>
        <p:blipFill>
          <a:blip r:embed="rId3"/>
          <a:stretch>
            <a:fillRect/>
          </a:stretch>
        </p:blipFill>
        <p:spPr>
          <a:xfrm>
            <a:off x="3620958" y="116441"/>
            <a:ext cx="4084313" cy="965671"/>
          </a:xfrm>
          <a:prstGeom prst="rect">
            <a:avLst/>
          </a:prstGeom>
          <a:ln>
            <a:solidFill>
              <a:schemeClr val="tx1">
                <a:lumMod val="75000"/>
                <a:lumOff val="25000"/>
              </a:schemeClr>
            </a:solidFill>
          </a:ln>
          <a:effectLst>
            <a:softEdge rad="88900"/>
          </a:effectLst>
        </p:spPr>
      </p:pic>
      <p:sp>
        <p:nvSpPr>
          <p:cNvPr id="12" name="TextBox 11">
            <a:extLst>
              <a:ext uri="{FF2B5EF4-FFF2-40B4-BE49-F238E27FC236}">
                <a16:creationId xmlns:a16="http://schemas.microsoft.com/office/drawing/2014/main" id="{B2529A81-6586-40B9-83E0-CF4D99966CE2}"/>
              </a:ext>
            </a:extLst>
          </p:cNvPr>
          <p:cNvSpPr txBox="1"/>
          <p:nvPr/>
        </p:nvSpPr>
        <p:spPr>
          <a:xfrm>
            <a:off x="3531619" y="1105626"/>
            <a:ext cx="4286474" cy="369332"/>
          </a:xfrm>
          <a:prstGeom prst="rect">
            <a:avLst/>
          </a:prstGeom>
          <a:noFill/>
        </p:spPr>
        <p:txBody>
          <a:bodyPr wrap="square" rtlCol="0">
            <a:spAutoFit/>
          </a:bodyPr>
          <a:lstStyle/>
          <a:p>
            <a:r>
              <a:rPr lang="en-US" dirty="0">
                <a:latin typeface="Gill Sans MT" panose="020B0502020104020203" pitchFamily="34" charset="0"/>
              </a:rPr>
              <a:t>Energy, Minerals &amp; Natural Resources Dept.</a:t>
            </a:r>
          </a:p>
        </p:txBody>
      </p:sp>
      <p:pic>
        <p:nvPicPr>
          <p:cNvPr id="15" name="Picture 14">
            <a:extLst>
              <a:ext uri="{FF2B5EF4-FFF2-40B4-BE49-F238E27FC236}">
                <a16:creationId xmlns:a16="http://schemas.microsoft.com/office/drawing/2014/main" id="{C0B7A2A0-0CA8-4495-AE10-EE46CCD7B537}"/>
              </a:ext>
            </a:extLst>
          </p:cNvPr>
          <p:cNvPicPr>
            <a:picLocks noChangeAspect="1"/>
          </p:cNvPicPr>
          <p:nvPr/>
        </p:nvPicPr>
        <p:blipFill>
          <a:blip r:embed="rId4"/>
          <a:stretch>
            <a:fillRect/>
          </a:stretch>
        </p:blipFill>
        <p:spPr>
          <a:xfrm>
            <a:off x="460899" y="105986"/>
            <a:ext cx="2983287" cy="1952253"/>
          </a:xfrm>
          <a:prstGeom prst="rect">
            <a:avLst/>
          </a:prstGeom>
          <a:effectLst>
            <a:glow rad="127000">
              <a:schemeClr val="accent1">
                <a:alpha val="0"/>
              </a:schemeClr>
            </a:glow>
            <a:softEdge rad="139700"/>
          </a:effectLst>
        </p:spPr>
      </p:pic>
      <p:pic>
        <p:nvPicPr>
          <p:cNvPr id="2" name="Picture 1">
            <a:extLst>
              <a:ext uri="{FF2B5EF4-FFF2-40B4-BE49-F238E27FC236}">
                <a16:creationId xmlns:a16="http://schemas.microsoft.com/office/drawing/2014/main" id="{0D752A21-0B82-4F07-971D-24481F73A84C}"/>
              </a:ext>
            </a:extLst>
          </p:cNvPr>
          <p:cNvPicPr>
            <a:picLocks noChangeAspect="1"/>
          </p:cNvPicPr>
          <p:nvPr/>
        </p:nvPicPr>
        <p:blipFill>
          <a:blip r:embed="rId5"/>
          <a:stretch>
            <a:fillRect/>
          </a:stretch>
        </p:blipFill>
        <p:spPr>
          <a:xfrm>
            <a:off x="629595" y="2685223"/>
            <a:ext cx="2645893" cy="1487553"/>
          </a:xfrm>
          <a:prstGeom prst="rect">
            <a:avLst/>
          </a:prstGeom>
        </p:spPr>
      </p:pic>
    </p:spTree>
    <p:extLst>
      <p:ext uri="{BB962C8B-B14F-4D97-AF65-F5344CB8AC3E}">
        <p14:creationId xmlns:p14="http://schemas.microsoft.com/office/powerpoint/2010/main" val="36046186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A3597C-56B2-49AF-BD2E-C06CEBF4A85E}"/>
              </a:ext>
            </a:extLst>
          </p:cNvPr>
          <p:cNvSpPr>
            <a:spLocks noGrp="1"/>
          </p:cNvSpPr>
          <p:nvPr>
            <p:ph type="title"/>
          </p:nvPr>
        </p:nvSpPr>
        <p:spPr>
          <a:xfrm>
            <a:off x="838200" y="963877"/>
            <a:ext cx="3494362" cy="4930246"/>
          </a:xfrm>
        </p:spPr>
        <p:txBody>
          <a:bodyPr>
            <a:normAutofit/>
          </a:bodyPr>
          <a:lstStyle/>
          <a:p>
            <a:pPr algn="ctr"/>
            <a:r>
              <a:rPr lang="en-US" sz="6000" dirty="0">
                <a:solidFill>
                  <a:schemeClr val="accent1"/>
                </a:solidFill>
              </a:rPr>
              <a:t>The Permian</a:t>
            </a:r>
          </a:p>
        </p:txBody>
      </p:sp>
      <p:cxnSp>
        <p:nvCxnSpPr>
          <p:cNvPr id="11" name="Straight Connector 10">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32D8B6D-21A1-46DE-B3C1-0B02012183FF}"/>
              </a:ext>
            </a:extLst>
          </p:cNvPr>
          <p:cNvSpPr>
            <a:spLocks noGrp="1"/>
          </p:cNvSpPr>
          <p:nvPr>
            <p:ph idx="1"/>
          </p:nvPr>
        </p:nvSpPr>
        <p:spPr>
          <a:xfrm>
            <a:off x="4976031" y="459397"/>
            <a:ext cx="6720662" cy="6078564"/>
          </a:xfrm>
          <a:solidFill>
            <a:srgbClr val="4472C4">
              <a:alpha val="68000"/>
            </a:srgbClr>
          </a:solidFill>
        </p:spPr>
        <p:txBody>
          <a:bodyPr anchor="ctr">
            <a:normAutofit fontScale="85000" lnSpcReduction="20000"/>
          </a:bodyPr>
          <a:lstStyle/>
          <a:p>
            <a:endParaRPr lang="en-US" sz="3200" dirty="0">
              <a:latin typeface="Gill Sans MT" panose="020B0502020104020203" pitchFamily="34" charset="0"/>
            </a:endParaRPr>
          </a:p>
          <a:p>
            <a:r>
              <a:rPr lang="en-US" sz="3200" dirty="0">
                <a:latin typeface="Gill Sans MT" panose="020B0502020104020203" pitchFamily="34" charset="0"/>
              </a:rPr>
              <a:t>World’s most strategically important oil producing region</a:t>
            </a:r>
          </a:p>
          <a:p>
            <a:pPr marL="0" indent="0">
              <a:buNone/>
            </a:pPr>
            <a:endParaRPr lang="en-US" sz="3200" dirty="0">
              <a:latin typeface="Gill Sans MT" panose="020B0502020104020203" pitchFamily="34" charset="0"/>
            </a:endParaRPr>
          </a:p>
          <a:p>
            <a:r>
              <a:rPr lang="en-US" sz="3200" dirty="0">
                <a:latin typeface="Gill Sans MT" panose="020B0502020104020203" pitchFamily="34" charset="0"/>
              </a:rPr>
              <a:t>Oil Production: 6MMBD by 2025</a:t>
            </a:r>
          </a:p>
          <a:p>
            <a:pPr marL="0" indent="0">
              <a:buNone/>
            </a:pPr>
            <a:endParaRPr lang="en-US" sz="3200" dirty="0">
              <a:latin typeface="Gill Sans MT" panose="020B0502020104020203" pitchFamily="34" charset="0"/>
            </a:endParaRPr>
          </a:p>
          <a:p>
            <a:pPr lvl="1"/>
            <a:r>
              <a:rPr lang="en-US" sz="3200" dirty="0">
                <a:latin typeface="Gill Sans MT" panose="020B0502020104020203" pitchFamily="34" charset="0"/>
              </a:rPr>
              <a:t>≈ 6% of global oil production</a:t>
            </a:r>
          </a:p>
          <a:p>
            <a:pPr marL="457200" lvl="1" indent="0">
              <a:buNone/>
            </a:pPr>
            <a:endParaRPr lang="en-US" sz="3200" dirty="0">
              <a:latin typeface="Gill Sans MT" panose="020B0502020104020203" pitchFamily="34" charset="0"/>
            </a:endParaRPr>
          </a:p>
          <a:p>
            <a:pPr lvl="1"/>
            <a:r>
              <a:rPr lang="en-US" sz="3200" dirty="0">
                <a:latin typeface="Gill Sans MT" panose="020B0502020104020203" pitchFamily="34" charset="0"/>
              </a:rPr>
              <a:t>≈ 40% of U.S. oil production</a:t>
            </a:r>
          </a:p>
          <a:p>
            <a:pPr marL="457200" lvl="1" indent="0">
              <a:buNone/>
            </a:pPr>
            <a:endParaRPr lang="en-US" sz="3200" dirty="0">
              <a:latin typeface="Gill Sans MT" panose="020B0502020104020203" pitchFamily="34" charset="0"/>
            </a:endParaRPr>
          </a:p>
          <a:p>
            <a:pPr lvl="1"/>
            <a:r>
              <a:rPr lang="en-US" sz="3200" dirty="0">
                <a:latin typeface="Gill Sans MT" panose="020B0502020104020203" pitchFamily="34" charset="0"/>
              </a:rPr>
              <a:t>≈ 12% compounded annual growth in NM Permian production 2018 to 2025</a:t>
            </a:r>
          </a:p>
          <a:p>
            <a:pPr marL="457200" lvl="1" indent="0">
              <a:buNone/>
            </a:pPr>
            <a:endParaRPr lang="en-US" sz="3200" dirty="0">
              <a:latin typeface="Gill Sans MT" panose="020B0502020104020203" pitchFamily="34" charset="0"/>
            </a:endParaRPr>
          </a:p>
          <a:p>
            <a:r>
              <a:rPr lang="en-US" sz="3200" dirty="0">
                <a:latin typeface="Gill Sans MT" panose="020B0502020104020203" pitchFamily="34" charset="0"/>
              </a:rPr>
              <a:t>Gas production: &gt;15 </a:t>
            </a:r>
            <a:r>
              <a:rPr lang="en-US" sz="3200" dirty="0" err="1">
                <a:latin typeface="Gill Sans MT" panose="020B0502020104020203" pitchFamily="34" charset="0"/>
              </a:rPr>
              <a:t>bcf</a:t>
            </a:r>
            <a:r>
              <a:rPr lang="en-US" sz="3200" dirty="0">
                <a:latin typeface="Gill Sans MT" panose="020B0502020104020203" pitchFamily="34" charset="0"/>
              </a:rPr>
              <a:t>/d by 2025</a:t>
            </a:r>
          </a:p>
          <a:p>
            <a:pPr marL="0" indent="0">
              <a:buNone/>
            </a:pPr>
            <a:endParaRPr lang="en-US" sz="3200" dirty="0">
              <a:latin typeface="Gill Sans MT" panose="020B0502020104020203" pitchFamily="34" charset="0"/>
            </a:endParaRPr>
          </a:p>
          <a:p>
            <a:r>
              <a:rPr lang="en-US" sz="3200" dirty="0">
                <a:latin typeface="Gill Sans MT" panose="020B0502020104020203" pitchFamily="34" charset="0"/>
              </a:rPr>
              <a:t>NGL production: ≈ 2.5MMBD by 2025</a:t>
            </a:r>
            <a:endParaRPr lang="en-US" sz="2400" dirty="0"/>
          </a:p>
          <a:p>
            <a:endParaRPr lang="en-US" sz="2400" dirty="0"/>
          </a:p>
        </p:txBody>
      </p:sp>
      <p:sp>
        <p:nvSpPr>
          <p:cNvPr id="4" name="Slide Number Placeholder 3">
            <a:extLst>
              <a:ext uri="{FF2B5EF4-FFF2-40B4-BE49-F238E27FC236}">
                <a16:creationId xmlns:a16="http://schemas.microsoft.com/office/drawing/2014/main" id="{4CAE4AAE-95B1-4872-8094-F14C88BDB988}"/>
              </a:ext>
            </a:extLst>
          </p:cNvPr>
          <p:cNvSpPr>
            <a:spLocks noGrp="1"/>
          </p:cNvSpPr>
          <p:nvPr>
            <p:ph type="sldNum" sz="quarter" idx="12"/>
          </p:nvPr>
        </p:nvSpPr>
        <p:spPr>
          <a:xfrm>
            <a:off x="10571516" y="6033479"/>
            <a:ext cx="782283" cy="365125"/>
          </a:xfrm>
        </p:spPr>
        <p:txBody>
          <a:bodyPr>
            <a:normAutofit/>
          </a:bodyPr>
          <a:lstStyle/>
          <a:p>
            <a:pPr>
              <a:spcAft>
                <a:spcPts val="600"/>
              </a:spcAft>
            </a:pPr>
            <a:fld id="{345142F5-1E9B-4953-928A-D80E8951DFC1}" type="slidenum">
              <a:rPr lang="en-US" sz="1050">
                <a:solidFill>
                  <a:schemeClr val="tx1">
                    <a:alpha val="80000"/>
                  </a:schemeClr>
                </a:solidFill>
              </a:rPr>
              <a:pPr>
                <a:spcAft>
                  <a:spcPts val="600"/>
                </a:spcAft>
              </a:pPr>
              <a:t>10</a:t>
            </a:fld>
            <a:endParaRPr lang="en-US" sz="1050">
              <a:solidFill>
                <a:schemeClr val="tx1">
                  <a:alpha val="80000"/>
                </a:schemeClr>
              </a:solidFill>
            </a:endParaRPr>
          </a:p>
        </p:txBody>
      </p:sp>
    </p:spTree>
    <p:extLst>
      <p:ext uri="{BB962C8B-B14F-4D97-AF65-F5344CB8AC3E}">
        <p14:creationId xmlns:p14="http://schemas.microsoft.com/office/powerpoint/2010/main" val="32167361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2">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484632"/>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a:extLst>
              <a:ext uri="{FF2B5EF4-FFF2-40B4-BE49-F238E27FC236}">
                <a16:creationId xmlns:a16="http://schemas.microsoft.com/office/drawing/2014/main" id="{0251DD6F-95F5-4466-BD0D-F2C3877C4EA2}"/>
              </a:ext>
            </a:extLst>
          </p:cNvPr>
          <p:cNvPicPr>
            <a:picLocks noChangeAspect="1"/>
          </p:cNvPicPr>
          <p:nvPr/>
        </p:nvPicPr>
        <p:blipFill>
          <a:blip r:embed="rId2"/>
          <a:stretch>
            <a:fillRect/>
          </a:stretch>
        </p:blipFill>
        <p:spPr>
          <a:xfrm>
            <a:off x="4330381" y="136525"/>
            <a:ext cx="7743825" cy="4862102"/>
          </a:xfrm>
          <a:prstGeom prst="rect">
            <a:avLst/>
          </a:prstGeom>
          <a:effectLst/>
        </p:spPr>
      </p:pic>
      <p:sp>
        <p:nvSpPr>
          <p:cNvPr id="2" name="Title 1">
            <a:extLst>
              <a:ext uri="{FF2B5EF4-FFF2-40B4-BE49-F238E27FC236}">
                <a16:creationId xmlns:a16="http://schemas.microsoft.com/office/drawing/2014/main" id="{74787F77-3AA2-4E70-B59D-D38124E5DE81}"/>
              </a:ext>
            </a:extLst>
          </p:cNvPr>
          <p:cNvSpPr>
            <a:spLocks noGrp="1"/>
          </p:cNvSpPr>
          <p:nvPr>
            <p:ph type="title"/>
          </p:nvPr>
        </p:nvSpPr>
        <p:spPr>
          <a:xfrm>
            <a:off x="0" y="255784"/>
            <a:ext cx="4856672" cy="860075"/>
          </a:xfrm>
        </p:spPr>
        <p:txBody>
          <a:bodyPr>
            <a:normAutofit fontScale="90000"/>
          </a:bodyPr>
          <a:lstStyle/>
          <a:p>
            <a:r>
              <a:rPr lang="en-US" u="sng" dirty="0"/>
              <a:t>Analysts on Water Risk</a:t>
            </a:r>
          </a:p>
        </p:txBody>
      </p:sp>
      <p:sp>
        <p:nvSpPr>
          <p:cNvPr id="10" name="Content Placeholder 9">
            <a:extLst>
              <a:ext uri="{FF2B5EF4-FFF2-40B4-BE49-F238E27FC236}">
                <a16:creationId xmlns:a16="http://schemas.microsoft.com/office/drawing/2014/main" id="{78F84E56-D2BA-4A17-9885-FA15EA5840FC}"/>
              </a:ext>
            </a:extLst>
          </p:cNvPr>
          <p:cNvSpPr>
            <a:spLocks noGrp="1"/>
          </p:cNvSpPr>
          <p:nvPr>
            <p:ph idx="1"/>
          </p:nvPr>
        </p:nvSpPr>
        <p:spPr>
          <a:xfrm>
            <a:off x="117794" y="1132495"/>
            <a:ext cx="3505494" cy="3785419"/>
          </a:xfrm>
        </p:spPr>
        <p:txBody>
          <a:bodyPr>
            <a:normAutofit/>
          </a:bodyPr>
          <a:lstStyle/>
          <a:p>
            <a:r>
              <a:rPr lang="en-US" sz="2000" dirty="0">
                <a:latin typeface="Gill Sans MT" panose="020B0502020104020203" pitchFamily="34" charset="0"/>
              </a:rPr>
              <a:t>Risk/stress varies by region</a:t>
            </a:r>
          </a:p>
          <a:p>
            <a:r>
              <a:rPr lang="en-US" sz="2000" dirty="0">
                <a:latin typeface="Gill Sans MT" panose="020B0502020104020203" pitchFamily="34" charset="0"/>
              </a:rPr>
              <a:t>Marcellus: </a:t>
            </a:r>
          </a:p>
          <a:p>
            <a:pPr lvl="1"/>
            <a:r>
              <a:rPr lang="en-US" sz="1600" dirty="0">
                <a:latin typeface="Gill Sans MT" panose="020B0502020104020203" pitchFamily="34" charset="0"/>
              </a:rPr>
              <a:t>low </a:t>
            </a:r>
          </a:p>
          <a:p>
            <a:r>
              <a:rPr lang="en-US" sz="2000" dirty="0">
                <a:latin typeface="Gill Sans MT" panose="020B0502020104020203" pitchFamily="34" charset="0"/>
              </a:rPr>
              <a:t>Bakken</a:t>
            </a:r>
          </a:p>
          <a:p>
            <a:pPr lvl="1"/>
            <a:r>
              <a:rPr lang="en-US" sz="1600" dirty="0">
                <a:latin typeface="Gill Sans MT" panose="020B0502020104020203" pitchFamily="34" charset="0"/>
              </a:rPr>
              <a:t>low to medium/high</a:t>
            </a:r>
          </a:p>
          <a:p>
            <a:r>
              <a:rPr lang="en-US" sz="2000" dirty="0">
                <a:highlight>
                  <a:srgbClr val="FFFF00"/>
                </a:highlight>
                <a:latin typeface="Gill Sans MT" panose="020B0502020104020203" pitchFamily="34" charset="0"/>
              </a:rPr>
              <a:t>Permian</a:t>
            </a:r>
          </a:p>
          <a:p>
            <a:pPr lvl="1"/>
            <a:r>
              <a:rPr lang="en-US" sz="2000" dirty="0">
                <a:highlight>
                  <a:srgbClr val="FFFF00"/>
                </a:highlight>
                <a:latin typeface="Gill Sans MT" panose="020B0502020104020203" pitchFamily="34" charset="0"/>
              </a:rPr>
              <a:t>medium to high/very high</a:t>
            </a:r>
          </a:p>
        </p:txBody>
      </p:sp>
      <p:sp>
        <p:nvSpPr>
          <p:cNvPr id="4" name="Slide Number Placeholder 3">
            <a:extLst>
              <a:ext uri="{FF2B5EF4-FFF2-40B4-BE49-F238E27FC236}">
                <a16:creationId xmlns:a16="http://schemas.microsoft.com/office/drawing/2014/main" id="{09DA3D8D-674D-4001-A579-A2FC0BAD8039}"/>
              </a:ext>
            </a:extLst>
          </p:cNvPr>
          <p:cNvSpPr>
            <a:spLocks noGrp="1"/>
          </p:cNvSpPr>
          <p:nvPr>
            <p:ph type="sldNum" sz="quarter" idx="12"/>
          </p:nvPr>
        </p:nvSpPr>
        <p:spPr>
          <a:xfrm>
            <a:off x="8610600" y="6356350"/>
            <a:ext cx="2743200" cy="365125"/>
          </a:xfrm>
        </p:spPr>
        <p:txBody>
          <a:bodyPr>
            <a:normAutofit/>
          </a:bodyPr>
          <a:lstStyle/>
          <a:p>
            <a:pPr>
              <a:spcAft>
                <a:spcPts val="600"/>
              </a:spcAft>
            </a:pPr>
            <a:fld id="{345142F5-1E9B-4953-928A-D80E8951DFC1}" type="slidenum">
              <a:rPr lang="en-US">
                <a:solidFill>
                  <a:srgbClr val="303030"/>
                </a:solidFill>
              </a:rPr>
              <a:pPr>
                <a:spcAft>
                  <a:spcPts val="600"/>
                </a:spcAft>
              </a:pPr>
              <a:t>11</a:t>
            </a:fld>
            <a:endParaRPr lang="en-US">
              <a:solidFill>
                <a:srgbClr val="303030"/>
              </a:solidFill>
            </a:endParaRPr>
          </a:p>
        </p:txBody>
      </p:sp>
      <p:pic>
        <p:nvPicPr>
          <p:cNvPr id="6" name="Picture 5">
            <a:extLst>
              <a:ext uri="{FF2B5EF4-FFF2-40B4-BE49-F238E27FC236}">
                <a16:creationId xmlns:a16="http://schemas.microsoft.com/office/drawing/2014/main" id="{C86FCAA3-776D-46EB-B0FD-A472E1C91393}"/>
              </a:ext>
            </a:extLst>
          </p:cNvPr>
          <p:cNvPicPr>
            <a:picLocks noChangeAspect="1"/>
          </p:cNvPicPr>
          <p:nvPr/>
        </p:nvPicPr>
        <p:blipFill>
          <a:blip r:embed="rId3"/>
          <a:stretch>
            <a:fillRect/>
          </a:stretch>
        </p:blipFill>
        <p:spPr>
          <a:xfrm>
            <a:off x="7560031" y="4691507"/>
            <a:ext cx="3793769" cy="2166493"/>
          </a:xfrm>
          <a:prstGeom prst="rect">
            <a:avLst/>
          </a:prstGeom>
        </p:spPr>
      </p:pic>
      <p:pic>
        <p:nvPicPr>
          <p:cNvPr id="7" name="Picture 6">
            <a:extLst>
              <a:ext uri="{FF2B5EF4-FFF2-40B4-BE49-F238E27FC236}">
                <a16:creationId xmlns:a16="http://schemas.microsoft.com/office/drawing/2014/main" id="{E03B8678-F9FC-46CB-9C55-F8959F942E47}"/>
              </a:ext>
            </a:extLst>
          </p:cNvPr>
          <p:cNvPicPr>
            <a:picLocks noChangeAspect="1"/>
          </p:cNvPicPr>
          <p:nvPr/>
        </p:nvPicPr>
        <p:blipFill>
          <a:blip r:embed="rId4"/>
          <a:stretch>
            <a:fillRect/>
          </a:stretch>
        </p:blipFill>
        <p:spPr>
          <a:xfrm>
            <a:off x="0" y="5164964"/>
            <a:ext cx="6505575" cy="1676400"/>
          </a:xfrm>
          <a:prstGeom prst="rect">
            <a:avLst/>
          </a:prstGeom>
        </p:spPr>
      </p:pic>
      <p:sp>
        <p:nvSpPr>
          <p:cNvPr id="5" name="TextBox 4">
            <a:extLst>
              <a:ext uri="{FF2B5EF4-FFF2-40B4-BE49-F238E27FC236}">
                <a16:creationId xmlns:a16="http://schemas.microsoft.com/office/drawing/2014/main" id="{6B13929D-E47A-47A2-8865-2D872A274EE3}"/>
              </a:ext>
            </a:extLst>
          </p:cNvPr>
          <p:cNvSpPr txBox="1"/>
          <p:nvPr/>
        </p:nvSpPr>
        <p:spPr>
          <a:xfrm>
            <a:off x="117794" y="3850361"/>
            <a:ext cx="4639474" cy="923330"/>
          </a:xfrm>
          <a:prstGeom prst="rect">
            <a:avLst/>
          </a:prstGeom>
          <a:solidFill>
            <a:srgbClr val="26B5CA"/>
          </a:solidFill>
        </p:spPr>
        <p:txBody>
          <a:bodyPr wrap="square" rtlCol="0">
            <a:spAutoFit/>
          </a:bodyPr>
          <a:lstStyle/>
          <a:p>
            <a:r>
              <a:rPr lang="en-US" dirty="0">
                <a:solidFill>
                  <a:schemeClr val="bg1"/>
                </a:solidFill>
                <a:latin typeface="Gill Sans MT" panose="020B0502020104020203" pitchFamily="34" charset="0"/>
              </a:rPr>
              <a:t>“investors should consider a key nuance with respect to water usage — specifically, water withdrawals from high water-risk areas”</a:t>
            </a:r>
          </a:p>
        </p:txBody>
      </p:sp>
    </p:spTree>
    <p:extLst>
      <p:ext uri="{BB962C8B-B14F-4D97-AF65-F5344CB8AC3E}">
        <p14:creationId xmlns:p14="http://schemas.microsoft.com/office/powerpoint/2010/main" val="25309416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9">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ADA6857D-7B5F-450F-AC97-B331D31D9E7A}"/>
              </a:ext>
            </a:extLst>
          </p:cNvPr>
          <p:cNvPicPr>
            <a:picLocks noGrp="1" noChangeAspect="1"/>
          </p:cNvPicPr>
          <p:nvPr>
            <p:ph idx="1"/>
          </p:nvPr>
        </p:nvPicPr>
        <p:blipFill>
          <a:blip r:embed="rId2"/>
          <a:stretch>
            <a:fillRect/>
          </a:stretch>
        </p:blipFill>
        <p:spPr>
          <a:xfrm>
            <a:off x="5221654" y="0"/>
            <a:ext cx="6934293" cy="4863463"/>
          </a:xfrm>
          <a:prstGeom prst="rect">
            <a:avLst/>
          </a:prstGeom>
        </p:spPr>
      </p:pic>
      <p:sp>
        <p:nvSpPr>
          <p:cNvPr id="4" name="Slide Number Placeholder 3">
            <a:extLst>
              <a:ext uri="{FF2B5EF4-FFF2-40B4-BE49-F238E27FC236}">
                <a16:creationId xmlns:a16="http://schemas.microsoft.com/office/drawing/2014/main" id="{8664C303-7567-4F2D-93D0-8E1BD7BF9280}"/>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345142F5-1E9B-4953-928A-D80E8951DFC1}" type="slidenum">
              <a:rPr lang="en-US" smtClean="0"/>
              <a:pPr>
                <a:spcAft>
                  <a:spcPts val="600"/>
                </a:spcAft>
              </a:pPr>
              <a:t>12</a:t>
            </a:fld>
            <a:endParaRPr lang="en-US"/>
          </a:p>
        </p:txBody>
      </p:sp>
      <p:sp>
        <p:nvSpPr>
          <p:cNvPr id="6" name="TextBox 5">
            <a:extLst>
              <a:ext uri="{FF2B5EF4-FFF2-40B4-BE49-F238E27FC236}">
                <a16:creationId xmlns:a16="http://schemas.microsoft.com/office/drawing/2014/main" id="{31C09979-AAE0-42BC-99CE-25052160F6EE}"/>
              </a:ext>
            </a:extLst>
          </p:cNvPr>
          <p:cNvSpPr txBox="1"/>
          <p:nvPr/>
        </p:nvSpPr>
        <p:spPr>
          <a:xfrm>
            <a:off x="2649049" y="92075"/>
            <a:ext cx="2572605" cy="1477328"/>
          </a:xfrm>
          <a:prstGeom prst="rect">
            <a:avLst/>
          </a:prstGeom>
          <a:solidFill>
            <a:srgbClr val="C00000">
              <a:alpha val="58000"/>
            </a:srgbClr>
          </a:solidFill>
        </p:spPr>
        <p:txBody>
          <a:bodyPr wrap="square" rtlCol="0">
            <a:spAutoFit/>
          </a:bodyPr>
          <a:lstStyle/>
          <a:p>
            <a:r>
              <a:rPr lang="en-US" dirty="0"/>
              <a:t>&gt; 36% of hydraulically fractured wells in he U.S. overlay regions experiencing groundwater depletion</a:t>
            </a:r>
          </a:p>
        </p:txBody>
      </p:sp>
      <p:sp>
        <p:nvSpPr>
          <p:cNvPr id="11" name="TextBox 10">
            <a:extLst>
              <a:ext uri="{FF2B5EF4-FFF2-40B4-BE49-F238E27FC236}">
                <a16:creationId xmlns:a16="http://schemas.microsoft.com/office/drawing/2014/main" id="{C2719E7C-B312-424E-95F0-9CFFEA00390F}"/>
              </a:ext>
            </a:extLst>
          </p:cNvPr>
          <p:cNvSpPr txBox="1"/>
          <p:nvPr/>
        </p:nvSpPr>
        <p:spPr>
          <a:xfrm>
            <a:off x="146021" y="1481731"/>
            <a:ext cx="2466975" cy="1200329"/>
          </a:xfrm>
          <a:prstGeom prst="rect">
            <a:avLst/>
          </a:prstGeom>
          <a:solidFill>
            <a:srgbClr val="C00000">
              <a:alpha val="88000"/>
            </a:srgbClr>
          </a:solidFill>
        </p:spPr>
        <p:txBody>
          <a:bodyPr wrap="square" rtlCol="0">
            <a:spAutoFit/>
          </a:bodyPr>
          <a:lstStyle/>
          <a:p>
            <a:r>
              <a:rPr lang="en-US" dirty="0"/>
              <a:t>&gt; 70% of the Permian’s wells are located in areas of extreme water stress</a:t>
            </a:r>
          </a:p>
        </p:txBody>
      </p:sp>
      <p:pic>
        <p:nvPicPr>
          <p:cNvPr id="7" name="Picture 6">
            <a:extLst>
              <a:ext uri="{FF2B5EF4-FFF2-40B4-BE49-F238E27FC236}">
                <a16:creationId xmlns:a16="http://schemas.microsoft.com/office/drawing/2014/main" id="{8ED13ECF-B72E-40FF-89B1-60B1CE64EF2E}"/>
              </a:ext>
            </a:extLst>
          </p:cNvPr>
          <p:cNvPicPr>
            <a:picLocks noChangeAspect="1"/>
          </p:cNvPicPr>
          <p:nvPr/>
        </p:nvPicPr>
        <p:blipFill>
          <a:blip r:embed="rId3"/>
          <a:stretch>
            <a:fillRect/>
          </a:stretch>
        </p:blipFill>
        <p:spPr>
          <a:xfrm>
            <a:off x="144829" y="2698432"/>
            <a:ext cx="5076825" cy="3162300"/>
          </a:xfrm>
          <a:prstGeom prst="rect">
            <a:avLst/>
          </a:prstGeom>
        </p:spPr>
      </p:pic>
    </p:spTree>
    <p:extLst>
      <p:ext uri="{BB962C8B-B14F-4D97-AF65-F5344CB8AC3E}">
        <p14:creationId xmlns:p14="http://schemas.microsoft.com/office/powerpoint/2010/main" val="10709243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67056EC-59E0-40ED-801C-CDD28262ECC3}"/>
              </a:ext>
            </a:extLst>
          </p:cNvPr>
          <p:cNvPicPr>
            <a:picLocks noGrp="1" noChangeAspect="1"/>
          </p:cNvPicPr>
          <p:nvPr>
            <p:ph idx="1"/>
          </p:nvPr>
        </p:nvPicPr>
        <p:blipFill>
          <a:blip r:embed="rId2"/>
          <a:stretch>
            <a:fillRect/>
          </a:stretch>
        </p:blipFill>
        <p:spPr>
          <a:xfrm>
            <a:off x="5492509" y="0"/>
            <a:ext cx="6699491" cy="6849257"/>
          </a:xfrm>
          <a:prstGeom prst="rect">
            <a:avLst/>
          </a:prstGeom>
        </p:spPr>
      </p:pic>
      <p:sp>
        <p:nvSpPr>
          <p:cNvPr id="4" name="Slide Number Placeholder 3">
            <a:extLst>
              <a:ext uri="{FF2B5EF4-FFF2-40B4-BE49-F238E27FC236}">
                <a16:creationId xmlns:a16="http://schemas.microsoft.com/office/drawing/2014/main" id="{08FCE59E-CA03-430B-A818-27BB8D531168}"/>
              </a:ext>
            </a:extLst>
          </p:cNvPr>
          <p:cNvSpPr>
            <a:spLocks noGrp="1"/>
          </p:cNvSpPr>
          <p:nvPr>
            <p:ph type="sldNum" sz="quarter" idx="12"/>
          </p:nvPr>
        </p:nvSpPr>
        <p:spPr/>
        <p:txBody>
          <a:bodyPr/>
          <a:lstStyle/>
          <a:p>
            <a:fld id="{345142F5-1E9B-4953-928A-D80E8951DFC1}" type="slidenum">
              <a:rPr lang="en-US" smtClean="0"/>
              <a:t>13</a:t>
            </a:fld>
            <a:endParaRPr lang="en-US"/>
          </a:p>
        </p:txBody>
      </p:sp>
      <p:pic>
        <p:nvPicPr>
          <p:cNvPr id="6" name="Picture 5">
            <a:extLst>
              <a:ext uri="{FF2B5EF4-FFF2-40B4-BE49-F238E27FC236}">
                <a16:creationId xmlns:a16="http://schemas.microsoft.com/office/drawing/2014/main" id="{5FA14D5F-7240-4ABE-81E3-7F3A50A36EB9}"/>
              </a:ext>
            </a:extLst>
          </p:cNvPr>
          <p:cNvPicPr>
            <a:picLocks noChangeAspect="1"/>
          </p:cNvPicPr>
          <p:nvPr/>
        </p:nvPicPr>
        <p:blipFill>
          <a:blip r:embed="rId3"/>
          <a:stretch>
            <a:fillRect/>
          </a:stretch>
        </p:blipFill>
        <p:spPr>
          <a:xfrm>
            <a:off x="10558462" y="1531938"/>
            <a:ext cx="1590675" cy="600075"/>
          </a:xfrm>
          <a:prstGeom prst="rect">
            <a:avLst/>
          </a:prstGeom>
        </p:spPr>
      </p:pic>
      <p:sp>
        <p:nvSpPr>
          <p:cNvPr id="7" name="Oval 6">
            <a:extLst>
              <a:ext uri="{FF2B5EF4-FFF2-40B4-BE49-F238E27FC236}">
                <a16:creationId xmlns:a16="http://schemas.microsoft.com/office/drawing/2014/main" id="{BB0C44D1-653A-4D75-A296-807A4442347B}"/>
              </a:ext>
            </a:extLst>
          </p:cNvPr>
          <p:cNvSpPr/>
          <p:nvPr/>
        </p:nvSpPr>
        <p:spPr>
          <a:xfrm>
            <a:off x="352425" y="552450"/>
            <a:ext cx="4819650" cy="1952625"/>
          </a:xfrm>
          <a:prstGeom prst="ellipse">
            <a:avLst/>
          </a:prstGeom>
          <a:solidFill>
            <a:srgbClr val="14472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D94764D-BB06-4AD7-9DAE-46006EC2F4CC}"/>
              </a:ext>
            </a:extLst>
          </p:cNvPr>
          <p:cNvSpPr txBox="1"/>
          <p:nvPr/>
        </p:nvSpPr>
        <p:spPr>
          <a:xfrm>
            <a:off x="923699" y="931684"/>
            <a:ext cx="4071668" cy="1200329"/>
          </a:xfrm>
          <a:prstGeom prst="rect">
            <a:avLst/>
          </a:prstGeom>
          <a:noFill/>
        </p:spPr>
        <p:txBody>
          <a:bodyPr wrap="square" rtlCol="0">
            <a:spAutoFit/>
          </a:bodyPr>
          <a:lstStyle/>
          <a:p>
            <a:r>
              <a:rPr lang="en-US" i="1" dirty="0">
                <a:solidFill>
                  <a:schemeClr val="bg1"/>
                </a:solidFill>
              </a:rPr>
              <a:t>“Water-to-oil ratios not only increase over time, but can easily exceed 7:1, making it </a:t>
            </a:r>
            <a:r>
              <a:rPr lang="en-US" i="1" u="sng" dirty="0">
                <a:solidFill>
                  <a:schemeClr val="bg1"/>
                </a:solidFill>
              </a:rPr>
              <a:t>one of the highest water cut plays in the Lower 48…”</a:t>
            </a:r>
          </a:p>
        </p:txBody>
      </p:sp>
      <p:sp>
        <p:nvSpPr>
          <p:cNvPr id="9" name="Oval 8">
            <a:extLst>
              <a:ext uri="{FF2B5EF4-FFF2-40B4-BE49-F238E27FC236}">
                <a16:creationId xmlns:a16="http://schemas.microsoft.com/office/drawing/2014/main" id="{D16DA5B2-07AA-4665-B854-A65E28689DC0}"/>
              </a:ext>
            </a:extLst>
          </p:cNvPr>
          <p:cNvSpPr/>
          <p:nvPr/>
        </p:nvSpPr>
        <p:spPr>
          <a:xfrm>
            <a:off x="367881" y="2657475"/>
            <a:ext cx="4819650" cy="1952625"/>
          </a:xfrm>
          <a:prstGeom prst="ellipse">
            <a:avLst/>
          </a:prstGeom>
          <a:solidFill>
            <a:srgbClr val="14472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AFF10B9-B004-4DC9-BAA7-2003DC55E85D}"/>
              </a:ext>
            </a:extLst>
          </p:cNvPr>
          <p:cNvSpPr txBox="1"/>
          <p:nvPr/>
        </p:nvSpPr>
        <p:spPr>
          <a:xfrm>
            <a:off x="923699" y="3033622"/>
            <a:ext cx="4071668" cy="1200329"/>
          </a:xfrm>
          <a:prstGeom prst="rect">
            <a:avLst/>
          </a:prstGeom>
          <a:noFill/>
        </p:spPr>
        <p:txBody>
          <a:bodyPr wrap="square" rtlCol="0">
            <a:spAutoFit/>
          </a:bodyPr>
          <a:lstStyle/>
          <a:p>
            <a:r>
              <a:rPr lang="en-US" i="1" dirty="0">
                <a:solidFill>
                  <a:schemeClr val="bg1"/>
                </a:solidFill>
              </a:rPr>
              <a:t>“Produced water has created an </a:t>
            </a:r>
            <a:r>
              <a:rPr lang="en-US" i="1" u="sng" dirty="0">
                <a:solidFill>
                  <a:schemeClr val="bg1"/>
                </a:solidFill>
              </a:rPr>
              <a:t>impending supply risk to the overall Permian region </a:t>
            </a:r>
            <a:r>
              <a:rPr lang="en-US" i="1" dirty="0">
                <a:solidFill>
                  <a:schemeClr val="bg1"/>
                </a:solidFill>
              </a:rPr>
              <a:t>because escalating costs will raise </a:t>
            </a:r>
            <a:r>
              <a:rPr lang="en-US" i="1" dirty="0" err="1">
                <a:solidFill>
                  <a:schemeClr val="bg1"/>
                </a:solidFill>
              </a:rPr>
              <a:t>breakevens</a:t>
            </a:r>
            <a:r>
              <a:rPr lang="en-US" i="1" dirty="0">
                <a:solidFill>
                  <a:schemeClr val="bg1"/>
                </a:solidFill>
              </a:rPr>
              <a:t>…”</a:t>
            </a:r>
          </a:p>
        </p:txBody>
      </p:sp>
      <p:sp>
        <p:nvSpPr>
          <p:cNvPr id="11" name="Oval 10">
            <a:extLst>
              <a:ext uri="{FF2B5EF4-FFF2-40B4-BE49-F238E27FC236}">
                <a16:creationId xmlns:a16="http://schemas.microsoft.com/office/drawing/2014/main" id="{D1CE0147-7FD2-4BDB-8245-C07E54DF9444}"/>
              </a:ext>
            </a:extLst>
          </p:cNvPr>
          <p:cNvSpPr/>
          <p:nvPr/>
        </p:nvSpPr>
        <p:spPr>
          <a:xfrm>
            <a:off x="367881" y="4768850"/>
            <a:ext cx="4819650" cy="1952625"/>
          </a:xfrm>
          <a:prstGeom prst="ellipse">
            <a:avLst/>
          </a:prstGeom>
          <a:solidFill>
            <a:srgbClr val="14472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7D145DD-C071-4304-ABF1-99120A8D4D65}"/>
              </a:ext>
            </a:extLst>
          </p:cNvPr>
          <p:cNvSpPr txBox="1"/>
          <p:nvPr/>
        </p:nvSpPr>
        <p:spPr>
          <a:xfrm>
            <a:off x="923699" y="5006498"/>
            <a:ext cx="4071668" cy="1477328"/>
          </a:xfrm>
          <a:prstGeom prst="rect">
            <a:avLst/>
          </a:prstGeom>
          <a:noFill/>
        </p:spPr>
        <p:txBody>
          <a:bodyPr wrap="square" rtlCol="0">
            <a:spAutoFit/>
          </a:bodyPr>
          <a:lstStyle/>
          <a:p>
            <a:r>
              <a:rPr lang="en-US" i="1" dirty="0">
                <a:solidFill>
                  <a:schemeClr val="bg1"/>
                </a:solidFill>
              </a:rPr>
              <a:t>“The total volume of produced water is expected to grow by several million barrels over the next five years and the </a:t>
            </a:r>
            <a:r>
              <a:rPr lang="en-US" i="1" u="sng" dirty="0">
                <a:solidFill>
                  <a:schemeClr val="bg1"/>
                </a:solidFill>
              </a:rPr>
              <a:t>low cost, simple solutions will become exhausted…”</a:t>
            </a:r>
          </a:p>
        </p:txBody>
      </p:sp>
    </p:spTree>
    <p:extLst>
      <p:ext uri="{BB962C8B-B14F-4D97-AF65-F5344CB8AC3E}">
        <p14:creationId xmlns:p14="http://schemas.microsoft.com/office/powerpoint/2010/main" val="14129534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1E89B-9470-48AA-B6F9-030ECB032B3A}"/>
              </a:ext>
            </a:extLst>
          </p:cNvPr>
          <p:cNvSpPr>
            <a:spLocks noGrp="1"/>
          </p:cNvSpPr>
          <p:nvPr>
            <p:ph type="title"/>
          </p:nvPr>
        </p:nvSpPr>
        <p:spPr>
          <a:xfrm>
            <a:off x="228599" y="0"/>
            <a:ext cx="5547360" cy="1676603"/>
          </a:xfrm>
        </p:spPr>
        <p:txBody>
          <a:bodyPr>
            <a:normAutofit/>
          </a:bodyPr>
          <a:lstStyle/>
          <a:p>
            <a:r>
              <a:rPr lang="en-US" dirty="0">
                <a:latin typeface="Gill Sans MT" panose="020B0502020104020203" pitchFamily="34" charset="0"/>
              </a:rPr>
              <a:t>Defense doesn’t win championships</a:t>
            </a:r>
          </a:p>
        </p:txBody>
      </p:sp>
      <p:sp>
        <p:nvSpPr>
          <p:cNvPr id="5" name="Content Placeholder 4">
            <a:extLst>
              <a:ext uri="{FF2B5EF4-FFF2-40B4-BE49-F238E27FC236}">
                <a16:creationId xmlns:a16="http://schemas.microsoft.com/office/drawing/2014/main" id="{5A84FBE7-FA98-42D7-B0FB-D45FC616627E}"/>
              </a:ext>
            </a:extLst>
          </p:cNvPr>
          <p:cNvSpPr txBox="1">
            <a:spLocks noGrp="1"/>
          </p:cNvSpPr>
          <p:nvPr>
            <p:ph idx="1"/>
          </p:nvPr>
        </p:nvSpPr>
        <p:spPr>
          <a:xfrm>
            <a:off x="0" y="1595718"/>
            <a:ext cx="6090613" cy="4760632"/>
          </a:xfrm>
          <a:prstGeom prst="rect">
            <a:avLst/>
          </a:prstGeom>
        </p:spPr>
        <p:txBody>
          <a:bodyPr rtlCol="0">
            <a:normAutofit fontScale="92500" lnSpcReduction="10000"/>
          </a:bodyPr>
          <a:lstStyle/>
          <a:p>
            <a:r>
              <a:rPr lang="en-US" sz="1400" dirty="0">
                <a:latin typeface="Gill Sans MT" panose="020B0502020104020203" pitchFamily="34" charset="0"/>
              </a:rPr>
              <a:t>Freakonomics did the math:</a:t>
            </a:r>
          </a:p>
          <a:p>
            <a:pPr marL="285750" indent="-285750">
              <a:buFont typeface="Arial" panose="020B0604020202020204" pitchFamily="34" charset="0"/>
              <a:buChar char="•"/>
            </a:pPr>
            <a:r>
              <a:rPr lang="en-US" sz="1400" dirty="0">
                <a:latin typeface="Gill Sans MT" panose="020B0502020104020203" pitchFamily="34" charset="0"/>
              </a:rPr>
              <a:t>In almost 10,000 regular season games, the better defensive team has won 66.5 percent of the time compared with 67.4 percent of the time for the better offensive team. </a:t>
            </a:r>
            <a:r>
              <a:rPr lang="en-US" sz="1400" dirty="0">
                <a:highlight>
                  <a:srgbClr val="FFFF00"/>
                </a:highlight>
                <a:latin typeface="Gill Sans MT" panose="020B0502020104020203" pitchFamily="34" charset="0"/>
              </a:rPr>
              <a:t>That’s a slight nod to the offense but a negligible difference.</a:t>
            </a:r>
          </a:p>
          <a:p>
            <a:pPr marL="285750" indent="-285750">
              <a:buFont typeface="Arial" panose="020B0604020202020204" pitchFamily="34" charset="0"/>
              <a:buChar char="•"/>
            </a:pPr>
            <a:r>
              <a:rPr lang="en-US" sz="1400" dirty="0">
                <a:latin typeface="Gill Sans MT" panose="020B0502020104020203" pitchFamily="34" charset="0"/>
              </a:rPr>
              <a:t>427 NFL playoff games over the last 45 seasons. The better defensive teams have won 58 percent of them. The better offensive teams have won 62 percent of the time. (Again, the winning team is sometimes better both offensively and defensively, which explains why the total exceeds 100 percent.) </a:t>
            </a:r>
            <a:r>
              <a:rPr lang="en-US" sz="1400" dirty="0">
                <a:highlight>
                  <a:srgbClr val="FFFF00"/>
                </a:highlight>
                <a:latin typeface="Gill Sans MT" panose="020B0502020104020203" pitchFamily="34" charset="0"/>
              </a:rPr>
              <a:t>That’s a slight edge to the offense, but again, pretty even.</a:t>
            </a:r>
          </a:p>
          <a:p>
            <a:pPr marL="285750" indent="-285750">
              <a:buFont typeface="Arial" panose="020B0604020202020204" pitchFamily="34" charset="0"/>
              <a:buChar char="•"/>
            </a:pPr>
            <a:r>
              <a:rPr lang="en-US" sz="1400" dirty="0">
                <a:latin typeface="Gill Sans MT" panose="020B0502020104020203" pitchFamily="34" charset="0"/>
              </a:rPr>
              <a:t>Among the 45 NFL Super Bowls, the better defensive team — measured by points allowed that season— has won 29 times.  The better offensive team won 25 times. (Note that adds up to 53, which means that some teams are the better offensive </a:t>
            </a:r>
            <a:r>
              <a:rPr lang="en-US" sz="1400" i="1" dirty="0">
                <a:latin typeface="Gill Sans MT" panose="020B0502020104020203" pitchFamily="34" charset="0"/>
              </a:rPr>
              <a:t>and</a:t>
            </a:r>
            <a:r>
              <a:rPr lang="en-US" sz="1400" dirty="0">
                <a:latin typeface="Gill Sans MT" panose="020B0502020104020203" pitchFamily="34" charset="0"/>
              </a:rPr>
              <a:t> defensive team in the Super Bowl. Nineteen Super Bowls have featured a team superior on both sides of the ball. Those teams have won 14 of those games.)  </a:t>
            </a:r>
            <a:r>
              <a:rPr lang="en-US" sz="1400" dirty="0">
                <a:highlight>
                  <a:srgbClr val="FFFF00"/>
                </a:highlight>
                <a:latin typeface="Gill Sans MT" panose="020B0502020104020203" pitchFamily="34" charset="0"/>
              </a:rPr>
              <a:t>It’s a slight edge for defense, but it’s a pretty close call and not different from random chance</a:t>
            </a:r>
          </a:p>
          <a:p>
            <a:pPr marL="285750" indent="-285750"/>
            <a:r>
              <a:rPr lang="en-US" dirty="0"/>
              <a:t>Bottom line: Defense is no more important than offense. It’s not defense that wins championships . . . you need either a stellar offense or a stellar defense, and </a:t>
            </a:r>
            <a:r>
              <a:rPr lang="en-US" dirty="0">
                <a:highlight>
                  <a:srgbClr val="FFFF00"/>
                </a:highlight>
              </a:rPr>
              <a:t>having both is even better</a:t>
            </a:r>
            <a:r>
              <a:rPr lang="en-US" dirty="0"/>
              <a:t>!</a:t>
            </a:r>
            <a:endParaRPr lang="en-US" sz="1400" dirty="0">
              <a:latin typeface="Gill Sans MT" panose="020B0502020104020203" pitchFamily="34" charset="0"/>
            </a:endParaRPr>
          </a:p>
          <a:p>
            <a:pPr marL="285750" indent="-285750">
              <a:buFont typeface="Arial" panose="020B0604020202020204" pitchFamily="34" charset="0"/>
              <a:buChar char="•"/>
            </a:pPr>
            <a:endParaRPr lang="en-US" sz="1100" dirty="0"/>
          </a:p>
          <a:p>
            <a:endParaRPr lang="en-US" sz="1100" dirty="0"/>
          </a:p>
        </p:txBody>
      </p:sp>
      <p:pic>
        <p:nvPicPr>
          <p:cNvPr id="6" name="Picture 5">
            <a:extLst>
              <a:ext uri="{FF2B5EF4-FFF2-40B4-BE49-F238E27FC236}">
                <a16:creationId xmlns:a16="http://schemas.microsoft.com/office/drawing/2014/main" id="{98B2C712-2C9A-4278-BC49-4720C7270EB1}"/>
              </a:ext>
            </a:extLst>
          </p:cNvPr>
          <p:cNvPicPr>
            <a:picLocks noChangeAspect="1"/>
          </p:cNvPicPr>
          <p:nvPr/>
        </p:nvPicPr>
        <p:blipFill rotWithShape="1">
          <a:blip r:embed="rId2"/>
          <a:srcRect l="2326" r="3" b="3"/>
          <a:stretch/>
        </p:blipFill>
        <p:spPr>
          <a:xfrm>
            <a:off x="6090613" y="640082"/>
            <a:ext cx="5461724" cy="5577837"/>
          </a:xfrm>
          <a:prstGeom prst="rect">
            <a:avLst/>
          </a:prstGeom>
          <a:effectLst/>
        </p:spPr>
      </p:pic>
      <p:sp>
        <p:nvSpPr>
          <p:cNvPr id="4" name="Slide Number Placeholder 3">
            <a:extLst>
              <a:ext uri="{FF2B5EF4-FFF2-40B4-BE49-F238E27FC236}">
                <a16:creationId xmlns:a16="http://schemas.microsoft.com/office/drawing/2014/main" id="{7E18790B-89F7-478D-887B-3FB16CFD1241}"/>
              </a:ext>
            </a:extLst>
          </p:cNvPr>
          <p:cNvSpPr>
            <a:spLocks noGrp="1"/>
          </p:cNvSpPr>
          <p:nvPr>
            <p:ph type="sldNum" sz="quarter" idx="12"/>
          </p:nvPr>
        </p:nvSpPr>
        <p:spPr>
          <a:xfrm>
            <a:off x="8610600" y="6356350"/>
            <a:ext cx="2743200" cy="365125"/>
          </a:xfrm>
          <a:prstGeom prst="ellipse">
            <a:avLst/>
          </a:prstGeom>
        </p:spPr>
        <p:txBody>
          <a:bodyPr>
            <a:normAutofit/>
          </a:bodyPr>
          <a:lstStyle/>
          <a:p>
            <a:pPr>
              <a:lnSpc>
                <a:spcPct val="90000"/>
              </a:lnSpc>
              <a:spcAft>
                <a:spcPts val="600"/>
              </a:spcAft>
            </a:pPr>
            <a:fld id="{345142F5-1E9B-4953-928A-D80E8951DFC1}" type="slidenum">
              <a:rPr lang="en-US"/>
              <a:pPr>
                <a:lnSpc>
                  <a:spcPct val="90000"/>
                </a:lnSpc>
                <a:spcAft>
                  <a:spcPts val="600"/>
                </a:spcAft>
              </a:pPr>
              <a:t>14</a:t>
            </a:fld>
            <a:endParaRPr lang="en-US"/>
          </a:p>
        </p:txBody>
      </p:sp>
    </p:spTree>
    <p:extLst>
      <p:ext uri="{BB962C8B-B14F-4D97-AF65-F5344CB8AC3E}">
        <p14:creationId xmlns:p14="http://schemas.microsoft.com/office/powerpoint/2010/main" val="36201243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F5F2E6-DD15-41E9-9D6B-6702D0614A7C}"/>
              </a:ext>
            </a:extLst>
          </p:cNvPr>
          <p:cNvPicPr>
            <a:picLocks noChangeAspect="1"/>
          </p:cNvPicPr>
          <p:nvPr/>
        </p:nvPicPr>
        <p:blipFill>
          <a:blip r:embed="rId2"/>
          <a:stretch>
            <a:fill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83EE6730-CFC3-4B02-A391-2D065BEF4B1E}"/>
              </a:ext>
            </a:extLst>
          </p:cNvPr>
          <p:cNvSpPr>
            <a:spLocks noGrp="1"/>
          </p:cNvSpPr>
          <p:nvPr>
            <p:ph type="sldNum" sz="quarter" idx="12"/>
          </p:nvPr>
        </p:nvSpPr>
        <p:spPr>
          <a:xfrm>
            <a:off x="8610600" y="6356350"/>
            <a:ext cx="2743200" cy="365125"/>
          </a:xfrm>
        </p:spPr>
        <p:txBody>
          <a:bodyPr/>
          <a:lstStyle/>
          <a:p>
            <a:fld id="{345142F5-1E9B-4953-928A-D80E8951DFC1}" type="slidenum">
              <a:rPr lang="en-US" smtClean="0"/>
              <a:t>15</a:t>
            </a:fld>
            <a:endParaRPr lang="en-US"/>
          </a:p>
        </p:txBody>
      </p:sp>
      <p:sp>
        <p:nvSpPr>
          <p:cNvPr id="6" name="Oval 5">
            <a:extLst>
              <a:ext uri="{FF2B5EF4-FFF2-40B4-BE49-F238E27FC236}">
                <a16:creationId xmlns:a16="http://schemas.microsoft.com/office/drawing/2014/main" id="{D27AB3AC-A9E8-443E-AD09-322AC2CD19D0}"/>
              </a:ext>
            </a:extLst>
          </p:cNvPr>
          <p:cNvSpPr/>
          <p:nvPr/>
        </p:nvSpPr>
        <p:spPr>
          <a:xfrm>
            <a:off x="7153275" y="-619126"/>
            <a:ext cx="5867400" cy="4785683"/>
          </a:xfrm>
          <a:prstGeom prst="ellipse">
            <a:avLst/>
          </a:prstGeom>
          <a:solidFill>
            <a:schemeClr val="bg1">
              <a:lumMod val="75000"/>
              <a:alpha val="54000"/>
            </a:schemeClr>
          </a:solidFill>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FFEB68C-F9D9-4339-B254-130B85AB5284}"/>
              </a:ext>
            </a:extLst>
          </p:cNvPr>
          <p:cNvSpPr>
            <a:spLocks noGrp="1"/>
          </p:cNvSpPr>
          <p:nvPr>
            <p:ph idx="1"/>
          </p:nvPr>
        </p:nvSpPr>
        <p:spPr>
          <a:xfrm>
            <a:off x="7943849" y="446837"/>
            <a:ext cx="4429125" cy="3203575"/>
          </a:xfrm>
          <a:noFill/>
        </p:spPr>
        <p:txBody>
          <a:bodyPr>
            <a:normAutofit fontScale="92500" lnSpcReduction="20000"/>
          </a:bodyPr>
          <a:lstStyle/>
          <a:p>
            <a:pPr marL="0" indent="0">
              <a:buNone/>
            </a:pPr>
            <a:r>
              <a:rPr lang="en-US" dirty="0"/>
              <a:t>“</a:t>
            </a:r>
            <a:r>
              <a:rPr lang="en-US" i="1" dirty="0"/>
              <a:t>It is unfortunate when men cannot, or will not, see danger at a distance; or seeing it, are restrained in the means which are necessary to avert, or keep it afar off … offensive operations, often times, is the surest, if not the only (in some cases) means of </a:t>
            </a:r>
            <a:r>
              <a:rPr lang="en-US" i="1" dirty="0" err="1"/>
              <a:t>defence</a:t>
            </a:r>
            <a:r>
              <a:rPr lang="en-US" dirty="0"/>
              <a:t>”</a:t>
            </a:r>
          </a:p>
          <a:p>
            <a:pPr marL="0" indent="0">
              <a:buNone/>
            </a:pPr>
            <a:r>
              <a:rPr lang="en-US" dirty="0"/>
              <a:t>		G. Washington</a:t>
            </a: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0458D5CB-25D3-41A6-839B-CCEBC70C4526}"/>
                  </a:ext>
                </a:extLst>
              </p14:cNvPr>
              <p14:cNvContentPartPr/>
              <p14:nvPr/>
            </p14:nvContentPartPr>
            <p14:xfrm>
              <a:off x="9683640" y="1994040"/>
              <a:ext cx="1188000" cy="19440"/>
            </p14:xfrm>
          </p:contentPart>
        </mc:Choice>
        <mc:Fallback xmlns="">
          <p:pic>
            <p:nvPicPr>
              <p:cNvPr id="2" name="Ink 1">
                <a:extLst>
                  <a:ext uri="{FF2B5EF4-FFF2-40B4-BE49-F238E27FC236}">
                    <a16:creationId xmlns:a16="http://schemas.microsoft.com/office/drawing/2014/main" id="{0458D5CB-25D3-41A6-839B-CCEBC70C4526}"/>
                  </a:ext>
                </a:extLst>
              </p:cNvPr>
              <p:cNvPicPr/>
              <p:nvPr/>
            </p:nvPicPr>
            <p:blipFill>
              <a:blip r:embed="rId4"/>
              <a:stretch>
                <a:fillRect/>
              </a:stretch>
            </p:blipFill>
            <p:spPr>
              <a:xfrm>
                <a:off x="9667800" y="1930680"/>
                <a:ext cx="1219320" cy="1461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9FE4C3B6-C61F-479A-AE49-45B43FA1CC00}"/>
                  </a:ext>
                </a:extLst>
              </p14:cNvPr>
              <p14:cNvContentPartPr/>
              <p14:nvPr/>
            </p14:nvContentPartPr>
            <p14:xfrm>
              <a:off x="8020080" y="2254320"/>
              <a:ext cx="3435840" cy="114480"/>
            </p14:xfrm>
          </p:contentPart>
        </mc:Choice>
        <mc:Fallback xmlns="">
          <p:pic>
            <p:nvPicPr>
              <p:cNvPr id="7" name="Ink 6">
                <a:extLst>
                  <a:ext uri="{FF2B5EF4-FFF2-40B4-BE49-F238E27FC236}">
                    <a16:creationId xmlns:a16="http://schemas.microsoft.com/office/drawing/2014/main" id="{9FE4C3B6-C61F-479A-AE49-45B43FA1CC00}"/>
                  </a:ext>
                </a:extLst>
              </p:cNvPr>
              <p:cNvPicPr/>
              <p:nvPr/>
            </p:nvPicPr>
            <p:blipFill>
              <a:blip r:embed="rId6"/>
              <a:stretch>
                <a:fillRect/>
              </a:stretch>
            </p:blipFill>
            <p:spPr>
              <a:xfrm>
                <a:off x="8004240" y="2190960"/>
                <a:ext cx="3467160" cy="2412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4ED77864-870A-428C-AD5D-795BE666E383}"/>
                  </a:ext>
                </a:extLst>
              </p14:cNvPr>
              <p14:cNvContentPartPr/>
              <p14:nvPr/>
            </p14:nvContentPartPr>
            <p14:xfrm>
              <a:off x="8045280" y="2521080"/>
              <a:ext cx="3283560" cy="89280"/>
            </p14:xfrm>
          </p:contentPart>
        </mc:Choice>
        <mc:Fallback xmlns="">
          <p:pic>
            <p:nvPicPr>
              <p:cNvPr id="8" name="Ink 7">
                <a:extLst>
                  <a:ext uri="{FF2B5EF4-FFF2-40B4-BE49-F238E27FC236}">
                    <a16:creationId xmlns:a16="http://schemas.microsoft.com/office/drawing/2014/main" id="{4ED77864-870A-428C-AD5D-795BE666E383}"/>
                  </a:ext>
                </a:extLst>
              </p:cNvPr>
              <p:cNvPicPr/>
              <p:nvPr/>
            </p:nvPicPr>
            <p:blipFill>
              <a:blip r:embed="rId8"/>
              <a:stretch>
                <a:fillRect/>
              </a:stretch>
            </p:blipFill>
            <p:spPr>
              <a:xfrm>
                <a:off x="8029440" y="2457720"/>
                <a:ext cx="331488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0C621037-416E-476F-B5F9-C56EF8D28249}"/>
                  </a:ext>
                </a:extLst>
              </p14:cNvPr>
              <p14:cNvContentPartPr/>
              <p14:nvPr/>
            </p14:nvContentPartPr>
            <p14:xfrm>
              <a:off x="9734400" y="2857680"/>
              <a:ext cx="2369160" cy="44640"/>
            </p14:xfrm>
          </p:contentPart>
        </mc:Choice>
        <mc:Fallback xmlns="">
          <p:pic>
            <p:nvPicPr>
              <p:cNvPr id="9" name="Ink 8">
                <a:extLst>
                  <a:ext uri="{FF2B5EF4-FFF2-40B4-BE49-F238E27FC236}">
                    <a16:creationId xmlns:a16="http://schemas.microsoft.com/office/drawing/2014/main" id="{0C621037-416E-476F-B5F9-C56EF8D28249}"/>
                  </a:ext>
                </a:extLst>
              </p:cNvPr>
              <p:cNvPicPr/>
              <p:nvPr/>
            </p:nvPicPr>
            <p:blipFill>
              <a:blip r:embed="rId10"/>
              <a:stretch>
                <a:fillRect/>
              </a:stretch>
            </p:blipFill>
            <p:spPr>
              <a:xfrm>
                <a:off x="9718560" y="2794320"/>
                <a:ext cx="2400480" cy="171360"/>
              </a:xfrm>
              <a:prstGeom prst="rect">
                <a:avLst/>
              </a:prstGeom>
            </p:spPr>
          </p:pic>
        </mc:Fallback>
      </mc:AlternateContent>
    </p:spTree>
    <p:extLst>
      <p:ext uri="{BB962C8B-B14F-4D97-AF65-F5344CB8AC3E}">
        <p14:creationId xmlns:p14="http://schemas.microsoft.com/office/powerpoint/2010/main" val="38787485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9C7B4D4-3153-47FA-B0B8-3D7D8E99B694}"/>
              </a:ext>
            </a:extLst>
          </p:cNvPr>
          <p:cNvSpPr>
            <a:spLocks noGrp="1"/>
          </p:cNvSpPr>
          <p:nvPr>
            <p:ph type="sldNum" sz="quarter" idx="12"/>
          </p:nvPr>
        </p:nvSpPr>
        <p:spPr>
          <a:xfrm>
            <a:off x="8610600" y="6356350"/>
            <a:ext cx="2743200" cy="365125"/>
          </a:xfrm>
        </p:spPr>
        <p:txBody>
          <a:bodyPr/>
          <a:lstStyle/>
          <a:p>
            <a:fld id="{345142F5-1E9B-4953-928A-D80E8951DFC1}" type="slidenum">
              <a:rPr lang="en-US" smtClean="0"/>
              <a:t>16</a:t>
            </a:fld>
            <a:endParaRPr lang="en-US"/>
          </a:p>
        </p:txBody>
      </p:sp>
      <p:graphicFrame>
        <p:nvGraphicFramePr>
          <p:cNvPr id="20" name="Content Placeholder 19">
            <a:extLst>
              <a:ext uri="{FF2B5EF4-FFF2-40B4-BE49-F238E27FC236}">
                <a16:creationId xmlns:a16="http://schemas.microsoft.com/office/drawing/2014/main" id="{E43E9D25-82C7-4F09-B50E-C5678D0839E3}"/>
              </a:ext>
            </a:extLst>
          </p:cNvPr>
          <p:cNvGraphicFramePr>
            <a:graphicFrameLocks noGrp="1"/>
          </p:cNvGraphicFramePr>
          <p:nvPr>
            <p:ph idx="1"/>
            <p:extLst>
              <p:ext uri="{D42A27DB-BD31-4B8C-83A1-F6EECF244321}">
                <p14:modId xmlns:p14="http://schemas.microsoft.com/office/powerpoint/2010/main" val="873027015"/>
              </p:ext>
            </p:extLst>
          </p:nvPr>
        </p:nvGraphicFramePr>
        <p:xfrm>
          <a:off x="1" y="0"/>
          <a:ext cx="12192000"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248066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F6355CCD-19E6-441E-8205-80B637D12F99}"/>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345142F5-1E9B-4953-928A-D80E8951DFC1}" type="slidenum">
              <a:rPr lang="en-US" smtClean="0"/>
              <a:pPr>
                <a:spcAft>
                  <a:spcPts val="600"/>
                </a:spcAft>
              </a:pPr>
              <a:t>17</a:t>
            </a:fld>
            <a:endParaRPr lang="en-US"/>
          </a:p>
        </p:txBody>
      </p:sp>
      <p:graphicFrame>
        <p:nvGraphicFramePr>
          <p:cNvPr id="13" name="Chart 12">
            <a:extLst>
              <a:ext uri="{FF2B5EF4-FFF2-40B4-BE49-F238E27FC236}">
                <a16:creationId xmlns:a16="http://schemas.microsoft.com/office/drawing/2014/main" id="{3BA032C5-D9C4-4B26-9CDE-D3BB8193C581}"/>
              </a:ext>
            </a:extLst>
          </p:cNvPr>
          <p:cNvGraphicFramePr>
            <a:graphicFrameLocks/>
          </p:cNvGraphicFramePr>
          <p:nvPr>
            <p:extLst>
              <p:ext uri="{D42A27DB-BD31-4B8C-83A1-F6EECF244321}">
                <p14:modId xmlns:p14="http://schemas.microsoft.com/office/powerpoint/2010/main" val="975082040"/>
              </p:ext>
            </p:extLst>
          </p:nvPr>
        </p:nvGraphicFramePr>
        <p:xfrm>
          <a:off x="643467" y="643467"/>
          <a:ext cx="10905066" cy="557106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318694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C8F94D-1364-49D8-BB9D-8AC91DBE5A03}"/>
              </a:ext>
            </a:extLst>
          </p:cNvPr>
          <p:cNvSpPr>
            <a:spLocks noGrp="1"/>
          </p:cNvSpPr>
          <p:nvPr>
            <p:ph type="title"/>
          </p:nvPr>
        </p:nvSpPr>
        <p:spPr>
          <a:xfrm>
            <a:off x="838200" y="963877"/>
            <a:ext cx="3494362" cy="4930246"/>
          </a:xfrm>
        </p:spPr>
        <p:txBody>
          <a:bodyPr>
            <a:normAutofit/>
          </a:bodyPr>
          <a:lstStyle/>
          <a:p>
            <a:pPr algn="r"/>
            <a:r>
              <a:rPr lang="en-US" dirty="0">
                <a:solidFill>
                  <a:schemeClr val="accent1"/>
                </a:solidFill>
                <a:latin typeface="Gill Sans MT" panose="020B0502020104020203" pitchFamily="34" charset="0"/>
              </a:rPr>
              <a:t>2025 Produced Water Scenario</a:t>
            </a:r>
          </a:p>
        </p:txBody>
      </p:sp>
      <p:cxnSp>
        <p:nvCxnSpPr>
          <p:cNvPr id="12" name="Straight Connector 11">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FE93E570-6F7A-4829-A748-FAE8C0E1E93A}"/>
              </a:ext>
            </a:extLst>
          </p:cNvPr>
          <p:cNvSpPr txBox="1">
            <a:spLocks noGrp="1"/>
          </p:cNvSpPr>
          <p:nvPr>
            <p:ph idx="1"/>
          </p:nvPr>
        </p:nvSpPr>
        <p:spPr>
          <a:xfrm>
            <a:off x="4849199" y="963877"/>
            <a:ext cx="6504602" cy="4303448"/>
          </a:xfrm>
          <a:prstGeom prst="rect">
            <a:avLst/>
          </a:prstGeom>
        </p:spPr>
        <p:txBody>
          <a:bodyPr rtlCol="0" anchor="ctr">
            <a:normAutofit/>
          </a:bodyPr>
          <a:lstStyle/>
          <a:p>
            <a:r>
              <a:rPr lang="en-US" sz="2400" dirty="0">
                <a:latin typeface="Gill Sans MT" panose="020B0502020104020203" pitchFamily="34" charset="0"/>
              </a:rPr>
              <a:t>6MM </a:t>
            </a:r>
            <a:r>
              <a:rPr lang="en-US" sz="2400" dirty="0" err="1">
                <a:latin typeface="Gill Sans MT" panose="020B0502020104020203" pitchFamily="34" charset="0"/>
              </a:rPr>
              <a:t>Bbls</a:t>
            </a:r>
            <a:r>
              <a:rPr lang="en-US" sz="2400" dirty="0">
                <a:latin typeface="Gill Sans MT" panose="020B0502020104020203" pitchFamily="34" charset="0"/>
              </a:rPr>
              <a:t> Oil </a:t>
            </a:r>
          </a:p>
          <a:p>
            <a:r>
              <a:rPr lang="en-US" sz="2400" dirty="0">
                <a:latin typeface="Gill Sans MT" panose="020B0502020104020203" pitchFamily="34" charset="0"/>
              </a:rPr>
              <a:t>1 to 7 Water Oil Ration</a:t>
            </a:r>
          </a:p>
          <a:p>
            <a:r>
              <a:rPr lang="en-US" sz="2400" dirty="0">
                <a:latin typeface="Gill Sans MT" panose="020B0502020104020203" pitchFamily="34" charset="0"/>
              </a:rPr>
              <a:t>6 MM </a:t>
            </a:r>
            <a:r>
              <a:rPr lang="en-US" sz="2400" dirty="0" err="1">
                <a:latin typeface="Gill Sans MT" panose="020B0502020104020203" pitchFamily="34" charset="0"/>
              </a:rPr>
              <a:t>BBls</a:t>
            </a:r>
            <a:r>
              <a:rPr lang="en-US" sz="2400" dirty="0">
                <a:latin typeface="Gill Sans MT" panose="020B0502020104020203" pitchFamily="34" charset="0"/>
              </a:rPr>
              <a:t> Oil * 7 MM </a:t>
            </a:r>
            <a:r>
              <a:rPr lang="en-US" sz="2400" dirty="0" err="1">
                <a:latin typeface="Gill Sans MT" panose="020B0502020104020203" pitchFamily="34" charset="0"/>
              </a:rPr>
              <a:t>Bbls</a:t>
            </a:r>
            <a:r>
              <a:rPr lang="en-US" sz="2400" dirty="0">
                <a:latin typeface="Gill Sans MT" panose="020B0502020104020203" pitchFamily="34" charset="0"/>
              </a:rPr>
              <a:t> water = 42 MM </a:t>
            </a:r>
            <a:r>
              <a:rPr lang="en-US" sz="2400" dirty="0" err="1">
                <a:latin typeface="Gill Sans MT" panose="020B0502020104020203" pitchFamily="34" charset="0"/>
              </a:rPr>
              <a:t>Bbls</a:t>
            </a:r>
            <a:r>
              <a:rPr lang="en-US" sz="2400" dirty="0">
                <a:latin typeface="Gill Sans MT" panose="020B0502020104020203" pitchFamily="34" charset="0"/>
              </a:rPr>
              <a:t> water</a:t>
            </a:r>
          </a:p>
          <a:p>
            <a:r>
              <a:rPr lang="en-US" sz="2400" dirty="0">
                <a:latin typeface="Gill Sans MT" panose="020B0502020104020203" pitchFamily="34" charset="0"/>
              </a:rPr>
              <a:t>42 MM </a:t>
            </a:r>
            <a:r>
              <a:rPr lang="en-US" sz="2400" dirty="0" err="1">
                <a:latin typeface="Gill Sans MT" panose="020B0502020104020203" pitchFamily="34" charset="0"/>
              </a:rPr>
              <a:t>Bbls</a:t>
            </a:r>
            <a:r>
              <a:rPr lang="en-US" sz="2400" dirty="0">
                <a:latin typeface="Gill Sans MT" panose="020B0502020104020203" pitchFamily="34" charset="0"/>
              </a:rPr>
              <a:t> water * 365 = 15,330,000,000 </a:t>
            </a:r>
            <a:r>
              <a:rPr lang="en-US" sz="2400" dirty="0" err="1">
                <a:latin typeface="Gill Sans MT" panose="020B0502020104020203" pitchFamily="34" charset="0"/>
              </a:rPr>
              <a:t>Bbls</a:t>
            </a:r>
            <a:r>
              <a:rPr lang="en-US" sz="2400" dirty="0">
                <a:latin typeface="Gill Sans MT" panose="020B0502020104020203" pitchFamily="34" charset="0"/>
              </a:rPr>
              <a:t> / </a:t>
            </a:r>
            <a:r>
              <a:rPr lang="en-US" sz="2400" dirty="0" err="1">
                <a:latin typeface="Gill Sans MT" panose="020B0502020104020203" pitchFamily="34" charset="0"/>
              </a:rPr>
              <a:t>yr</a:t>
            </a:r>
            <a:r>
              <a:rPr lang="en-US" sz="2400" dirty="0">
                <a:latin typeface="Gill Sans MT" panose="020B0502020104020203" pitchFamily="34" charset="0"/>
              </a:rPr>
              <a:t> </a:t>
            </a:r>
          </a:p>
          <a:p>
            <a:r>
              <a:rPr lang="en-US" sz="2400" dirty="0"/>
              <a:t> </a:t>
            </a:r>
            <a:r>
              <a:rPr lang="en-US" sz="5000" dirty="0">
                <a:highlight>
                  <a:srgbClr val="00FFFF"/>
                </a:highlight>
                <a:latin typeface="Gill Sans MT" panose="020B0502020104020203" pitchFamily="34" charset="0"/>
              </a:rPr>
              <a:t>1,997,931 acre feet / </a:t>
            </a:r>
            <a:r>
              <a:rPr lang="en-US" sz="5000" dirty="0" err="1">
                <a:highlight>
                  <a:srgbClr val="00FFFF"/>
                </a:highlight>
                <a:latin typeface="Gill Sans MT" panose="020B0502020104020203" pitchFamily="34" charset="0"/>
              </a:rPr>
              <a:t>yr</a:t>
            </a:r>
            <a:endParaRPr lang="en-US" sz="5000" dirty="0">
              <a:highlight>
                <a:srgbClr val="00FFFF"/>
              </a:highlight>
              <a:latin typeface="Gill Sans MT" panose="020B0502020104020203" pitchFamily="34" charset="0"/>
            </a:endParaRPr>
          </a:p>
        </p:txBody>
      </p:sp>
      <p:sp>
        <p:nvSpPr>
          <p:cNvPr id="4" name="Slide Number Placeholder 3">
            <a:extLst>
              <a:ext uri="{FF2B5EF4-FFF2-40B4-BE49-F238E27FC236}">
                <a16:creationId xmlns:a16="http://schemas.microsoft.com/office/drawing/2014/main" id="{5B96F0CA-5D51-4794-8E97-0633AB767B5B}"/>
              </a:ext>
            </a:extLst>
          </p:cNvPr>
          <p:cNvSpPr>
            <a:spLocks noGrp="1"/>
          </p:cNvSpPr>
          <p:nvPr>
            <p:ph type="sldNum" sz="quarter" idx="12"/>
          </p:nvPr>
        </p:nvSpPr>
        <p:spPr>
          <a:xfrm>
            <a:off x="10571516" y="6033479"/>
            <a:ext cx="782283" cy="365125"/>
          </a:xfrm>
        </p:spPr>
        <p:txBody>
          <a:bodyPr>
            <a:normAutofit/>
          </a:bodyPr>
          <a:lstStyle/>
          <a:p>
            <a:pPr>
              <a:spcAft>
                <a:spcPts val="600"/>
              </a:spcAft>
            </a:pPr>
            <a:fld id="{345142F5-1E9B-4953-928A-D80E8951DFC1}" type="slidenum">
              <a:rPr lang="en-US" sz="1050">
                <a:solidFill>
                  <a:schemeClr val="tx1">
                    <a:alpha val="80000"/>
                  </a:schemeClr>
                </a:solidFill>
              </a:rPr>
              <a:pPr>
                <a:spcAft>
                  <a:spcPts val="600"/>
                </a:spcAft>
              </a:pPr>
              <a:t>18</a:t>
            </a:fld>
            <a:endParaRPr lang="en-US" sz="1050">
              <a:solidFill>
                <a:schemeClr val="tx1">
                  <a:alpha val="80000"/>
                </a:schemeClr>
              </a:solidFill>
            </a:endParaRPr>
          </a:p>
        </p:txBody>
      </p:sp>
      <p:sp>
        <p:nvSpPr>
          <p:cNvPr id="6" name="TextBox 5">
            <a:extLst>
              <a:ext uri="{FF2B5EF4-FFF2-40B4-BE49-F238E27FC236}">
                <a16:creationId xmlns:a16="http://schemas.microsoft.com/office/drawing/2014/main" id="{ECC7DEAB-19B0-44E1-9470-3EC1A54C6AA6}"/>
              </a:ext>
            </a:extLst>
          </p:cNvPr>
          <p:cNvSpPr txBox="1"/>
          <p:nvPr/>
        </p:nvSpPr>
        <p:spPr>
          <a:xfrm>
            <a:off x="1647830" y="1074509"/>
            <a:ext cx="9210670" cy="4708981"/>
          </a:xfrm>
          <a:prstGeom prst="rect">
            <a:avLst/>
          </a:prstGeom>
          <a:solidFill>
            <a:schemeClr val="accent1">
              <a:lumMod val="75000"/>
              <a:alpha val="74000"/>
            </a:schemeClr>
          </a:solidFill>
          <a:effectLst>
            <a:softEdge rad="190500"/>
          </a:effectLst>
        </p:spPr>
        <p:txBody>
          <a:bodyPr wrap="square" rtlCol="0">
            <a:spAutoFit/>
          </a:bodyPr>
          <a:lstStyle/>
          <a:p>
            <a:pPr algn="ctr"/>
            <a:r>
              <a:rPr lang="en-US" sz="10000" dirty="0">
                <a:solidFill>
                  <a:srgbClr val="FFFF00"/>
                </a:solidFill>
                <a:latin typeface="Gill Sans MT" panose="020B0502020104020203" pitchFamily="34" charset="0"/>
              </a:rPr>
              <a:t>2 MILLION ACRE FEET OF NEW WATER</a:t>
            </a:r>
          </a:p>
        </p:txBody>
      </p:sp>
    </p:spTree>
    <p:extLst>
      <p:ext uri="{BB962C8B-B14F-4D97-AF65-F5344CB8AC3E}">
        <p14:creationId xmlns:p14="http://schemas.microsoft.com/office/powerpoint/2010/main" val="4003329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81E49-750C-4B3F-819A-C8E86CAB4CA1}"/>
              </a:ext>
            </a:extLst>
          </p:cNvPr>
          <p:cNvSpPr>
            <a:spLocks noGrp="1"/>
          </p:cNvSpPr>
          <p:nvPr>
            <p:ph type="title"/>
          </p:nvPr>
        </p:nvSpPr>
        <p:spPr>
          <a:xfrm>
            <a:off x="257175" y="0"/>
            <a:ext cx="2686050" cy="6858000"/>
          </a:xfrm>
          <a:solidFill>
            <a:srgbClr val="006E54">
              <a:alpha val="58000"/>
            </a:srgbClr>
          </a:solidFill>
        </p:spPr>
        <p:txBody>
          <a:bodyPr/>
          <a:lstStyle/>
          <a:p>
            <a:r>
              <a:rPr lang="en-US" u="sng" dirty="0">
                <a:latin typeface="Gill Sans MT" panose="020B0502020104020203" pitchFamily="34" charset="0"/>
              </a:rPr>
              <a:t>Compared</a:t>
            </a:r>
            <a:br>
              <a:rPr lang="en-US" u="sng" dirty="0">
                <a:latin typeface="Gill Sans MT" panose="020B0502020104020203" pitchFamily="34" charset="0"/>
              </a:rPr>
            </a:br>
            <a:br>
              <a:rPr lang="en-US" sz="1600" dirty="0">
                <a:latin typeface="Gill Sans MT" panose="020B0502020104020203" pitchFamily="34" charset="0"/>
              </a:rPr>
            </a:br>
            <a:r>
              <a:rPr lang="en-US" sz="1600" dirty="0">
                <a:latin typeface="Comic Sans MS" panose="030F0702030302020204" pitchFamily="66" charset="0"/>
              </a:rPr>
              <a:t>measly</a:t>
            </a:r>
            <a:br>
              <a:rPr lang="en-US" sz="1600" dirty="0">
                <a:latin typeface="Gill Sans MT" panose="020B0502020104020203" pitchFamily="34" charset="0"/>
              </a:rPr>
            </a:br>
            <a:br>
              <a:rPr lang="en-US" sz="1600" dirty="0">
                <a:latin typeface="Comic Sans MS" panose="030F0702030302020204" pitchFamily="66" charset="0"/>
              </a:rPr>
            </a:br>
            <a:r>
              <a:rPr lang="en-US" sz="1600" dirty="0">
                <a:latin typeface="Comic Sans MS" panose="030F0702030302020204" pitchFamily="66" charset="0"/>
              </a:rPr>
              <a:t>piddly</a:t>
            </a:r>
            <a:br>
              <a:rPr lang="en-US" sz="1600" dirty="0">
                <a:latin typeface="Comic Sans MS" panose="030F0702030302020204" pitchFamily="66" charset="0"/>
              </a:rPr>
            </a:br>
            <a:br>
              <a:rPr lang="en-US" sz="1600" dirty="0">
                <a:latin typeface="Comic Sans MS" panose="030F0702030302020204" pitchFamily="66" charset="0"/>
              </a:rPr>
            </a:br>
            <a:r>
              <a:rPr lang="en-US" sz="1600" dirty="0">
                <a:latin typeface="Comic Sans MS" panose="030F0702030302020204" pitchFamily="66" charset="0"/>
              </a:rPr>
              <a:t>meager</a:t>
            </a:r>
            <a:br>
              <a:rPr lang="en-US" sz="1600" dirty="0">
                <a:latin typeface="Comic Sans MS" panose="030F0702030302020204" pitchFamily="66" charset="0"/>
              </a:rPr>
            </a:br>
            <a:br>
              <a:rPr lang="en-US" sz="1600" dirty="0">
                <a:latin typeface="Comic Sans MS" panose="030F0702030302020204" pitchFamily="66" charset="0"/>
              </a:rPr>
            </a:br>
            <a:r>
              <a:rPr lang="en-US" sz="1600" dirty="0">
                <a:latin typeface="Comic Sans MS" panose="030F0702030302020204" pitchFamily="66" charset="0"/>
              </a:rPr>
              <a:t>trivial</a:t>
            </a:r>
            <a:br>
              <a:rPr lang="en-US" sz="1600" dirty="0">
                <a:latin typeface="Comic Sans MS" panose="030F0702030302020204" pitchFamily="66" charset="0"/>
              </a:rPr>
            </a:br>
            <a:br>
              <a:rPr lang="en-US" sz="1600" dirty="0">
                <a:latin typeface="Comic Sans MS" panose="030F0702030302020204" pitchFamily="66" charset="0"/>
              </a:rPr>
            </a:br>
            <a:r>
              <a:rPr lang="en-US" sz="1600" dirty="0">
                <a:latin typeface="Comic Sans MS" panose="030F0702030302020204" pitchFamily="66" charset="0"/>
              </a:rPr>
              <a:t>meaningless</a:t>
            </a:r>
            <a:br>
              <a:rPr lang="en-US" sz="1600" dirty="0">
                <a:latin typeface="Comic Sans MS" panose="030F0702030302020204" pitchFamily="66" charset="0"/>
              </a:rPr>
            </a:br>
            <a:br>
              <a:rPr lang="en-US" sz="1600" dirty="0">
                <a:latin typeface="Comic Sans MS" panose="030F0702030302020204" pitchFamily="66" charset="0"/>
              </a:rPr>
            </a:br>
            <a:r>
              <a:rPr lang="en-US" sz="1600" dirty="0">
                <a:latin typeface="Comic Sans MS" panose="030F0702030302020204" pitchFamily="66" charset="0"/>
              </a:rPr>
              <a:t>literal drop in the bucket</a:t>
            </a:r>
            <a:br>
              <a:rPr lang="en-US" sz="1600" dirty="0">
                <a:latin typeface="Comic Sans MS" panose="030F0702030302020204" pitchFamily="66" charset="0"/>
              </a:rPr>
            </a:br>
            <a:br>
              <a:rPr lang="en-US" sz="1600" dirty="0">
                <a:latin typeface="Comic Sans MS" panose="030F0702030302020204" pitchFamily="66" charset="0"/>
              </a:rPr>
            </a:br>
            <a:r>
              <a:rPr lang="en-US" sz="4000" dirty="0">
                <a:latin typeface="Comic Sans MS" panose="030F0702030302020204" pitchFamily="66" charset="0"/>
              </a:rPr>
              <a:t>Why are we even talking about this??</a:t>
            </a:r>
          </a:p>
        </p:txBody>
      </p:sp>
      <p:pic>
        <p:nvPicPr>
          <p:cNvPr id="5" name="Content Placeholder 4">
            <a:extLst>
              <a:ext uri="{FF2B5EF4-FFF2-40B4-BE49-F238E27FC236}">
                <a16:creationId xmlns:a16="http://schemas.microsoft.com/office/drawing/2014/main" id="{9506E899-EFDC-4BC9-8178-CAE7E4E5681C}"/>
              </a:ext>
            </a:extLst>
          </p:cNvPr>
          <p:cNvPicPr>
            <a:picLocks noGrp="1" noChangeAspect="1"/>
          </p:cNvPicPr>
          <p:nvPr>
            <p:ph idx="1"/>
          </p:nvPr>
        </p:nvPicPr>
        <p:blipFill>
          <a:blip r:embed="rId2"/>
          <a:stretch>
            <a:fillRect/>
          </a:stretch>
        </p:blipFill>
        <p:spPr>
          <a:xfrm>
            <a:off x="3333751" y="-23166"/>
            <a:ext cx="8858249" cy="6881166"/>
          </a:xfrm>
          <a:prstGeom prst="rect">
            <a:avLst/>
          </a:prstGeom>
        </p:spPr>
      </p:pic>
      <p:sp>
        <p:nvSpPr>
          <p:cNvPr id="4" name="Slide Number Placeholder 3">
            <a:extLst>
              <a:ext uri="{FF2B5EF4-FFF2-40B4-BE49-F238E27FC236}">
                <a16:creationId xmlns:a16="http://schemas.microsoft.com/office/drawing/2014/main" id="{CC852BBB-F1BD-4F29-8920-9EEEFC6DBB1F}"/>
              </a:ext>
            </a:extLst>
          </p:cNvPr>
          <p:cNvSpPr>
            <a:spLocks noGrp="1"/>
          </p:cNvSpPr>
          <p:nvPr>
            <p:ph type="sldNum" sz="quarter" idx="12"/>
          </p:nvPr>
        </p:nvSpPr>
        <p:spPr>
          <a:xfrm>
            <a:off x="8610600" y="6356350"/>
            <a:ext cx="2743200" cy="365125"/>
          </a:xfrm>
        </p:spPr>
        <p:txBody>
          <a:bodyPr/>
          <a:lstStyle/>
          <a:p>
            <a:fld id="{345142F5-1E9B-4953-928A-D80E8951DFC1}" type="slidenum">
              <a:rPr lang="en-US" smtClean="0"/>
              <a:t>19</a:t>
            </a:fld>
            <a:endParaRPr lang="en-US"/>
          </a:p>
        </p:txBody>
      </p:sp>
      <p:cxnSp>
        <p:nvCxnSpPr>
          <p:cNvPr id="7" name="Straight Arrow Connector 6">
            <a:extLst>
              <a:ext uri="{FF2B5EF4-FFF2-40B4-BE49-F238E27FC236}">
                <a16:creationId xmlns:a16="http://schemas.microsoft.com/office/drawing/2014/main" id="{24B081F5-27F4-465C-93F7-06997AA7F73B}"/>
              </a:ext>
            </a:extLst>
          </p:cNvPr>
          <p:cNvCxnSpPr>
            <a:cxnSpLocks/>
          </p:cNvCxnSpPr>
          <p:nvPr/>
        </p:nvCxnSpPr>
        <p:spPr>
          <a:xfrm>
            <a:off x="8505825" y="766764"/>
            <a:ext cx="1581150" cy="1023936"/>
          </a:xfrm>
          <a:prstGeom prst="straightConnector1">
            <a:avLst/>
          </a:prstGeom>
          <a:ln w="190500" cap="sq">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1682873D-5564-4D66-87D9-6708377C18E0}"/>
              </a:ext>
            </a:extLst>
          </p:cNvPr>
          <p:cNvCxnSpPr>
            <a:cxnSpLocks/>
          </p:cNvCxnSpPr>
          <p:nvPr/>
        </p:nvCxnSpPr>
        <p:spPr>
          <a:xfrm flipH="1">
            <a:off x="10758487" y="-152400"/>
            <a:ext cx="333374" cy="1141412"/>
          </a:xfrm>
          <a:prstGeom prst="straightConnector1">
            <a:avLst/>
          </a:prstGeom>
          <a:ln w="88900" cap="sq">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3FC19FE5-BF3C-4F1C-88D3-0A14924B7557}"/>
              </a:ext>
            </a:extLst>
          </p:cNvPr>
          <p:cNvCxnSpPr>
            <a:cxnSpLocks/>
          </p:cNvCxnSpPr>
          <p:nvPr/>
        </p:nvCxnSpPr>
        <p:spPr>
          <a:xfrm flipV="1">
            <a:off x="9667875" y="2518719"/>
            <a:ext cx="685800" cy="577172"/>
          </a:xfrm>
          <a:prstGeom prst="straightConnector1">
            <a:avLst/>
          </a:prstGeom>
          <a:ln w="63500" cap="sq">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52C806F-551D-4561-807E-4AF7EDCB97EC}"/>
              </a:ext>
            </a:extLst>
          </p:cNvPr>
          <p:cNvCxnSpPr>
            <a:cxnSpLocks/>
          </p:cNvCxnSpPr>
          <p:nvPr/>
        </p:nvCxnSpPr>
        <p:spPr>
          <a:xfrm flipH="1" flipV="1">
            <a:off x="10925175" y="6273978"/>
            <a:ext cx="819150" cy="447497"/>
          </a:xfrm>
          <a:prstGeom prst="straightConnector1">
            <a:avLst/>
          </a:prstGeom>
          <a:ln w="76200" cap="sq">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FE82FA95-CCA0-4D2A-818C-0E40C9B45E1B}"/>
              </a:ext>
            </a:extLst>
          </p:cNvPr>
          <p:cNvSpPr/>
          <p:nvPr/>
        </p:nvSpPr>
        <p:spPr>
          <a:xfrm>
            <a:off x="10177463" y="3492206"/>
            <a:ext cx="981075" cy="596253"/>
          </a:xfrm>
          <a:prstGeom prst="ellipse">
            <a:avLst/>
          </a:prstGeom>
          <a:noFill/>
          <a:ln w="88900">
            <a:solidFill>
              <a:schemeClr val="accent1">
                <a:lumMod val="50000"/>
              </a:schemeClr>
            </a:solidFill>
          </a:ln>
          <a:effectLst>
            <a:glow rad="685800">
              <a:schemeClr val="accent4">
                <a:alpha val="33000"/>
              </a:schemeClr>
            </a:glow>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Arrow Connector 33">
            <a:extLst>
              <a:ext uri="{FF2B5EF4-FFF2-40B4-BE49-F238E27FC236}">
                <a16:creationId xmlns:a16="http://schemas.microsoft.com/office/drawing/2014/main" id="{9BA0C46B-BEDF-4172-A531-16EF97352808}"/>
              </a:ext>
            </a:extLst>
          </p:cNvPr>
          <p:cNvCxnSpPr>
            <a:cxnSpLocks/>
          </p:cNvCxnSpPr>
          <p:nvPr/>
        </p:nvCxnSpPr>
        <p:spPr>
          <a:xfrm flipV="1">
            <a:off x="10010775" y="3823910"/>
            <a:ext cx="362130" cy="211854"/>
          </a:xfrm>
          <a:prstGeom prst="straightConnector1">
            <a:avLst/>
          </a:prstGeom>
          <a:ln w="25400" cap="sq">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36" name="Rectangle: Rounded Corners 35">
            <a:extLst>
              <a:ext uri="{FF2B5EF4-FFF2-40B4-BE49-F238E27FC236}">
                <a16:creationId xmlns:a16="http://schemas.microsoft.com/office/drawing/2014/main" id="{96705976-9D5F-48EC-9206-302C87410513}"/>
              </a:ext>
            </a:extLst>
          </p:cNvPr>
          <p:cNvSpPr/>
          <p:nvPr/>
        </p:nvSpPr>
        <p:spPr>
          <a:xfrm>
            <a:off x="7691437" y="3762110"/>
            <a:ext cx="1976438" cy="1533525"/>
          </a:xfrm>
          <a:prstGeom prst="roundRect">
            <a:avLst/>
          </a:prstGeom>
          <a:solidFill>
            <a:srgbClr val="FFC000">
              <a:alpha val="8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7C93B103-D525-4370-8A8A-99C44C15A135}"/>
              </a:ext>
            </a:extLst>
          </p:cNvPr>
          <p:cNvSpPr txBox="1"/>
          <p:nvPr/>
        </p:nvSpPr>
        <p:spPr>
          <a:xfrm>
            <a:off x="7953375" y="3974874"/>
            <a:ext cx="1714500" cy="1107996"/>
          </a:xfrm>
          <a:prstGeom prst="rect">
            <a:avLst/>
          </a:prstGeom>
          <a:noFill/>
        </p:spPr>
        <p:txBody>
          <a:bodyPr wrap="square" rtlCol="0">
            <a:spAutoFit/>
          </a:bodyPr>
          <a:lstStyle/>
          <a:p>
            <a:r>
              <a:rPr lang="en-US" sz="3000" dirty="0"/>
              <a:t>0.06% </a:t>
            </a:r>
            <a:r>
              <a:rPr lang="en-US" dirty="0"/>
              <a:t>of total NM water consumption!!</a:t>
            </a:r>
          </a:p>
        </p:txBody>
      </p:sp>
      <p:sp>
        <p:nvSpPr>
          <p:cNvPr id="6" name="Freeform: Shape 5">
            <a:extLst>
              <a:ext uri="{FF2B5EF4-FFF2-40B4-BE49-F238E27FC236}">
                <a16:creationId xmlns:a16="http://schemas.microsoft.com/office/drawing/2014/main" id="{38ADBCD5-9244-44AD-BF95-B8E0F9269F1B}"/>
              </a:ext>
            </a:extLst>
          </p:cNvPr>
          <p:cNvSpPr/>
          <p:nvPr/>
        </p:nvSpPr>
        <p:spPr>
          <a:xfrm>
            <a:off x="9713865" y="6143625"/>
            <a:ext cx="1656615" cy="756080"/>
          </a:xfrm>
          <a:custGeom>
            <a:avLst/>
            <a:gdLst>
              <a:gd name="connsiteX0" fmla="*/ 925560 w 1656615"/>
              <a:gd name="connsiteY0" fmla="*/ 9525 h 756080"/>
              <a:gd name="connsiteX1" fmla="*/ 1635 w 1656615"/>
              <a:gd name="connsiteY1" fmla="*/ 285750 h 756080"/>
              <a:gd name="connsiteX2" fmla="*/ 725535 w 1656615"/>
              <a:gd name="connsiteY2" fmla="*/ 752475 h 756080"/>
              <a:gd name="connsiteX3" fmla="*/ 1639935 w 1656615"/>
              <a:gd name="connsiteY3" fmla="*/ 485775 h 756080"/>
              <a:gd name="connsiteX4" fmla="*/ 1230360 w 1656615"/>
              <a:gd name="connsiteY4" fmla="*/ 190500 h 756080"/>
              <a:gd name="connsiteX5" fmla="*/ 173085 w 1656615"/>
              <a:gd name="connsiteY5" fmla="*/ 0 h 7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6615" h="756080">
                <a:moveTo>
                  <a:pt x="925560" y="9525"/>
                </a:moveTo>
                <a:cubicBezTo>
                  <a:pt x="480266" y="85725"/>
                  <a:pt x="34972" y="161925"/>
                  <a:pt x="1635" y="285750"/>
                </a:cubicBezTo>
                <a:cubicBezTo>
                  <a:pt x="-31703" y="409575"/>
                  <a:pt x="452485" y="719138"/>
                  <a:pt x="725535" y="752475"/>
                </a:cubicBezTo>
                <a:cubicBezTo>
                  <a:pt x="998585" y="785812"/>
                  <a:pt x="1555798" y="579437"/>
                  <a:pt x="1639935" y="485775"/>
                </a:cubicBezTo>
                <a:cubicBezTo>
                  <a:pt x="1724072" y="392113"/>
                  <a:pt x="1474835" y="271462"/>
                  <a:pt x="1230360" y="190500"/>
                </a:cubicBezTo>
                <a:cubicBezTo>
                  <a:pt x="985885" y="109538"/>
                  <a:pt x="281035" y="349250"/>
                  <a:pt x="173085" y="0"/>
                </a:cubicBezTo>
              </a:path>
            </a:pathLst>
          </a:custGeom>
          <a:noFill/>
          <a:ln w="63500" cap="rnd">
            <a:solidFill>
              <a:schemeClr val="accent1"/>
            </a:solidFill>
            <a:round/>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57B8A3D0-3D3A-4C61-9D31-5E7F59058BB5}"/>
              </a:ext>
            </a:extLst>
          </p:cNvPr>
          <p:cNvCxnSpPr>
            <a:cxnSpLocks/>
          </p:cNvCxnSpPr>
          <p:nvPr/>
        </p:nvCxnSpPr>
        <p:spPr>
          <a:xfrm>
            <a:off x="6553200" y="4192032"/>
            <a:ext cx="3286125" cy="2118443"/>
          </a:xfrm>
          <a:prstGeom prst="straightConnector1">
            <a:avLst/>
          </a:prstGeom>
          <a:ln w="190500" cap="sq">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4E28C66-9901-4592-B7AE-A280C5ED7DB5}"/>
              </a:ext>
            </a:extLst>
          </p:cNvPr>
          <p:cNvCxnSpPr>
            <a:cxnSpLocks/>
          </p:cNvCxnSpPr>
          <p:nvPr/>
        </p:nvCxnSpPr>
        <p:spPr>
          <a:xfrm flipH="1">
            <a:off x="10850173" y="3095891"/>
            <a:ext cx="1305511" cy="3154096"/>
          </a:xfrm>
          <a:prstGeom prst="straightConnector1">
            <a:avLst/>
          </a:prstGeom>
          <a:ln w="190500" cap="sq">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8FEA9261-D6E3-490E-8FFC-A54033BE8DA0}"/>
              </a:ext>
            </a:extLst>
          </p:cNvPr>
          <p:cNvCxnSpPr>
            <a:cxnSpLocks/>
          </p:cNvCxnSpPr>
          <p:nvPr/>
        </p:nvCxnSpPr>
        <p:spPr>
          <a:xfrm>
            <a:off x="9573889" y="2378166"/>
            <a:ext cx="853460" cy="3885678"/>
          </a:xfrm>
          <a:prstGeom prst="straightConnector1">
            <a:avLst/>
          </a:prstGeom>
          <a:ln w="190500" cap="sq">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B4D565-7CFE-47AD-AD10-504F1DD113D0}"/>
              </a:ext>
            </a:extLst>
          </p:cNvPr>
          <p:cNvSpPr txBox="1"/>
          <p:nvPr/>
        </p:nvSpPr>
        <p:spPr>
          <a:xfrm>
            <a:off x="2943225" y="695326"/>
            <a:ext cx="5526284" cy="1631216"/>
          </a:xfrm>
          <a:prstGeom prst="rect">
            <a:avLst/>
          </a:prstGeom>
          <a:solidFill>
            <a:srgbClr val="0070C0"/>
          </a:solidFill>
          <a:effectLst>
            <a:softEdge rad="114300"/>
          </a:effectLst>
        </p:spPr>
        <p:txBody>
          <a:bodyPr wrap="square" rtlCol="0">
            <a:spAutoFit/>
          </a:bodyPr>
          <a:lstStyle/>
          <a:p>
            <a:pPr algn="ctr"/>
            <a:r>
              <a:rPr lang="en-US" sz="5000" dirty="0">
                <a:solidFill>
                  <a:srgbClr val="FFFF00"/>
                </a:solidFill>
                <a:latin typeface="Gill Sans MT" panose="020B0502020104020203" pitchFamily="34" charset="0"/>
              </a:rPr>
              <a:t>52% of total current NM water use!</a:t>
            </a:r>
          </a:p>
        </p:txBody>
      </p:sp>
    </p:spTree>
    <p:extLst>
      <p:ext uri="{BB962C8B-B14F-4D97-AF65-F5344CB8AC3E}">
        <p14:creationId xmlns:p14="http://schemas.microsoft.com/office/powerpoint/2010/main" val="21892009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34F96-9AE7-4647-861B-5DDC8423B1F9}"/>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93FF40E-B5D4-4CE8-A60F-7E2A2E13A60D}"/>
              </a:ext>
            </a:extLst>
          </p:cNvPr>
          <p:cNvPicPr>
            <a:picLocks noGrp="1" noChangeAspect="1"/>
          </p:cNvPicPr>
          <p:nvPr>
            <p:ph idx="1"/>
          </p:nvPr>
        </p:nvPicPr>
        <p:blipFill>
          <a:blip r:embed="rId2"/>
          <a:stretch>
            <a:fillRect/>
          </a:stretch>
        </p:blipFill>
        <p:spPr>
          <a:xfrm rot="10800000" flipH="1" flipV="1">
            <a:off x="3450106" y="-46271"/>
            <a:ext cx="8042647" cy="6031985"/>
          </a:xfrm>
          <a:prstGeom prst="rect">
            <a:avLst/>
          </a:prstGeom>
        </p:spPr>
      </p:pic>
      <p:sp>
        <p:nvSpPr>
          <p:cNvPr id="4" name="Slide Number Placeholder 3">
            <a:extLst>
              <a:ext uri="{FF2B5EF4-FFF2-40B4-BE49-F238E27FC236}">
                <a16:creationId xmlns:a16="http://schemas.microsoft.com/office/drawing/2014/main" id="{970B3074-18E0-467F-B577-58A611CE61DE}"/>
              </a:ext>
            </a:extLst>
          </p:cNvPr>
          <p:cNvSpPr>
            <a:spLocks noGrp="1"/>
          </p:cNvSpPr>
          <p:nvPr>
            <p:ph type="sldNum" sz="quarter" idx="12"/>
          </p:nvPr>
        </p:nvSpPr>
        <p:spPr/>
        <p:txBody>
          <a:bodyPr/>
          <a:lstStyle/>
          <a:p>
            <a:fld id="{345142F5-1E9B-4953-928A-D80E8951DFC1}" type="slidenum">
              <a:rPr lang="en-US" smtClean="0"/>
              <a:t>2</a:t>
            </a:fld>
            <a:endParaRPr lang="en-US"/>
          </a:p>
        </p:txBody>
      </p:sp>
      <p:sp>
        <p:nvSpPr>
          <p:cNvPr id="6" name="Rectangle 5">
            <a:extLst>
              <a:ext uri="{FF2B5EF4-FFF2-40B4-BE49-F238E27FC236}">
                <a16:creationId xmlns:a16="http://schemas.microsoft.com/office/drawing/2014/main" id="{1A010969-F9BD-4A4A-8365-EF95C80484EB}"/>
              </a:ext>
            </a:extLst>
          </p:cNvPr>
          <p:cNvSpPr/>
          <p:nvPr/>
        </p:nvSpPr>
        <p:spPr>
          <a:xfrm>
            <a:off x="-3183124" y="689488"/>
            <a:ext cx="8042647" cy="6031987"/>
          </a:xfrm>
          <a:prstGeom prst="rect">
            <a:avLst/>
          </a:prstGeom>
          <a:blipFill>
            <a:blip r:embed="rId3">
              <a:alphaModFix amt="54000"/>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81193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78C32-C542-42DE-B04E-3DB80DA4DF50}"/>
              </a:ext>
            </a:extLst>
          </p:cNvPr>
          <p:cNvSpPr>
            <a:spLocks noGrp="1"/>
          </p:cNvSpPr>
          <p:nvPr>
            <p:ph type="title"/>
          </p:nvPr>
        </p:nvSpPr>
        <p:spPr>
          <a:xfrm>
            <a:off x="838200" y="136525"/>
            <a:ext cx="10515600" cy="835586"/>
          </a:xfrm>
          <a:noFill/>
        </p:spPr>
        <p:txBody>
          <a:bodyPr/>
          <a:lstStyle/>
          <a:p>
            <a:pPr algn="ctr"/>
            <a:r>
              <a:rPr lang="en-US" dirty="0"/>
              <a:t>2 Million Acre Feet = </a:t>
            </a:r>
          </a:p>
        </p:txBody>
      </p:sp>
      <p:pic>
        <p:nvPicPr>
          <p:cNvPr id="5" name="Online Media 4">
            <a:hlinkClick r:id="" action="ppaction://media"/>
            <a:extLst>
              <a:ext uri="{FF2B5EF4-FFF2-40B4-BE49-F238E27FC236}">
                <a16:creationId xmlns:a16="http://schemas.microsoft.com/office/drawing/2014/main" id="{C5CA55F8-75C2-4D5A-AB98-77BEA656CDDB}"/>
              </a:ext>
            </a:extLst>
          </p:cNvPr>
          <p:cNvPicPr>
            <a:picLocks noGrp="1" noRot="1" noChangeAspect="1"/>
          </p:cNvPicPr>
          <p:nvPr>
            <p:ph idx="1"/>
            <a:videoFile r:link="rId1"/>
          </p:nvPr>
        </p:nvPicPr>
        <p:blipFill>
          <a:blip r:embed="rId4"/>
          <a:stretch>
            <a:fillRect/>
          </a:stretch>
        </p:blipFill>
        <p:spPr>
          <a:xfrm>
            <a:off x="609600" y="972111"/>
            <a:ext cx="10990729" cy="5634877"/>
          </a:xfrm>
          <a:prstGeom prst="rect">
            <a:avLst/>
          </a:prstGeom>
        </p:spPr>
      </p:pic>
      <p:sp>
        <p:nvSpPr>
          <p:cNvPr id="4" name="Slide Number Placeholder 3">
            <a:extLst>
              <a:ext uri="{FF2B5EF4-FFF2-40B4-BE49-F238E27FC236}">
                <a16:creationId xmlns:a16="http://schemas.microsoft.com/office/drawing/2014/main" id="{C65C6C3F-3491-4F37-931C-2A2377EF84C7}"/>
              </a:ext>
            </a:extLst>
          </p:cNvPr>
          <p:cNvSpPr>
            <a:spLocks noGrp="1"/>
          </p:cNvSpPr>
          <p:nvPr>
            <p:ph type="sldNum" sz="quarter" idx="12"/>
          </p:nvPr>
        </p:nvSpPr>
        <p:spPr/>
        <p:txBody>
          <a:bodyPr/>
          <a:lstStyle/>
          <a:p>
            <a:fld id="{345142F5-1E9B-4953-928A-D80E8951DFC1}" type="slidenum">
              <a:rPr lang="en-US" smtClean="0"/>
              <a:t>20</a:t>
            </a:fld>
            <a:endParaRPr lang="en-US"/>
          </a:p>
        </p:txBody>
      </p:sp>
    </p:spTree>
    <p:extLst>
      <p:ext uri="{BB962C8B-B14F-4D97-AF65-F5344CB8AC3E}">
        <p14:creationId xmlns:p14="http://schemas.microsoft.com/office/powerpoint/2010/main" val="40529806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29562C-2F1C-4ECB-9033-42C3D437635E}"/>
              </a:ext>
            </a:extLst>
          </p:cNvPr>
          <p:cNvSpPr>
            <a:spLocks noGrp="1"/>
          </p:cNvSpPr>
          <p:nvPr>
            <p:ph type="title"/>
          </p:nvPr>
        </p:nvSpPr>
        <p:spPr>
          <a:xfrm>
            <a:off x="838200" y="963877"/>
            <a:ext cx="3494362" cy="4930246"/>
          </a:xfrm>
        </p:spPr>
        <p:txBody>
          <a:bodyPr>
            <a:normAutofit/>
          </a:bodyPr>
          <a:lstStyle/>
          <a:p>
            <a:pPr algn="r"/>
            <a:r>
              <a:rPr lang="en-US">
                <a:solidFill>
                  <a:schemeClr val="accent1"/>
                </a:solidFill>
              </a:rPr>
              <a:t>The Opportunity</a:t>
            </a:r>
          </a:p>
        </p:txBody>
      </p:sp>
      <p:cxnSp>
        <p:nvCxnSpPr>
          <p:cNvPr id="11" name="Straight Connector 10">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59F7DA5-35DF-4BFA-BA6B-0068C6898D06}"/>
              </a:ext>
            </a:extLst>
          </p:cNvPr>
          <p:cNvSpPr>
            <a:spLocks noGrp="1"/>
          </p:cNvSpPr>
          <p:nvPr>
            <p:ph idx="1"/>
          </p:nvPr>
        </p:nvSpPr>
        <p:spPr>
          <a:xfrm>
            <a:off x="4849198" y="963877"/>
            <a:ext cx="6714145" cy="4930246"/>
          </a:xfrm>
        </p:spPr>
        <p:txBody>
          <a:bodyPr anchor="ctr">
            <a:normAutofit/>
          </a:bodyPr>
          <a:lstStyle/>
          <a:p>
            <a:pPr marL="0" indent="0">
              <a:buNone/>
            </a:pPr>
            <a:r>
              <a:rPr lang="en-US" sz="2400" dirty="0"/>
              <a:t>“In New Mexico’s arid environment, conserving our resources by recycling produced water for more beneficial uses presents a significant economic development and water supply opportunity,”</a:t>
            </a:r>
          </a:p>
          <a:p>
            <a:pPr marL="0" indent="4763">
              <a:buNone/>
            </a:pPr>
            <a:r>
              <a:rPr lang="en-US" sz="2400" b="1" dirty="0"/>
              <a:t>said New Mexico Energy, Minerals and Natural Resources Department Cabinet Secretary Ken McQueen.</a:t>
            </a:r>
            <a:r>
              <a:rPr lang="en-US" sz="2400" dirty="0"/>
              <a:t> </a:t>
            </a:r>
          </a:p>
          <a:p>
            <a:pPr marL="0" indent="0">
              <a:buNone/>
            </a:pPr>
            <a:r>
              <a:rPr lang="en-US" sz="2400" dirty="0"/>
              <a:t>“For years New Mexico has advocated recycling of produced water in oil and gas completion activities. Continued collaboration with EPA on this issue will no doubt encourage even greater recycling and additional reuse opportunities.” </a:t>
            </a:r>
          </a:p>
        </p:txBody>
      </p:sp>
      <p:sp>
        <p:nvSpPr>
          <p:cNvPr id="4" name="Slide Number Placeholder 3">
            <a:extLst>
              <a:ext uri="{FF2B5EF4-FFF2-40B4-BE49-F238E27FC236}">
                <a16:creationId xmlns:a16="http://schemas.microsoft.com/office/drawing/2014/main" id="{379822F3-C941-463F-8D86-0566C9C06AE9}"/>
              </a:ext>
            </a:extLst>
          </p:cNvPr>
          <p:cNvSpPr>
            <a:spLocks noGrp="1"/>
          </p:cNvSpPr>
          <p:nvPr>
            <p:ph type="sldNum" sz="quarter" idx="12"/>
          </p:nvPr>
        </p:nvSpPr>
        <p:spPr>
          <a:xfrm>
            <a:off x="10571516" y="6033479"/>
            <a:ext cx="782283" cy="365125"/>
          </a:xfrm>
        </p:spPr>
        <p:txBody>
          <a:bodyPr>
            <a:normAutofit/>
          </a:bodyPr>
          <a:lstStyle/>
          <a:p>
            <a:pPr>
              <a:spcAft>
                <a:spcPts val="600"/>
              </a:spcAft>
            </a:pPr>
            <a:fld id="{345142F5-1E9B-4953-928A-D80E8951DFC1}" type="slidenum">
              <a:rPr lang="en-US" sz="1050">
                <a:solidFill>
                  <a:schemeClr val="tx1">
                    <a:alpha val="80000"/>
                  </a:schemeClr>
                </a:solidFill>
              </a:rPr>
              <a:pPr>
                <a:spcAft>
                  <a:spcPts val="600"/>
                </a:spcAft>
              </a:pPr>
              <a:t>21</a:t>
            </a:fld>
            <a:endParaRPr lang="en-US" sz="1050">
              <a:solidFill>
                <a:schemeClr val="tx1">
                  <a:alpha val="80000"/>
                </a:schemeClr>
              </a:solidFill>
            </a:endParaRPr>
          </a:p>
        </p:txBody>
      </p:sp>
    </p:spTree>
    <p:extLst>
      <p:ext uri="{BB962C8B-B14F-4D97-AF65-F5344CB8AC3E}">
        <p14:creationId xmlns:p14="http://schemas.microsoft.com/office/powerpoint/2010/main" val="29388059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29562C-2F1C-4ECB-9033-42C3D437635E}"/>
              </a:ext>
            </a:extLst>
          </p:cNvPr>
          <p:cNvSpPr>
            <a:spLocks noGrp="1"/>
          </p:cNvSpPr>
          <p:nvPr>
            <p:ph type="title"/>
          </p:nvPr>
        </p:nvSpPr>
        <p:spPr>
          <a:xfrm>
            <a:off x="838200" y="963877"/>
            <a:ext cx="3494362" cy="4930246"/>
          </a:xfrm>
        </p:spPr>
        <p:txBody>
          <a:bodyPr>
            <a:normAutofit/>
          </a:bodyPr>
          <a:lstStyle/>
          <a:p>
            <a:pPr algn="r"/>
            <a:r>
              <a:rPr lang="en-US">
                <a:solidFill>
                  <a:schemeClr val="accent1"/>
                </a:solidFill>
              </a:rPr>
              <a:t>The Opportunity</a:t>
            </a:r>
          </a:p>
        </p:txBody>
      </p:sp>
      <p:cxnSp>
        <p:nvCxnSpPr>
          <p:cNvPr id="11" name="Straight Connector 10">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59F7DA5-35DF-4BFA-BA6B-0068C6898D06}"/>
              </a:ext>
            </a:extLst>
          </p:cNvPr>
          <p:cNvSpPr>
            <a:spLocks noGrp="1"/>
          </p:cNvSpPr>
          <p:nvPr>
            <p:ph idx="1"/>
          </p:nvPr>
        </p:nvSpPr>
        <p:spPr>
          <a:xfrm>
            <a:off x="4849198" y="963877"/>
            <a:ext cx="6714145" cy="4930246"/>
          </a:xfrm>
        </p:spPr>
        <p:txBody>
          <a:bodyPr anchor="ctr">
            <a:normAutofit fontScale="92500" lnSpcReduction="10000"/>
          </a:bodyPr>
          <a:lstStyle/>
          <a:p>
            <a:endParaRPr lang="en-US" sz="2400" dirty="0"/>
          </a:p>
          <a:p>
            <a:r>
              <a:rPr lang="en-US" sz="2400" dirty="0"/>
              <a:t>Ag water</a:t>
            </a:r>
          </a:p>
          <a:p>
            <a:pPr lvl="1"/>
            <a:r>
              <a:rPr lang="en-US" sz="2000" dirty="0"/>
              <a:t>Stock watering</a:t>
            </a:r>
          </a:p>
          <a:p>
            <a:pPr lvl="1"/>
            <a:r>
              <a:rPr lang="en-US" sz="2000" dirty="0"/>
              <a:t>Irrigation</a:t>
            </a:r>
          </a:p>
          <a:p>
            <a:r>
              <a:rPr lang="en-US" sz="2400" dirty="0"/>
              <a:t>Threatened and Endangered Species mitigation flows</a:t>
            </a:r>
          </a:p>
          <a:p>
            <a:r>
              <a:rPr lang="en-US" sz="2400" dirty="0"/>
              <a:t>Municipal water</a:t>
            </a:r>
          </a:p>
          <a:p>
            <a:r>
              <a:rPr lang="en-US" sz="2400" dirty="0"/>
              <a:t>Groundwater recharge</a:t>
            </a:r>
          </a:p>
          <a:p>
            <a:r>
              <a:rPr lang="en-US" sz="2400" dirty="0"/>
              <a:t>Economic development / Value-added industry</a:t>
            </a:r>
          </a:p>
          <a:p>
            <a:pPr lvl="1"/>
            <a:r>
              <a:rPr lang="en-US" sz="2000" dirty="0"/>
              <a:t>Manufacturing</a:t>
            </a:r>
          </a:p>
          <a:p>
            <a:r>
              <a:rPr lang="en-US" sz="2400" dirty="0"/>
              <a:t>Interstate and international water obligations</a:t>
            </a:r>
          </a:p>
          <a:p>
            <a:r>
              <a:rPr lang="en-US" sz="2400" dirty="0"/>
              <a:t>Inter-basin transfers</a:t>
            </a:r>
          </a:p>
          <a:p>
            <a:r>
              <a:rPr lang="en-US" sz="2400" dirty="0"/>
              <a:t>Water park</a:t>
            </a:r>
          </a:p>
          <a:p>
            <a:r>
              <a:rPr lang="en-US" sz="2400" dirty="0"/>
              <a:t>Surf park</a:t>
            </a:r>
          </a:p>
          <a:p>
            <a:pPr marL="0" indent="0">
              <a:buNone/>
            </a:pPr>
            <a:endParaRPr lang="en-US" sz="2400" dirty="0"/>
          </a:p>
        </p:txBody>
      </p:sp>
      <p:sp>
        <p:nvSpPr>
          <p:cNvPr id="4" name="Slide Number Placeholder 3">
            <a:extLst>
              <a:ext uri="{FF2B5EF4-FFF2-40B4-BE49-F238E27FC236}">
                <a16:creationId xmlns:a16="http://schemas.microsoft.com/office/drawing/2014/main" id="{379822F3-C941-463F-8D86-0566C9C06AE9}"/>
              </a:ext>
            </a:extLst>
          </p:cNvPr>
          <p:cNvSpPr>
            <a:spLocks noGrp="1"/>
          </p:cNvSpPr>
          <p:nvPr>
            <p:ph type="sldNum" sz="quarter" idx="12"/>
          </p:nvPr>
        </p:nvSpPr>
        <p:spPr>
          <a:xfrm>
            <a:off x="10571516" y="6033479"/>
            <a:ext cx="782283" cy="365125"/>
          </a:xfrm>
        </p:spPr>
        <p:txBody>
          <a:bodyPr>
            <a:normAutofit/>
          </a:bodyPr>
          <a:lstStyle/>
          <a:p>
            <a:pPr>
              <a:spcAft>
                <a:spcPts val="600"/>
              </a:spcAft>
            </a:pPr>
            <a:fld id="{345142F5-1E9B-4953-928A-D80E8951DFC1}" type="slidenum">
              <a:rPr lang="en-US" sz="1050">
                <a:solidFill>
                  <a:schemeClr val="tx1">
                    <a:alpha val="80000"/>
                  </a:schemeClr>
                </a:solidFill>
              </a:rPr>
              <a:pPr>
                <a:spcAft>
                  <a:spcPts val="600"/>
                </a:spcAft>
              </a:pPr>
              <a:t>22</a:t>
            </a:fld>
            <a:endParaRPr lang="en-US" sz="1050">
              <a:solidFill>
                <a:schemeClr val="tx1">
                  <a:alpha val="80000"/>
                </a:schemeClr>
              </a:solidFill>
            </a:endParaRPr>
          </a:p>
        </p:txBody>
      </p:sp>
      <p:pic>
        <p:nvPicPr>
          <p:cNvPr id="5" name="Picture 4">
            <a:extLst>
              <a:ext uri="{FF2B5EF4-FFF2-40B4-BE49-F238E27FC236}">
                <a16:creationId xmlns:a16="http://schemas.microsoft.com/office/drawing/2014/main" id="{762BBE07-B39A-447A-AE53-88CBAAC1180D}"/>
              </a:ext>
            </a:extLst>
          </p:cNvPr>
          <p:cNvPicPr>
            <a:picLocks noChangeAspect="1"/>
          </p:cNvPicPr>
          <p:nvPr/>
        </p:nvPicPr>
        <p:blipFill>
          <a:blip r:embed="rId2"/>
          <a:stretch>
            <a:fillRect/>
          </a:stretch>
        </p:blipFill>
        <p:spPr>
          <a:xfrm>
            <a:off x="6857809" y="0"/>
            <a:ext cx="5529263" cy="3686175"/>
          </a:xfrm>
          <a:prstGeom prst="rect">
            <a:avLst/>
          </a:prstGeom>
        </p:spPr>
      </p:pic>
      <p:pic>
        <p:nvPicPr>
          <p:cNvPr id="6" name="Picture 5">
            <a:extLst>
              <a:ext uri="{FF2B5EF4-FFF2-40B4-BE49-F238E27FC236}">
                <a16:creationId xmlns:a16="http://schemas.microsoft.com/office/drawing/2014/main" id="{4CCABD0F-DA85-4473-9C11-12A6F76EFC45}"/>
              </a:ext>
            </a:extLst>
          </p:cNvPr>
          <p:cNvPicPr>
            <a:picLocks noChangeAspect="1"/>
          </p:cNvPicPr>
          <p:nvPr/>
        </p:nvPicPr>
        <p:blipFill>
          <a:blip r:embed="rId3"/>
          <a:stretch>
            <a:fillRect/>
          </a:stretch>
        </p:blipFill>
        <p:spPr>
          <a:xfrm>
            <a:off x="189272" y="320040"/>
            <a:ext cx="4562475" cy="2276475"/>
          </a:xfrm>
          <a:prstGeom prst="rect">
            <a:avLst/>
          </a:prstGeom>
        </p:spPr>
      </p:pic>
      <p:pic>
        <p:nvPicPr>
          <p:cNvPr id="7" name="Picture 6">
            <a:extLst>
              <a:ext uri="{FF2B5EF4-FFF2-40B4-BE49-F238E27FC236}">
                <a16:creationId xmlns:a16="http://schemas.microsoft.com/office/drawing/2014/main" id="{3BBC3D4D-7EFB-411A-B0E7-2F0D79B4B6AD}"/>
              </a:ext>
            </a:extLst>
          </p:cNvPr>
          <p:cNvPicPr>
            <a:picLocks noChangeAspect="1"/>
          </p:cNvPicPr>
          <p:nvPr/>
        </p:nvPicPr>
        <p:blipFill>
          <a:blip r:embed="rId4"/>
          <a:stretch>
            <a:fillRect/>
          </a:stretch>
        </p:blipFill>
        <p:spPr>
          <a:xfrm>
            <a:off x="-421275" y="2776354"/>
            <a:ext cx="5372651" cy="3581767"/>
          </a:xfrm>
          <a:prstGeom prst="rect">
            <a:avLst/>
          </a:prstGeom>
        </p:spPr>
      </p:pic>
      <p:pic>
        <p:nvPicPr>
          <p:cNvPr id="8" name="Picture 7">
            <a:extLst>
              <a:ext uri="{FF2B5EF4-FFF2-40B4-BE49-F238E27FC236}">
                <a16:creationId xmlns:a16="http://schemas.microsoft.com/office/drawing/2014/main" id="{C6105285-6F51-4D9E-96C6-20DDB0E931FC}"/>
              </a:ext>
            </a:extLst>
          </p:cNvPr>
          <p:cNvPicPr>
            <a:picLocks noChangeAspect="1"/>
          </p:cNvPicPr>
          <p:nvPr/>
        </p:nvPicPr>
        <p:blipFill>
          <a:blip r:embed="rId5"/>
          <a:stretch>
            <a:fillRect/>
          </a:stretch>
        </p:blipFill>
        <p:spPr>
          <a:xfrm>
            <a:off x="171909" y="1137578"/>
            <a:ext cx="4433661" cy="2957513"/>
          </a:xfrm>
          <a:prstGeom prst="rect">
            <a:avLst/>
          </a:prstGeom>
        </p:spPr>
      </p:pic>
      <p:pic>
        <p:nvPicPr>
          <p:cNvPr id="12" name="Picture 11">
            <a:extLst>
              <a:ext uri="{FF2B5EF4-FFF2-40B4-BE49-F238E27FC236}">
                <a16:creationId xmlns:a16="http://schemas.microsoft.com/office/drawing/2014/main" id="{11A6664E-F8D6-4AD0-8CBD-6FC9EA123C2B}"/>
              </a:ext>
            </a:extLst>
          </p:cNvPr>
          <p:cNvPicPr>
            <a:picLocks noChangeAspect="1"/>
          </p:cNvPicPr>
          <p:nvPr/>
        </p:nvPicPr>
        <p:blipFill>
          <a:blip r:embed="rId6"/>
          <a:stretch>
            <a:fillRect/>
          </a:stretch>
        </p:blipFill>
        <p:spPr>
          <a:xfrm>
            <a:off x="6475798" y="2822259"/>
            <a:ext cx="5893472" cy="3748626"/>
          </a:xfrm>
          <a:prstGeom prst="rect">
            <a:avLst/>
          </a:prstGeom>
        </p:spPr>
      </p:pic>
      <p:pic>
        <p:nvPicPr>
          <p:cNvPr id="13" name="Picture 12">
            <a:extLst>
              <a:ext uri="{FF2B5EF4-FFF2-40B4-BE49-F238E27FC236}">
                <a16:creationId xmlns:a16="http://schemas.microsoft.com/office/drawing/2014/main" id="{95437F55-1985-457D-AD53-501F536CFA9C}"/>
              </a:ext>
            </a:extLst>
          </p:cNvPr>
          <p:cNvPicPr>
            <a:picLocks noChangeAspect="1"/>
          </p:cNvPicPr>
          <p:nvPr/>
        </p:nvPicPr>
        <p:blipFill>
          <a:blip r:embed="rId7"/>
          <a:stretch>
            <a:fillRect/>
          </a:stretch>
        </p:blipFill>
        <p:spPr>
          <a:xfrm>
            <a:off x="3179464" y="2973815"/>
            <a:ext cx="5884984" cy="3577590"/>
          </a:xfrm>
          <a:prstGeom prst="rect">
            <a:avLst/>
          </a:prstGeom>
        </p:spPr>
      </p:pic>
    </p:spTree>
    <p:extLst>
      <p:ext uri="{BB962C8B-B14F-4D97-AF65-F5344CB8AC3E}">
        <p14:creationId xmlns:p14="http://schemas.microsoft.com/office/powerpoint/2010/main" val="139905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Scale>
                                      <p:cBhvr>
                                        <p:cTn id="21"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7"/>
                                        </p:tgtEl>
                                        <p:attrNameLst>
                                          <p:attrName>ppt_x</p:attrName>
                                          <p:attrName>ppt_y</p:attrName>
                                        </p:attrNameLst>
                                      </p:cBhvr>
                                    </p:animMotion>
                                    <p:animEffect transition="in" filter="fade">
                                      <p:cBhvr>
                                        <p:cTn id="23" dur="1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37"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900" decel="100000" fill="hold"/>
                                        <p:tgtEl>
                                          <p:spTgt spid="8"/>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52"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Scale>
                                      <p:cBhvr>
                                        <p:cTn id="43"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4" dur="1000" decel="50000" fill="hold">
                                          <p:stCondLst>
                                            <p:cond delay="0"/>
                                          </p:stCondLst>
                                        </p:cTn>
                                        <p:tgtEl>
                                          <p:spTgt spid="13"/>
                                        </p:tgtEl>
                                        <p:attrNameLst>
                                          <p:attrName>ppt_x</p:attrName>
                                          <p:attrName>ppt_y</p:attrName>
                                        </p:attrNameLst>
                                      </p:cBhvr>
                                    </p:animMotion>
                                    <p:animEffect transition="in" filter="fade">
                                      <p:cBhvr>
                                        <p:cTn id="4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3F9075-8B0A-416D-A930-D246BBB9DD9A}"/>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dirty="0">
                <a:solidFill>
                  <a:srgbClr val="FFFFFF"/>
                </a:solidFill>
              </a:rPr>
              <a:t>Jeri Sullivan Graham</a:t>
            </a:r>
            <a:endParaRPr lang="en-US" sz="2600" kern="1200" dirty="0">
              <a:solidFill>
                <a:srgbClr val="FFFFFF"/>
              </a:solidFill>
              <a:latin typeface="+mj-lt"/>
              <a:ea typeface="+mj-ea"/>
              <a:cs typeface="+mj-cs"/>
            </a:endParaRPr>
          </a:p>
        </p:txBody>
      </p:sp>
      <p:pic>
        <p:nvPicPr>
          <p:cNvPr id="5" name="Content Placeholder 4">
            <a:extLst>
              <a:ext uri="{FF2B5EF4-FFF2-40B4-BE49-F238E27FC236}">
                <a16:creationId xmlns:a16="http://schemas.microsoft.com/office/drawing/2014/main" id="{9B1E02D7-A89B-4B7F-B658-0CD454FD3840}"/>
              </a:ext>
            </a:extLst>
          </p:cNvPr>
          <p:cNvPicPr>
            <a:picLocks noGrp="1" noChangeAspect="1"/>
          </p:cNvPicPr>
          <p:nvPr>
            <p:ph idx="1"/>
          </p:nvPr>
        </p:nvPicPr>
        <p:blipFill>
          <a:blip r:embed="rId2"/>
          <a:stretch>
            <a:fillRect/>
          </a:stretch>
        </p:blipFill>
        <p:spPr>
          <a:xfrm>
            <a:off x="4038600" y="1037367"/>
            <a:ext cx="7188199" cy="4779876"/>
          </a:xfrm>
          <a:prstGeom prst="rect">
            <a:avLst/>
          </a:prstGeom>
        </p:spPr>
      </p:pic>
      <p:sp>
        <p:nvSpPr>
          <p:cNvPr id="4" name="Slide Number Placeholder 3">
            <a:extLst>
              <a:ext uri="{FF2B5EF4-FFF2-40B4-BE49-F238E27FC236}">
                <a16:creationId xmlns:a16="http://schemas.microsoft.com/office/drawing/2014/main" id="{EBD8A13E-19EC-4E9C-A787-94E6D5EC9599}"/>
              </a:ext>
            </a:extLst>
          </p:cNvPr>
          <p:cNvSpPr>
            <a:spLocks noGrp="1"/>
          </p:cNvSpPr>
          <p:nvPr>
            <p:ph type="sldNum" sz="quarter" idx="12"/>
          </p:nvPr>
        </p:nvSpPr>
        <p:spPr>
          <a:xfrm>
            <a:off x="11310257" y="6356350"/>
            <a:ext cx="560009" cy="365125"/>
          </a:xfrm>
        </p:spPr>
        <p:txBody>
          <a:bodyPr vert="horz" lIns="91440" tIns="45720" rIns="91440" bIns="45720" rtlCol="0" anchor="ctr">
            <a:normAutofit/>
          </a:bodyPr>
          <a:lstStyle/>
          <a:p>
            <a:pPr>
              <a:spcAft>
                <a:spcPts val="600"/>
              </a:spcAft>
            </a:pPr>
            <a:fld id="{345142F5-1E9B-4953-928A-D80E8951DFC1}" type="slidenum">
              <a:rPr lang="en-US">
                <a:solidFill>
                  <a:srgbClr val="898989"/>
                </a:solidFill>
              </a:rPr>
              <a:pPr>
                <a:spcAft>
                  <a:spcPts val="600"/>
                </a:spcAft>
              </a:pPr>
              <a:t>23</a:t>
            </a:fld>
            <a:endParaRPr lang="en-US">
              <a:solidFill>
                <a:srgbClr val="898989"/>
              </a:solidFill>
            </a:endParaRPr>
          </a:p>
        </p:txBody>
      </p:sp>
      <p:sp>
        <p:nvSpPr>
          <p:cNvPr id="6" name="TextBox 5">
            <a:extLst>
              <a:ext uri="{FF2B5EF4-FFF2-40B4-BE49-F238E27FC236}">
                <a16:creationId xmlns:a16="http://schemas.microsoft.com/office/drawing/2014/main" id="{F044FFB1-B2E6-4B7E-B3E3-5B243939946A}"/>
              </a:ext>
            </a:extLst>
          </p:cNvPr>
          <p:cNvSpPr txBox="1"/>
          <p:nvPr/>
        </p:nvSpPr>
        <p:spPr>
          <a:xfrm>
            <a:off x="2620108" y="272562"/>
            <a:ext cx="9571892" cy="738664"/>
          </a:xfrm>
          <a:prstGeom prst="rect">
            <a:avLst/>
          </a:prstGeom>
          <a:gradFill>
            <a:gsLst>
              <a:gs pos="100000">
                <a:srgbClr val="4F81BD"/>
              </a:gs>
              <a:gs pos="38000">
                <a:srgbClr val="4472C4">
                  <a:tint val="44500"/>
                  <a:satMod val="160000"/>
                </a:srgbClr>
              </a:gs>
              <a:gs pos="100000">
                <a:srgbClr val="4472C4">
                  <a:tint val="23500"/>
                  <a:satMod val="160000"/>
                </a:srgbClr>
              </a:gs>
            </a:gsLst>
            <a:lin ang="10800000" scaled="1"/>
          </a:gradFill>
        </p:spPr>
        <p:txBody>
          <a:bodyPr wrap="square" rtlCol="0">
            <a:spAutoFit/>
          </a:bodyPr>
          <a:lstStyle/>
          <a:p>
            <a:r>
              <a:rPr lang="en-US" sz="4200" dirty="0">
                <a:latin typeface="Gill Sans MT" panose="020B0502020104020203" pitchFamily="34" charset="0"/>
              </a:rPr>
              <a:t>What is the State doing?</a:t>
            </a:r>
          </a:p>
        </p:txBody>
      </p:sp>
      <p:pic>
        <p:nvPicPr>
          <p:cNvPr id="7" name="Picture 6">
            <a:extLst>
              <a:ext uri="{FF2B5EF4-FFF2-40B4-BE49-F238E27FC236}">
                <a16:creationId xmlns:a16="http://schemas.microsoft.com/office/drawing/2014/main" id="{D07F7BED-9D6D-4B71-8090-2C6E94A62AF9}"/>
              </a:ext>
            </a:extLst>
          </p:cNvPr>
          <p:cNvPicPr>
            <a:picLocks noChangeAspect="1"/>
          </p:cNvPicPr>
          <p:nvPr/>
        </p:nvPicPr>
        <p:blipFill>
          <a:blip r:embed="rId3"/>
          <a:stretch>
            <a:fillRect/>
          </a:stretch>
        </p:blipFill>
        <p:spPr>
          <a:xfrm>
            <a:off x="0" y="4561774"/>
            <a:ext cx="5198045" cy="2292650"/>
          </a:xfrm>
          <a:prstGeom prst="rect">
            <a:avLst/>
          </a:prstGeom>
        </p:spPr>
      </p:pic>
    </p:spTree>
    <p:extLst>
      <p:ext uri="{BB962C8B-B14F-4D97-AF65-F5344CB8AC3E}">
        <p14:creationId xmlns:p14="http://schemas.microsoft.com/office/powerpoint/2010/main" val="2639323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18C276-8769-4805-B2A8-5CBA18FD91B2}"/>
              </a:ext>
            </a:extLst>
          </p:cNvPr>
          <p:cNvSpPr>
            <a:spLocks noGrp="1"/>
          </p:cNvSpPr>
          <p:nvPr>
            <p:ph type="title"/>
          </p:nvPr>
        </p:nvSpPr>
        <p:spPr>
          <a:xfrm>
            <a:off x="838200" y="963877"/>
            <a:ext cx="3494362" cy="4930246"/>
          </a:xfrm>
        </p:spPr>
        <p:txBody>
          <a:bodyPr>
            <a:normAutofit/>
          </a:bodyPr>
          <a:lstStyle/>
          <a:p>
            <a:pPr algn="r"/>
            <a:r>
              <a:rPr lang="en-US">
                <a:solidFill>
                  <a:schemeClr val="accent1"/>
                </a:solidFill>
                <a:latin typeface="Gill Sans MT" panose="020B0502020104020203" pitchFamily="34" charset="0"/>
              </a:rPr>
              <a:t>NM Regulatory Snapshot</a:t>
            </a:r>
          </a:p>
        </p:txBody>
      </p:sp>
      <p:cxnSp>
        <p:nvCxnSpPr>
          <p:cNvPr id="15" name="Straight Connector 10">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E2FC107-0124-486E-BEF0-AF9F2CBB7A1D}"/>
              </a:ext>
            </a:extLst>
          </p:cNvPr>
          <p:cNvSpPr>
            <a:spLocks noGrp="1"/>
          </p:cNvSpPr>
          <p:nvPr>
            <p:ph idx="1"/>
          </p:nvPr>
        </p:nvSpPr>
        <p:spPr>
          <a:xfrm>
            <a:off x="5073481" y="1474703"/>
            <a:ext cx="7118507" cy="4930246"/>
          </a:xfrm>
        </p:spPr>
        <p:txBody>
          <a:bodyPr anchor="ctr">
            <a:normAutofit/>
          </a:bodyPr>
          <a:lstStyle/>
          <a:p>
            <a:endParaRPr lang="en-US" sz="2400" dirty="0">
              <a:latin typeface="Gill Sans MT" panose="020B0502020104020203" pitchFamily="34" charset="0"/>
            </a:endParaRPr>
          </a:p>
          <a:p>
            <a:pPr lvl="1"/>
            <a:r>
              <a:rPr lang="en-US" sz="3000" dirty="0">
                <a:latin typeface="Gill Sans MT" panose="020B0502020104020203" pitchFamily="34" charset="0"/>
              </a:rPr>
              <a:t>PW = “water that is an incidental byproduct from drilling for or the production of oil and gas” (NM Stat. 70-2-33(K)).</a:t>
            </a:r>
          </a:p>
          <a:p>
            <a:pPr lvl="1"/>
            <a:endParaRPr lang="en-US" sz="1700" dirty="0">
              <a:latin typeface="Gill Sans MT" panose="020B0502020104020203" pitchFamily="34" charset="0"/>
            </a:endParaRPr>
          </a:p>
          <a:p>
            <a:pPr lvl="1"/>
            <a:r>
              <a:rPr lang="en-US" sz="3000" dirty="0">
                <a:latin typeface="Gill Sans MT" panose="020B0502020104020203" pitchFamily="34" charset="0"/>
              </a:rPr>
              <a:t>“No permit shall be required from the state engineer for the disposition of produced water . . .” (NM Stat. 70-2-12.1).</a:t>
            </a:r>
          </a:p>
          <a:p>
            <a:endParaRPr lang="en-US" sz="2400" dirty="0">
              <a:latin typeface="Gill Sans MT" panose="020B0502020104020203" pitchFamily="34" charset="0"/>
            </a:endParaRPr>
          </a:p>
          <a:p>
            <a:pPr marL="0" indent="0">
              <a:buNone/>
            </a:pPr>
            <a:endParaRPr lang="en-US" sz="2400" dirty="0"/>
          </a:p>
          <a:p>
            <a:pPr lvl="1"/>
            <a:endParaRPr lang="en-US" dirty="0"/>
          </a:p>
        </p:txBody>
      </p:sp>
      <p:sp>
        <p:nvSpPr>
          <p:cNvPr id="4" name="Slide Number Placeholder 3">
            <a:extLst>
              <a:ext uri="{FF2B5EF4-FFF2-40B4-BE49-F238E27FC236}">
                <a16:creationId xmlns:a16="http://schemas.microsoft.com/office/drawing/2014/main" id="{B86A396E-6BE5-47E7-B567-FDDA211F2D2C}"/>
              </a:ext>
            </a:extLst>
          </p:cNvPr>
          <p:cNvSpPr>
            <a:spLocks noGrp="1"/>
          </p:cNvSpPr>
          <p:nvPr>
            <p:ph type="sldNum" sz="quarter" idx="12"/>
          </p:nvPr>
        </p:nvSpPr>
        <p:spPr>
          <a:xfrm>
            <a:off x="10571516" y="6033479"/>
            <a:ext cx="782283" cy="365125"/>
          </a:xfrm>
        </p:spPr>
        <p:txBody>
          <a:bodyPr>
            <a:normAutofit/>
          </a:bodyPr>
          <a:lstStyle/>
          <a:p>
            <a:pPr>
              <a:spcAft>
                <a:spcPts val="600"/>
              </a:spcAft>
            </a:pPr>
            <a:fld id="{345142F5-1E9B-4953-928A-D80E8951DFC1}" type="slidenum">
              <a:rPr lang="en-US" sz="1050">
                <a:solidFill>
                  <a:schemeClr val="tx1">
                    <a:alpha val="80000"/>
                  </a:schemeClr>
                </a:solidFill>
              </a:rPr>
              <a:pPr>
                <a:spcAft>
                  <a:spcPts val="600"/>
                </a:spcAft>
              </a:pPr>
              <a:t>24</a:t>
            </a:fld>
            <a:endParaRPr lang="en-US" sz="1050">
              <a:solidFill>
                <a:schemeClr val="tx1">
                  <a:alpha val="80000"/>
                </a:schemeClr>
              </a:solidFill>
            </a:endParaRPr>
          </a:p>
        </p:txBody>
      </p:sp>
      <p:sp>
        <p:nvSpPr>
          <p:cNvPr id="5" name="TextBox 4">
            <a:extLst>
              <a:ext uri="{FF2B5EF4-FFF2-40B4-BE49-F238E27FC236}">
                <a16:creationId xmlns:a16="http://schemas.microsoft.com/office/drawing/2014/main" id="{5427DF7A-5F0C-4B7E-9832-0B71F6ADD97D}"/>
              </a:ext>
            </a:extLst>
          </p:cNvPr>
          <p:cNvSpPr txBox="1"/>
          <p:nvPr/>
        </p:nvSpPr>
        <p:spPr>
          <a:xfrm>
            <a:off x="1085853" y="120486"/>
            <a:ext cx="11106141" cy="1354217"/>
          </a:xfrm>
          <a:prstGeom prst="rect">
            <a:avLst/>
          </a:prstGeom>
          <a:gradFill flip="none" rotWithShape="1">
            <a:gsLst>
              <a:gs pos="0">
                <a:srgbClr val="4472C4">
                  <a:tint val="66000"/>
                  <a:satMod val="160000"/>
                </a:srgbClr>
              </a:gs>
              <a:gs pos="77000">
                <a:srgbClr val="4472C4">
                  <a:tint val="44500"/>
                  <a:satMod val="160000"/>
                </a:srgbClr>
              </a:gs>
              <a:gs pos="100000">
                <a:srgbClr val="4472C4">
                  <a:tint val="23500"/>
                  <a:satMod val="160000"/>
                </a:srgbClr>
              </a:gs>
            </a:gsLst>
            <a:lin ang="10800000" scaled="1"/>
            <a:tileRect/>
          </a:gradFill>
          <a:effectLst>
            <a:softEdge rad="0"/>
          </a:effectLst>
        </p:spPr>
        <p:txBody>
          <a:bodyPr wrap="square" rtlCol="0">
            <a:spAutoFit/>
          </a:bodyPr>
          <a:lstStyle/>
          <a:p>
            <a:pPr marL="3657600" algn="r"/>
            <a:r>
              <a:rPr lang="en-US" sz="3200" dirty="0">
                <a:latin typeface="Gill Sans MT" panose="020B0502020104020203" pitchFamily="34" charset="0"/>
              </a:rPr>
              <a:t>Oil and Gas Act places certain authority over produced water at OCD</a:t>
            </a:r>
          </a:p>
          <a:p>
            <a:endParaRPr lang="en-US" dirty="0"/>
          </a:p>
        </p:txBody>
      </p:sp>
    </p:spTree>
    <p:extLst>
      <p:ext uri="{BB962C8B-B14F-4D97-AF65-F5344CB8AC3E}">
        <p14:creationId xmlns:p14="http://schemas.microsoft.com/office/powerpoint/2010/main" val="25549587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9FE7E06-895C-4624-8C8F-EA3B481FFBCD}"/>
              </a:ext>
            </a:extLst>
          </p:cNvPr>
          <p:cNvSpPr>
            <a:spLocks noGrp="1"/>
          </p:cNvSpPr>
          <p:nvPr>
            <p:ph type="sldNum" sz="quarter" idx="12"/>
          </p:nvPr>
        </p:nvSpPr>
        <p:spPr>
          <a:xfrm>
            <a:off x="8610600" y="6356350"/>
            <a:ext cx="2743200" cy="365125"/>
          </a:xfrm>
        </p:spPr>
        <p:txBody>
          <a:bodyPr/>
          <a:lstStyle/>
          <a:p>
            <a:fld id="{345142F5-1E9B-4953-928A-D80E8951DFC1}" type="slidenum">
              <a:rPr lang="en-US" smtClean="0"/>
              <a:t>25</a:t>
            </a:fld>
            <a:endParaRPr lang="en-US"/>
          </a:p>
        </p:txBody>
      </p:sp>
      <p:pic>
        <p:nvPicPr>
          <p:cNvPr id="5" name="Picture 4">
            <a:extLst>
              <a:ext uri="{FF2B5EF4-FFF2-40B4-BE49-F238E27FC236}">
                <a16:creationId xmlns:a16="http://schemas.microsoft.com/office/drawing/2014/main" id="{9D82E852-9CFC-4B5B-93A9-0A686F9F5776}"/>
              </a:ext>
            </a:extLst>
          </p:cNvPr>
          <p:cNvPicPr>
            <a:picLocks noChangeAspect="1"/>
          </p:cNvPicPr>
          <p:nvPr/>
        </p:nvPicPr>
        <p:blipFill>
          <a:blip r:embed="rId2"/>
          <a:stretch>
            <a:fillRect/>
          </a:stretch>
        </p:blipFill>
        <p:spPr>
          <a:xfrm>
            <a:off x="333375" y="180974"/>
            <a:ext cx="5372100" cy="6540501"/>
          </a:xfrm>
          <a:prstGeom prst="rect">
            <a:avLst/>
          </a:prstGeom>
        </p:spPr>
      </p:pic>
      <p:pic>
        <p:nvPicPr>
          <p:cNvPr id="6" name="Picture 5">
            <a:extLst>
              <a:ext uri="{FF2B5EF4-FFF2-40B4-BE49-F238E27FC236}">
                <a16:creationId xmlns:a16="http://schemas.microsoft.com/office/drawing/2014/main" id="{F5AB5B25-A808-4F81-A624-3EF9E627AD14}"/>
              </a:ext>
            </a:extLst>
          </p:cNvPr>
          <p:cNvPicPr>
            <a:picLocks noChangeAspect="1"/>
          </p:cNvPicPr>
          <p:nvPr/>
        </p:nvPicPr>
        <p:blipFill>
          <a:blip r:embed="rId3"/>
          <a:stretch>
            <a:fillRect/>
          </a:stretch>
        </p:blipFill>
        <p:spPr>
          <a:xfrm>
            <a:off x="6134100" y="180974"/>
            <a:ext cx="5724525" cy="6540501"/>
          </a:xfrm>
          <a:prstGeom prst="rect">
            <a:avLst/>
          </a:prstGeom>
        </p:spPr>
      </p:pic>
      <p:sp>
        <p:nvSpPr>
          <p:cNvPr id="7" name="TextBox 6">
            <a:extLst>
              <a:ext uri="{FF2B5EF4-FFF2-40B4-BE49-F238E27FC236}">
                <a16:creationId xmlns:a16="http://schemas.microsoft.com/office/drawing/2014/main" id="{62FCB070-2359-4141-B2FC-B969FF50D85F}"/>
              </a:ext>
            </a:extLst>
          </p:cNvPr>
          <p:cNvSpPr txBox="1"/>
          <p:nvPr/>
        </p:nvSpPr>
        <p:spPr>
          <a:xfrm>
            <a:off x="333374" y="872014"/>
            <a:ext cx="6153153" cy="1200329"/>
          </a:xfrm>
          <a:prstGeom prst="rect">
            <a:avLst/>
          </a:prstGeom>
          <a:solidFill>
            <a:schemeClr val="accent5"/>
          </a:solidFill>
        </p:spPr>
        <p:txBody>
          <a:bodyPr wrap="square" rtlCol="0">
            <a:spAutoFit/>
          </a:bodyPr>
          <a:lstStyle/>
          <a:p>
            <a:r>
              <a:rPr lang="en-US" dirty="0"/>
              <a:t>“So what does this all mean? I believe it to mean that the Office of the State Engineer (OSE) has no permitting authority over the disposition or reuse of what is defined as Produced Water, therefore no permits are required from the State Engineer”</a:t>
            </a:r>
          </a:p>
        </p:txBody>
      </p:sp>
      <p:sp>
        <p:nvSpPr>
          <p:cNvPr id="9" name="TextBox 8">
            <a:extLst>
              <a:ext uri="{FF2B5EF4-FFF2-40B4-BE49-F238E27FC236}">
                <a16:creationId xmlns:a16="http://schemas.microsoft.com/office/drawing/2014/main" id="{057B0143-603A-4EC0-90AE-1AF0C9BEEB27}"/>
              </a:ext>
            </a:extLst>
          </p:cNvPr>
          <p:cNvSpPr txBox="1"/>
          <p:nvPr/>
        </p:nvSpPr>
        <p:spPr>
          <a:xfrm>
            <a:off x="3333750" y="2967335"/>
            <a:ext cx="5829299" cy="923330"/>
          </a:xfrm>
          <a:prstGeom prst="rect">
            <a:avLst/>
          </a:prstGeom>
          <a:solidFill>
            <a:schemeClr val="accent5"/>
          </a:solidFill>
        </p:spPr>
        <p:txBody>
          <a:bodyPr wrap="square" rtlCol="0">
            <a:spAutoFit/>
          </a:bodyPr>
          <a:lstStyle/>
          <a:p>
            <a:r>
              <a:rPr lang="en-US" dirty="0"/>
              <a:t>“Important here is the reuse of PW does not result in a water right and therefore the reuse cannot be considered as a beneficial use.”</a:t>
            </a:r>
          </a:p>
        </p:txBody>
      </p:sp>
      <p:sp>
        <p:nvSpPr>
          <p:cNvPr id="10" name="TextBox 9">
            <a:extLst>
              <a:ext uri="{FF2B5EF4-FFF2-40B4-BE49-F238E27FC236}">
                <a16:creationId xmlns:a16="http://schemas.microsoft.com/office/drawing/2014/main" id="{43401E92-B84E-441E-B594-1B2ED9E04AE9}"/>
              </a:ext>
            </a:extLst>
          </p:cNvPr>
          <p:cNvSpPr txBox="1"/>
          <p:nvPr/>
        </p:nvSpPr>
        <p:spPr>
          <a:xfrm>
            <a:off x="5381626" y="4874814"/>
            <a:ext cx="6477000" cy="923330"/>
          </a:xfrm>
          <a:prstGeom prst="rect">
            <a:avLst/>
          </a:prstGeom>
          <a:solidFill>
            <a:schemeClr val="accent5"/>
          </a:solidFill>
        </p:spPr>
        <p:txBody>
          <a:bodyPr wrap="square" rtlCol="0">
            <a:spAutoFit/>
          </a:bodyPr>
          <a:lstStyle/>
          <a:p>
            <a:r>
              <a:rPr lang="en-US" dirty="0"/>
              <a:t>“One instance in which permitting would be required from the State Engineer is if the reuse of PW were used to combine and comingle water for an already existing OSE permit.”</a:t>
            </a:r>
          </a:p>
        </p:txBody>
      </p:sp>
    </p:spTree>
    <p:extLst>
      <p:ext uri="{BB962C8B-B14F-4D97-AF65-F5344CB8AC3E}">
        <p14:creationId xmlns:p14="http://schemas.microsoft.com/office/powerpoint/2010/main" val="2356681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18C276-8769-4805-B2A8-5CBA18FD91B2}"/>
              </a:ext>
            </a:extLst>
          </p:cNvPr>
          <p:cNvSpPr>
            <a:spLocks noGrp="1"/>
          </p:cNvSpPr>
          <p:nvPr>
            <p:ph type="title"/>
          </p:nvPr>
        </p:nvSpPr>
        <p:spPr>
          <a:xfrm>
            <a:off x="838200" y="963877"/>
            <a:ext cx="3494362" cy="4930246"/>
          </a:xfrm>
        </p:spPr>
        <p:txBody>
          <a:bodyPr>
            <a:normAutofit/>
          </a:bodyPr>
          <a:lstStyle/>
          <a:p>
            <a:pPr algn="r"/>
            <a:r>
              <a:rPr lang="en-US" dirty="0">
                <a:solidFill>
                  <a:schemeClr val="accent1"/>
                </a:solidFill>
                <a:latin typeface="Gill Sans MT" panose="020B0502020104020203" pitchFamily="34" charset="0"/>
              </a:rPr>
              <a:t>NM Regulatory Snapshot</a:t>
            </a:r>
          </a:p>
        </p:txBody>
      </p:sp>
      <p:cxnSp>
        <p:nvCxnSpPr>
          <p:cNvPr id="15" name="Straight Connector 10">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E2FC107-0124-486E-BEF0-AF9F2CBB7A1D}"/>
              </a:ext>
            </a:extLst>
          </p:cNvPr>
          <p:cNvSpPr>
            <a:spLocks noGrp="1"/>
          </p:cNvSpPr>
          <p:nvPr>
            <p:ph idx="1"/>
          </p:nvPr>
        </p:nvSpPr>
        <p:spPr>
          <a:xfrm>
            <a:off x="5073481" y="1474703"/>
            <a:ext cx="7118511" cy="4930246"/>
          </a:xfrm>
        </p:spPr>
        <p:txBody>
          <a:bodyPr anchor="ctr">
            <a:normAutofit/>
          </a:bodyPr>
          <a:lstStyle/>
          <a:p>
            <a:endParaRPr lang="en-US" sz="2400" dirty="0">
              <a:latin typeface="Gill Sans MT" panose="020B0502020104020203" pitchFamily="34" charset="0"/>
            </a:endParaRPr>
          </a:p>
          <a:p>
            <a:pPr lvl="1"/>
            <a:r>
              <a:rPr lang="en-US" sz="3200" dirty="0">
                <a:latin typeface="Gill Sans MT" panose="020B0502020104020203" pitchFamily="34" charset="0"/>
              </a:rPr>
              <a:t>SWD / Injection (19.15.26 NMAC);</a:t>
            </a:r>
          </a:p>
          <a:p>
            <a:pPr marL="457200" lvl="1" indent="0">
              <a:buNone/>
            </a:pPr>
            <a:endParaRPr lang="en-US" sz="1200" dirty="0">
              <a:latin typeface="Gill Sans MT" panose="020B0502020104020203" pitchFamily="34" charset="0"/>
            </a:endParaRPr>
          </a:p>
          <a:p>
            <a:pPr lvl="1"/>
            <a:r>
              <a:rPr lang="en-US" sz="3200" dirty="0">
                <a:latin typeface="Gill Sans MT" panose="020B0502020104020203" pitchFamily="34" charset="0"/>
              </a:rPr>
              <a:t>Pits, below grade tanks, closed-loop systems (19.15.17 NMAC);</a:t>
            </a:r>
          </a:p>
          <a:p>
            <a:pPr lvl="1"/>
            <a:endParaRPr lang="en-US" sz="1200" dirty="0">
              <a:latin typeface="Gill Sans MT" panose="020B0502020104020203" pitchFamily="34" charset="0"/>
            </a:endParaRPr>
          </a:p>
          <a:p>
            <a:pPr lvl="1"/>
            <a:r>
              <a:rPr lang="en-US" sz="3200" dirty="0">
                <a:latin typeface="Gill Sans MT" panose="020B0502020104020203" pitchFamily="34" charset="0"/>
              </a:rPr>
              <a:t>Recycling facilities (19.16.34 NMAC);</a:t>
            </a:r>
          </a:p>
          <a:p>
            <a:pPr lvl="1"/>
            <a:endParaRPr lang="en-US" sz="1200" dirty="0">
              <a:latin typeface="Gill Sans MT" panose="020B0502020104020203" pitchFamily="34" charset="0"/>
            </a:endParaRPr>
          </a:p>
          <a:p>
            <a:pPr lvl="1"/>
            <a:r>
              <a:rPr lang="en-US" sz="3200" dirty="0">
                <a:latin typeface="Gill Sans MT" panose="020B0502020104020203" pitchFamily="34" charset="0"/>
              </a:rPr>
              <a:t>Surface waste management facilities (19.15.36 NMAC).</a:t>
            </a:r>
          </a:p>
          <a:p>
            <a:endParaRPr lang="en-US" sz="2400" dirty="0">
              <a:latin typeface="Gill Sans MT" panose="020B0502020104020203" pitchFamily="34" charset="0"/>
            </a:endParaRPr>
          </a:p>
          <a:p>
            <a:pPr marL="0" indent="0">
              <a:buNone/>
            </a:pPr>
            <a:endParaRPr lang="en-US" sz="2400" dirty="0"/>
          </a:p>
          <a:p>
            <a:pPr lvl="1"/>
            <a:endParaRPr lang="en-US" dirty="0"/>
          </a:p>
        </p:txBody>
      </p:sp>
      <p:sp>
        <p:nvSpPr>
          <p:cNvPr id="4" name="Slide Number Placeholder 3">
            <a:extLst>
              <a:ext uri="{FF2B5EF4-FFF2-40B4-BE49-F238E27FC236}">
                <a16:creationId xmlns:a16="http://schemas.microsoft.com/office/drawing/2014/main" id="{B86A396E-6BE5-47E7-B567-FDDA211F2D2C}"/>
              </a:ext>
            </a:extLst>
          </p:cNvPr>
          <p:cNvSpPr>
            <a:spLocks noGrp="1"/>
          </p:cNvSpPr>
          <p:nvPr>
            <p:ph type="sldNum" sz="quarter" idx="12"/>
          </p:nvPr>
        </p:nvSpPr>
        <p:spPr>
          <a:xfrm>
            <a:off x="10571516" y="6033479"/>
            <a:ext cx="782283" cy="365125"/>
          </a:xfrm>
        </p:spPr>
        <p:txBody>
          <a:bodyPr>
            <a:normAutofit/>
          </a:bodyPr>
          <a:lstStyle/>
          <a:p>
            <a:pPr>
              <a:spcAft>
                <a:spcPts val="600"/>
              </a:spcAft>
            </a:pPr>
            <a:fld id="{345142F5-1E9B-4953-928A-D80E8951DFC1}" type="slidenum">
              <a:rPr lang="en-US" sz="1050">
                <a:solidFill>
                  <a:schemeClr val="tx1">
                    <a:alpha val="80000"/>
                  </a:schemeClr>
                </a:solidFill>
              </a:rPr>
              <a:pPr>
                <a:spcAft>
                  <a:spcPts val="600"/>
                </a:spcAft>
              </a:pPr>
              <a:t>26</a:t>
            </a:fld>
            <a:endParaRPr lang="en-US" sz="1050">
              <a:solidFill>
                <a:schemeClr val="tx1">
                  <a:alpha val="80000"/>
                </a:schemeClr>
              </a:solidFill>
            </a:endParaRPr>
          </a:p>
        </p:txBody>
      </p:sp>
      <p:sp>
        <p:nvSpPr>
          <p:cNvPr id="5" name="TextBox 4">
            <a:extLst>
              <a:ext uri="{FF2B5EF4-FFF2-40B4-BE49-F238E27FC236}">
                <a16:creationId xmlns:a16="http://schemas.microsoft.com/office/drawing/2014/main" id="{5427DF7A-5F0C-4B7E-9832-0B71F6ADD97D}"/>
              </a:ext>
            </a:extLst>
          </p:cNvPr>
          <p:cNvSpPr txBox="1"/>
          <p:nvPr/>
        </p:nvSpPr>
        <p:spPr>
          <a:xfrm>
            <a:off x="1085863" y="336345"/>
            <a:ext cx="11106129" cy="1077218"/>
          </a:xfrm>
          <a:prstGeom prst="rect">
            <a:avLst/>
          </a:prstGeom>
          <a:gradFill flip="none" rotWithShape="1">
            <a:gsLst>
              <a:gs pos="0">
                <a:srgbClr val="4472C4">
                  <a:tint val="66000"/>
                  <a:satMod val="160000"/>
                </a:srgbClr>
              </a:gs>
              <a:gs pos="77000">
                <a:srgbClr val="4472C4">
                  <a:tint val="44500"/>
                  <a:satMod val="160000"/>
                </a:srgbClr>
              </a:gs>
              <a:gs pos="100000">
                <a:srgbClr val="4472C4">
                  <a:tint val="23500"/>
                  <a:satMod val="160000"/>
                </a:srgbClr>
              </a:gs>
            </a:gsLst>
            <a:lin ang="10800000" scaled="1"/>
            <a:tileRect/>
          </a:gradFill>
          <a:effectLst>
            <a:softEdge rad="0"/>
          </a:effectLst>
        </p:spPr>
        <p:txBody>
          <a:bodyPr wrap="square" rtlCol="0">
            <a:spAutoFit/>
          </a:bodyPr>
          <a:lstStyle/>
          <a:p>
            <a:pPr marL="3657600" algn="r"/>
            <a:r>
              <a:rPr lang="en-US" sz="3200" dirty="0">
                <a:latin typeface="Gill Sans MT" panose="020B0502020104020203" pitchFamily="34" charset="0"/>
              </a:rPr>
              <a:t>OCD regulates the use and certain dispositions of produced water</a:t>
            </a:r>
            <a:endParaRPr lang="en-US" dirty="0"/>
          </a:p>
        </p:txBody>
      </p:sp>
    </p:spTree>
    <p:extLst>
      <p:ext uri="{BB962C8B-B14F-4D97-AF65-F5344CB8AC3E}">
        <p14:creationId xmlns:p14="http://schemas.microsoft.com/office/powerpoint/2010/main" val="40149244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18C276-8769-4805-B2A8-5CBA18FD91B2}"/>
              </a:ext>
            </a:extLst>
          </p:cNvPr>
          <p:cNvSpPr>
            <a:spLocks noGrp="1"/>
          </p:cNvSpPr>
          <p:nvPr>
            <p:ph type="title"/>
          </p:nvPr>
        </p:nvSpPr>
        <p:spPr>
          <a:xfrm>
            <a:off x="838200" y="963877"/>
            <a:ext cx="3494362" cy="4930246"/>
          </a:xfrm>
        </p:spPr>
        <p:txBody>
          <a:bodyPr>
            <a:normAutofit/>
          </a:bodyPr>
          <a:lstStyle/>
          <a:p>
            <a:pPr algn="r"/>
            <a:r>
              <a:rPr lang="en-US" dirty="0">
                <a:solidFill>
                  <a:schemeClr val="accent1"/>
                </a:solidFill>
                <a:latin typeface="Gill Sans MT" panose="020B0502020104020203" pitchFamily="34" charset="0"/>
              </a:rPr>
              <a:t>NM Regulatory Snapshot</a:t>
            </a:r>
          </a:p>
        </p:txBody>
      </p:sp>
      <p:cxnSp>
        <p:nvCxnSpPr>
          <p:cNvPr id="15" name="Straight Connector 10">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E2FC107-0124-486E-BEF0-AF9F2CBB7A1D}"/>
              </a:ext>
            </a:extLst>
          </p:cNvPr>
          <p:cNvSpPr>
            <a:spLocks noGrp="1"/>
          </p:cNvSpPr>
          <p:nvPr>
            <p:ph idx="1"/>
          </p:nvPr>
        </p:nvSpPr>
        <p:spPr>
          <a:xfrm>
            <a:off x="5073481" y="1474703"/>
            <a:ext cx="7118511" cy="4930246"/>
          </a:xfrm>
        </p:spPr>
        <p:txBody>
          <a:bodyPr anchor="ctr">
            <a:normAutofit/>
          </a:bodyPr>
          <a:lstStyle/>
          <a:p>
            <a:endParaRPr lang="en-US" sz="2400" dirty="0">
              <a:latin typeface="Gill Sans MT" panose="020B0502020104020203" pitchFamily="34" charset="0"/>
            </a:endParaRPr>
          </a:p>
          <a:p>
            <a:pPr lvl="1"/>
            <a:r>
              <a:rPr lang="en-US" sz="3200" dirty="0">
                <a:latin typeface="Gill Sans MT" panose="020B0502020104020203" pitchFamily="34" charset="0"/>
              </a:rPr>
              <a:t>“</a:t>
            </a:r>
            <a:r>
              <a:rPr lang="en-US" sz="3200" dirty="0"/>
              <a:t>To encourage the recycling, re-use or disposition of produced water …”</a:t>
            </a:r>
          </a:p>
          <a:p>
            <a:pPr lvl="1"/>
            <a:r>
              <a:rPr lang="en-US" sz="3200" dirty="0">
                <a:latin typeface="Gill Sans MT" panose="020B0502020104020203" pitchFamily="34" charset="0"/>
              </a:rPr>
              <a:t>“No permit or registration is required . . . for the disposition by use of PW for drilling, completion, producing, secondary recovery . . .”</a:t>
            </a:r>
          </a:p>
          <a:p>
            <a:pPr lvl="1"/>
            <a:r>
              <a:rPr lang="en-US" sz="3200" dirty="0">
                <a:latin typeface="Gill Sans MT" panose="020B0502020104020203" pitchFamily="34" charset="0"/>
              </a:rPr>
              <a:t>“Any other use of PW requires prior approval . . .”</a:t>
            </a:r>
          </a:p>
          <a:p>
            <a:endParaRPr lang="en-US" sz="2400" dirty="0">
              <a:latin typeface="Gill Sans MT" panose="020B0502020104020203" pitchFamily="34" charset="0"/>
            </a:endParaRPr>
          </a:p>
          <a:p>
            <a:pPr marL="0" indent="0">
              <a:buNone/>
            </a:pPr>
            <a:endParaRPr lang="en-US" sz="2400" dirty="0"/>
          </a:p>
          <a:p>
            <a:pPr lvl="1"/>
            <a:endParaRPr lang="en-US" dirty="0"/>
          </a:p>
        </p:txBody>
      </p:sp>
      <p:sp>
        <p:nvSpPr>
          <p:cNvPr id="4" name="Slide Number Placeholder 3">
            <a:extLst>
              <a:ext uri="{FF2B5EF4-FFF2-40B4-BE49-F238E27FC236}">
                <a16:creationId xmlns:a16="http://schemas.microsoft.com/office/drawing/2014/main" id="{B86A396E-6BE5-47E7-B567-FDDA211F2D2C}"/>
              </a:ext>
            </a:extLst>
          </p:cNvPr>
          <p:cNvSpPr>
            <a:spLocks noGrp="1"/>
          </p:cNvSpPr>
          <p:nvPr>
            <p:ph type="sldNum" sz="quarter" idx="12"/>
          </p:nvPr>
        </p:nvSpPr>
        <p:spPr>
          <a:xfrm>
            <a:off x="10571516" y="6033479"/>
            <a:ext cx="782283" cy="365125"/>
          </a:xfrm>
        </p:spPr>
        <p:txBody>
          <a:bodyPr>
            <a:normAutofit/>
          </a:bodyPr>
          <a:lstStyle/>
          <a:p>
            <a:pPr>
              <a:spcAft>
                <a:spcPts val="600"/>
              </a:spcAft>
            </a:pPr>
            <a:fld id="{345142F5-1E9B-4953-928A-D80E8951DFC1}" type="slidenum">
              <a:rPr lang="en-US" sz="1050">
                <a:solidFill>
                  <a:schemeClr val="tx1">
                    <a:alpha val="80000"/>
                  </a:schemeClr>
                </a:solidFill>
              </a:rPr>
              <a:pPr>
                <a:spcAft>
                  <a:spcPts val="600"/>
                </a:spcAft>
              </a:pPr>
              <a:t>27</a:t>
            </a:fld>
            <a:endParaRPr lang="en-US" sz="1050">
              <a:solidFill>
                <a:schemeClr val="tx1">
                  <a:alpha val="80000"/>
                </a:schemeClr>
              </a:solidFill>
            </a:endParaRPr>
          </a:p>
        </p:txBody>
      </p:sp>
      <p:sp>
        <p:nvSpPr>
          <p:cNvPr id="5" name="TextBox 4">
            <a:extLst>
              <a:ext uri="{FF2B5EF4-FFF2-40B4-BE49-F238E27FC236}">
                <a16:creationId xmlns:a16="http://schemas.microsoft.com/office/drawing/2014/main" id="{5427DF7A-5F0C-4B7E-9832-0B71F6ADD97D}"/>
              </a:ext>
            </a:extLst>
          </p:cNvPr>
          <p:cNvSpPr txBox="1"/>
          <p:nvPr/>
        </p:nvSpPr>
        <p:spPr>
          <a:xfrm>
            <a:off x="1085863" y="453051"/>
            <a:ext cx="11106129" cy="738664"/>
          </a:xfrm>
          <a:prstGeom prst="rect">
            <a:avLst/>
          </a:prstGeom>
          <a:gradFill flip="none" rotWithShape="1">
            <a:gsLst>
              <a:gs pos="0">
                <a:srgbClr val="4472C4">
                  <a:tint val="66000"/>
                  <a:satMod val="160000"/>
                </a:srgbClr>
              </a:gs>
              <a:gs pos="77000">
                <a:srgbClr val="4472C4">
                  <a:tint val="44500"/>
                  <a:satMod val="160000"/>
                </a:srgbClr>
              </a:gs>
              <a:gs pos="100000">
                <a:srgbClr val="4472C4">
                  <a:tint val="23500"/>
                  <a:satMod val="160000"/>
                </a:srgbClr>
              </a:gs>
            </a:gsLst>
            <a:lin ang="10800000" scaled="1"/>
            <a:tileRect/>
          </a:gradFill>
          <a:effectLst>
            <a:softEdge rad="0"/>
          </a:effectLst>
        </p:spPr>
        <p:txBody>
          <a:bodyPr wrap="square" rtlCol="0">
            <a:spAutoFit/>
          </a:bodyPr>
          <a:lstStyle/>
          <a:p>
            <a:pPr marL="3657600" algn="r"/>
            <a:r>
              <a:rPr lang="en-US" sz="4200" dirty="0">
                <a:latin typeface="Gill Sans MT" panose="020B0502020104020203" pitchFamily="34" charset="0"/>
              </a:rPr>
              <a:t>Rule 34 encourages recycling</a:t>
            </a:r>
            <a:endParaRPr lang="en-US" sz="4200" dirty="0"/>
          </a:p>
        </p:txBody>
      </p:sp>
    </p:spTree>
    <p:extLst>
      <p:ext uri="{BB962C8B-B14F-4D97-AF65-F5344CB8AC3E}">
        <p14:creationId xmlns:p14="http://schemas.microsoft.com/office/powerpoint/2010/main" val="31482003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18C276-8769-4805-B2A8-5CBA18FD91B2}"/>
              </a:ext>
            </a:extLst>
          </p:cNvPr>
          <p:cNvSpPr>
            <a:spLocks noGrp="1"/>
          </p:cNvSpPr>
          <p:nvPr>
            <p:ph type="title"/>
          </p:nvPr>
        </p:nvSpPr>
        <p:spPr>
          <a:xfrm>
            <a:off x="838200" y="963877"/>
            <a:ext cx="3494362" cy="4930246"/>
          </a:xfrm>
        </p:spPr>
        <p:txBody>
          <a:bodyPr>
            <a:normAutofit/>
          </a:bodyPr>
          <a:lstStyle/>
          <a:p>
            <a:pPr algn="r"/>
            <a:r>
              <a:rPr lang="en-US" dirty="0">
                <a:solidFill>
                  <a:schemeClr val="accent1"/>
                </a:solidFill>
                <a:latin typeface="Gill Sans MT" panose="020B0502020104020203" pitchFamily="34" charset="0"/>
              </a:rPr>
              <a:t>NM Regulatory Snapshot</a:t>
            </a:r>
          </a:p>
        </p:txBody>
      </p:sp>
      <p:cxnSp>
        <p:nvCxnSpPr>
          <p:cNvPr id="15" name="Straight Connector 10">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E2FC107-0124-486E-BEF0-AF9F2CBB7A1D}"/>
              </a:ext>
            </a:extLst>
          </p:cNvPr>
          <p:cNvSpPr>
            <a:spLocks noGrp="1"/>
          </p:cNvSpPr>
          <p:nvPr>
            <p:ph idx="1"/>
          </p:nvPr>
        </p:nvSpPr>
        <p:spPr>
          <a:xfrm>
            <a:off x="5073481" y="1474703"/>
            <a:ext cx="7118511" cy="4930246"/>
          </a:xfrm>
        </p:spPr>
        <p:txBody>
          <a:bodyPr anchor="ctr">
            <a:normAutofit/>
          </a:bodyPr>
          <a:lstStyle/>
          <a:p>
            <a:endParaRPr lang="en-US" sz="2400" dirty="0">
              <a:latin typeface="Gill Sans MT" panose="020B0502020104020203" pitchFamily="34" charset="0"/>
            </a:endParaRPr>
          </a:p>
          <a:p>
            <a:pPr lvl="1"/>
            <a:r>
              <a:rPr lang="en-US" sz="3200" dirty="0"/>
              <a:t>NMED does not have CWA Section 402 primacy</a:t>
            </a:r>
          </a:p>
          <a:p>
            <a:pPr lvl="1"/>
            <a:r>
              <a:rPr lang="en-US" sz="3200" dirty="0">
                <a:latin typeface="Gill Sans MT" panose="020B0502020104020203" pitchFamily="34" charset="0"/>
              </a:rPr>
              <a:t>EPA issues NPDES permits in NM</a:t>
            </a:r>
          </a:p>
          <a:p>
            <a:pPr lvl="2"/>
            <a:r>
              <a:rPr lang="en-US" sz="2800" i="1" dirty="0">
                <a:latin typeface="Gill Sans MT" panose="020B0502020104020203" pitchFamily="34" charset="0"/>
              </a:rPr>
              <a:t>See </a:t>
            </a:r>
            <a:r>
              <a:rPr lang="en-US" sz="2800" dirty="0">
                <a:latin typeface="Gill Sans MT" panose="020B0502020104020203" pitchFamily="34" charset="0"/>
              </a:rPr>
              <a:t>40 CFR Parts 122 – 125, 403, 435</a:t>
            </a:r>
          </a:p>
          <a:p>
            <a:pPr lvl="1"/>
            <a:r>
              <a:rPr lang="en-US" sz="3200" dirty="0">
                <a:latin typeface="Gill Sans MT" panose="020B0502020104020203" pitchFamily="34" charset="0"/>
              </a:rPr>
              <a:t>May 2018 Administrator Pruitt announced new EPA study examining how EPA, states, and stakeholders regulate and manage PW.</a:t>
            </a:r>
          </a:p>
          <a:p>
            <a:endParaRPr lang="en-US" sz="2400" dirty="0">
              <a:latin typeface="Gill Sans MT" panose="020B0502020104020203" pitchFamily="34" charset="0"/>
            </a:endParaRPr>
          </a:p>
          <a:p>
            <a:pPr marL="0" indent="0">
              <a:buNone/>
            </a:pPr>
            <a:endParaRPr lang="en-US" sz="2400" dirty="0"/>
          </a:p>
          <a:p>
            <a:pPr lvl="1"/>
            <a:endParaRPr lang="en-US" dirty="0"/>
          </a:p>
        </p:txBody>
      </p:sp>
      <p:sp>
        <p:nvSpPr>
          <p:cNvPr id="4" name="Slide Number Placeholder 3">
            <a:extLst>
              <a:ext uri="{FF2B5EF4-FFF2-40B4-BE49-F238E27FC236}">
                <a16:creationId xmlns:a16="http://schemas.microsoft.com/office/drawing/2014/main" id="{B86A396E-6BE5-47E7-B567-FDDA211F2D2C}"/>
              </a:ext>
            </a:extLst>
          </p:cNvPr>
          <p:cNvSpPr>
            <a:spLocks noGrp="1"/>
          </p:cNvSpPr>
          <p:nvPr>
            <p:ph type="sldNum" sz="quarter" idx="12"/>
          </p:nvPr>
        </p:nvSpPr>
        <p:spPr>
          <a:xfrm>
            <a:off x="10571516" y="6033479"/>
            <a:ext cx="782283" cy="365125"/>
          </a:xfrm>
        </p:spPr>
        <p:txBody>
          <a:bodyPr>
            <a:normAutofit/>
          </a:bodyPr>
          <a:lstStyle/>
          <a:p>
            <a:pPr>
              <a:spcAft>
                <a:spcPts val="600"/>
              </a:spcAft>
            </a:pPr>
            <a:fld id="{345142F5-1E9B-4953-928A-D80E8951DFC1}" type="slidenum">
              <a:rPr lang="en-US" sz="1050">
                <a:solidFill>
                  <a:schemeClr val="tx1">
                    <a:alpha val="80000"/>
                  </a:schemeClr>
                </a:solidFill>
              </a:rPr>
              <a:pPr>
                <a:spcAft>
                  <a:spcPts val="600"/>
                </a:spcAft>
              </a:pPr>
              <a:t>28</a:t>
            </a:fld>
            <a:endParaRPr lang="en-US" sz="1050">
              <a:solidFill>
                <a:schemeClr val="tx1">
                  <a:alpha val="80000"/>
                </a:schemeClr>
              </a:solidFill>
            </a:endParaRPr>
          </a:p>
        </p:txBody>
      </p:sp>
      <p:sp>
        <p:nvSpPr>
          <p:cNvPr id="5" name="TextBox 4">
            <a:extLst>
              <a:ext uri="{FF2B5EF4-FFF2-40B4-BE49-F238E27FC236}">
                <a16:creationId xmlns:a16="http://schemas.microsoft.com/office/drawing/2014/main" id="{5427DF7A-5F0C-4B7E-9832-0B71F6ADD97D}"/>
              </a:ext>
            </a:extLst>
          </p:cNvPr>
          <p:cNvSpPr txBox="1"/>
          <p:nvPr/>
        </p:nvSpPr>
        <p:spPr>
          <a:xfrm>
            <a:off x="1085863" y="453051"/>
            <a:ext cx="11106129" cy="738664"/>
          </a:xfrm>
          <a:prstGeom prst="rect">
            <a:avLst/>
          </a:prstGeom>
          <a:gradFill flip="none" rotWithShape="1">
            <a:gsLst>
              <a:gs pos="0">
                <a:srgbClr val="4472C4">
                  <a:tint val="66000"/>
                  <a:satMod val="160000"/>
                </a:srgbClr>
              </a:gs>
              <a:gs pos="77000">
                <a:srgbClr val="4472C4">
                  <a:tint val="44500"/>
                  <a:satMod val="160000"/>
                </a:srgbClr>
              </a:gs>
              <a:gs pos="100000">
                <a:srgbClr val="4472C4">
                  <a:tint val="23500"/>
                  <a:satMod val="160000"/>
                </a:srgbClr>
              </a:gs>
            </a:gsLst>
            <a:lin ang="10800000" scaled="1"/>
            <a:tileRect/>
          </a:gradFill>
          <a:effectLst>
            <a:softEdge rad="0"/>
          </a:effectLst>
        </p:spPr>
        <p:txBody>
          <a:bodyPr wrap="square" rtlCol="0">
            <a:spAutoFit/>
          </a:bodyPr>
          <a:lstStyle/>
          <a:p>
            <a:pPr marL="3657600" algn="r"/>
            <a:r>
              <a:rPr lang="en-US" sz="4200" dirty="0">
                <a:latin typeface="Gill Sans MT" panose="020B0502020104020203" pitchFamily="34" charset="0"/>
              </a:rPr>
              <a:t>Discharge—NMED / EPA</a:t>
            </a:r>
            <a:endParaRPr lang="en-US" sz="4200" dirty="0"/>
          </a:p>
        </p:txBody>
      </p:sp>
    </p:spTree>
    <p:extLst>
      <p:ext uri="{BB962C8B-B14F-4D97-AF65-F5344CB8AC3E}">
        <p14:creationId xmlns:p14="http://schemas.microsoft.com/office/powerpoint/2010/main" val="5806466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18C276-8769-4805-B2A8-5CBA18FD91B2}"/>
              </a:ext>
            </a:extLst>
          </p:cNvPr>
          <p:cNvSpPr>
            <a:spLocks noGrp="1"/>
          </p:cNvSpPr>
          <p:nvPr>
            <p:ph type="title"/>
          </p:nvPr>
        </p:nvSpPr>
        <p:spPr>
          <a:xfrm>
            <a:off x="838200" y="963877"/>
            <a:ext cx="3494362" cy="4930246"/>
          </a:xfrm>
        </p:spPr>
        <p:txBody>
          <a:bodyPr>
            <a:normAutofit/>
          </a:bodyPr>
          <a:lstStyle/>
          <a:p>
            <a:pPr algn="r"/>
            <a:r>
              <a:rPr lang="en-US" dirty="0">
                <a:solidFill>
                  <a:schemeClr val="accent1"/>
                </a:solidFill>
                <a:latin typeface="Gill Sans MT" panose="020B0502020104020203" pitchFamily="34" charset="0"/>
              </a:rPr>
              <a:t>NM Regulatory Snapshot</a:t>
            </a:r>
          </a:p>
        </p:txBody>
      </p:sp>
      <p:cxnSp>
        <p:nvCxnSpPr>
          <p:cNvPr id="15" name="Straight Connector 10">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E2FC107-0124-486E-BEF0-AF9F2CBB7A1D}"/>
              </a:ext>
            </a:extLst>
          </p:cNvPr>
          <p:cNvSpPr>
            <a:spLocks noGrp="1"/>
          </p:cNvSpPr>
          <p:nvPr>
            <p:ph idx="1"/>
          </p:nvPr>
        </p:nvSpPr>
        <p:spPr>
          <a:xfrm>
            <a:off x="5073481" y="1474703"/>
            <a:ext cx="7118511" cy="4930246"/>
          </a:xfrm>
        </p:spPr>
        <p:txBody>
          <a:bodyPr anchor="ctr">
            <a:normAutofit/>
          </a:bodyPr>
          <a:lstStyle/>
          <a:p>
            <a:endParaRPr lang="en-US" sz="2400" dirty="0">
              <a:latin typeface="Gill Sans MT" panose="020B0502020104020203" pitchFamily="34" charset="0"/>
            </a:endParaRPr>
          </a:p>
          <a:p>
            <a:pPr lvl="1"/>
            <a:r>
              <a:rPr lang="en-US" sz="3200" dirty="0"/>
              <a:t>EPA focusing on available approaches to manage PW, answer questions:</a:t>
            </a:r>
          </a:p>
          <a:p>
            <a:pPr lvl="2"/>
            <a:r>
              <a:rPr lang="en-US" sz="2800" dirty="0"/>
              <a:t>How federal approaches under the CWA can interact more effectively with state regs, requirements, policy needs</a:t>
            </a:r>
          </a:p>
          <a:p>
            <a:pPr lvl="2"/>
            <a:r>
              <a:rPr lang="en-US" sz="2800" dirty="0"/>
              <a:t>Whether adjustments to federal regulations are necessary and appropriate</a:t>
            </a:r>
          </a:p>
          <a:p>
            <a:endParaRPr lang="en-US" sz="2400" dirty="0">
              <a:latin typeface="Gill Sans MT" panose="020B0502020104020203" pitchFamily="34" charset="0"/>
            </a:endParaRPr>
          </a:p>
          <a:p>
            <a:pPr marL="0" indent="0">
              <a:buNone/>
            </a:pPr>
            <a:endParaRPr lang="en-US" sz="2400" dirty="0"/>
          </a:p>
          <a:p>
            <a:pPr lvl="1"/>
            <a:endParaRPr lang="en-US" dirty="0"/>
          </a:p>
        </p:txBody>
      </p:sp>
      <p:sp>
        <p:nvSpPr>
          <p:cNvPr id="4" name="Slide Number Placeholder 3">
            <a:extLst>
              <a:ext uri="{FF2B5EF4-FFF2-40B4-BE49-F238E27FC236}">
                <a16:creationId xmlns:a16="http://schemas.microsoft.com/office/drawing/2014/main" id="{B86A396E-6BE5-47E7-B567-FDDA211F2D2C}"/>
              </a:ext>
            </a:extLst>
          </p:cNvPr>
          <p:cNvSpPr>
            <a:spLocks noGrp="1"/>
          </p:cNvSpPr>
          <p:nvPr>
            <p:ph type="sldNum" sz="quarter" idx="12"/>
          </p:nvPr>
        </p:nvSpPr>
        <p:spPr>
          <a:xfrm>
            <a:off x="10571516" y="6033479"/>
            <a:ext cx="782283" cy="365125"/>
          </a:xfrm>
        </p:spPr>
        <p:txBody>
          <a:bodyPr>
            <a:normAutofit/>
          </a:bodyPr>
          <a:lstStyle/>
          <a:p>
            <a:pPr>
              <a:spcAft>
                <a:spcPts val="600"/>
              </a:spcAft>
            </a:pPr>
            <a:fld id="{345142F5-1E9B-4953-928A-D80E8951DFC1}" type="slidenum">
              <a:rPr lang="en-US" sz="1050">
                <a:solidFill>
                  <a:schemeClr val="tx1">
                    <a:alpha val="80000"/>
                  </a:schemeClr>
                </a:solidFill>
              </a:rPr>
              <a:pPr>
                <a:spcAft>
                  <a:spcPts val="600"/>
                </a:spcAft>
              </a:pPr>
              <a:t>29</a:t>
            </a:fld>
            <a:endParaRPr lang="en-US" sz="1050">
              <a:solidFill>
                <a:schemeClr val="tx1">
                  <a:alpha val="80000"/>
                </a:schemeClr>
              </a:solidFill>
            </a:endParaRPr>
          </a:p>
        </p:txBody>
      </p:sp>
      <p:sp>
        <p:nvSpPr>
          <p:cNvPr id="5" name="TextBox 4">
            <a:extLst>
              <a:ext uri="{FF2B5EF4-FFF2-40B4-BE49-F238E27FC236}">
                <a16:creationId xmlns:a16="http://schemas.microsoft.com/office/drawing/2014/main" id="{5427DF7A-5F0C-4B7E-9832-0B71F6ADD97D}"/>
              </a:ext>
            </a:extLst>
          </p:cNvPr>
          <p:cNvSpPr txBox="1"/>
          <p:nvPr/>
        </p:nvSpPr>
        <p:spPr>
          <a:xfrm>
            <a:off x="1085863" y="453051"/>
            <a:ext cx="11106129" cy="738664"/>
          </a:xfrm>
          <a:prstGeom prst="rect">
            <a:avLst/>
          </a:prstGeom>
          <a:gradFill flip="none" rotWithShape="1">
            <a:gsLst>
              <a:gs pos="0">
                <a:srgbClr val="4472C4">
                  <a:tint val="66000"/>
                  <a:satMod val="160000"/>
                </a:srgbClr>
              </a:gs>
              <a:gs pos="77000">
                <a:srgbClr val="4472C4">
                  <a:tint val="44500"/>
                  <a:satMod val="160000"/>
                </a:srgbClr>
              </a:gs>
              <a:gs pos="100000">
                <a:srgbClr val="4472C4">
                  <a:tint val="23500"/>
                  <a:satMod val="160000"/>
                </a:srgbClr>
              </a:gs>
            </a:gsLst>
            <a:lin ang="10800000" scaled="1"/>
            <a:tileRect/>
          </a:gradFill>
          <a:effectLst>
            <a:softEdge rad="0"/>
          </a:effectLst>
        </p:spPr>
        <p:txBody>
          <a:bodyPr wrap="square" rtlCol="0">
            <a:spAutoFit/>
          </a:bodyPr>
          <a:lstStyle/>
          <a:p>
            <a:pPr marL="3657600" algn="r"/>
            <a:r>
              <a:rPr lang="en-US" sz="4200" dirty="0">
                <a:latin typeface="Gill Sans MT" panose="020B0502020104020203" pitchFamily="34" charset="0"/>
              </a:rPr>
              <a:t>EPA / State examination</a:t>
            </a:r>
            <a:endParaRPr lang="en-US" sz="4200" dirty="0"/>
          </a:p>
        </p:txBody>
      </p:sp>
    </p:spTree>
    <p:extLst>
      <p:ext uri="{BB962C8B-B14F-4D97-AF65-F5344CB8AC3E}">
        <p14:creationId xmlns:p14="http://schemas.microsoft.com/office/powerpoint/2010/main" val="42139990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6F310-40E9-45A1-AE23-C866558BB779}"/>
              </a:ext>
            </a:extLst>
          </p:cNvPr>
          <p:cNvSpPr>
            <a:spLocks noGrp="1"/>
          </p:cNvSpPr>
          <p:nvPr>
            <p:ph type="title"/>
          </p:nvPr>
        </p:nvSpPr>
        <p:spPr>
          <a:xfrm>
            <a:off x="804484" y="1147965"/>
            <a:ext cx="6387102" cy="1325563"/>
          </a:xfrm>
        </p:spPr>
        <p:txBody>
          <a:bodyPr vert="horz" lIns="91440" tIns="45720" rIns="91440" bIns="45720" rtlCol="0">
            <a:normAutofit/>
          </a:bodyPr>
          <a:lstStyle/>
          <a:p>
            <a:r>
              <a:rPr lang="en-US" b="1" kern="1200" dirty="0">
                <a:latin typeface="Gill Sans MT" panose="020B0502020104020203" pitchFamily="34" charset="0"/>
              </a:rPr>
              <a:t>NM Water Confluences</a:t>
            </a:r>
          </a:p>
        </p:txBody>
      </p:sp>
      <p:sp>
        <p:nvSpPr>
          <p:cNvPr id="4" name="Slide Number Placeholder 3">
            <a:extLst>
              <a:ext uri="{FF2B5EF4-FFF2-40B4-BE49-F238E27FC236}">
                <a16:creationId xmlns:a16="http://schemas.microsoft.com/office/drawing/2014/main" id="{FB91E780-3540-4711-A323-EEDF4DE4D269}"/>
              </a:ext>
            </a:extLst>
          </p:cNvPr>
          <p:cNvSpPr>
            <a:spLocks noGrp="1"/>
          </p:cNvSpPr>
          <p:nvPr>
            <p:ph type="sldNum" sz="quarter" idx="12"/>
          </p:nvPr>
        </p:nvSpPr>
        <p:spPr>
          <a:xfrm>
            <a:off x="804484" y="599325"/>
            <a:ext cx="548640" cy="548640"/>
          </a:xfrm>
          <a:prstGeom prst="ellipse">
            <a:avLst/>
          </a:prstGeom>
          <a:solidFill>
            <a:srgbClr val="405F49"/>
          </a:solidFill>
        </p:spPr>
        <p:txBody>
          <a:bodyPr vert="horz" lIns="91440" tIns="45720" rIns="91440" bIns="45720" rtlCol="0" anchor="ctr">
            <a:normAutofit/>
          </a:bodyPr>
          <a:lstStyle/>
          <a:p>
            <a:pPr algn="ctr">
              <a:spcAft>
                <a:spcPts val="600"/>
              </a:spcAft>
            </a:pPr>
            <a:fld id="{345142F5-1E9B-4953-928A-D80E8951DFC1}" type="slidenum">
              <a:rPr lang="en-US" sz="1500">
                <a:solidFill>
                  <a:srgbClr val="FFFFFF"/>
                </a:solidFill>
              </a:rPr>
              <a:pPr algn="ctr">
                <a:spcAft>
                  <a:spcPts val="600"/>
                </a:spcAft>
              </a:pPr>
              <a:t>3</a:t>
            </a:fld>
            <a:endParaRPr lang="en-US" sz="1500">
              <a:solidFill>
                <a:srgbClr val="FFFFFF"/>
              </a:solidFill>
            </a:endParaRPr>
          </a:p>
        </p:txBody>
      </p:sp>
      <p:sp>
        <p:nvSpPr>
          <p:cNvPr id="19" name="Content Placeholder 18">
            <a:extLst>
              <a:ext uri="{FF2B5EF4-FFF2-40B4-BE49-F238E27FC236}">
                <a16:creationId xmlns:a16="http://schemas.microsoft.com/office/drawing/2014/main" id="{FD77A514-4E58-4892-B13B-BB016CE0DE8F}"/>
              </a:ext>
            </a:extLst>
          </p:cNvPr>
          <p:cNvSpPr>
            <a:spLocks noGrp="1"/>
          </p:cNvSpPr>
          <p:nvPr>
            <p:ph idx="1"/>
          </p:nvPr>
        </p:nvSpPr>
        <p:spPr>
          <a:xfrm>
            <a:off x="808929" y="2691007"/>
            <a:ext cx="6382657" cy="3181684"/>
          </a:xfrm>
        </p:spPr>
        <p:txBody>
          <a:bodyPr anchor="t">
            <a:normAutofit fontScale="92500" lnSpcReduction="10000"/>
          </a:bodyPr>
          <a:lstStyle/>
          <a:p>
            <a:pPr marL="514350" indent="-514350">
              <a:buFont typeface="+mj-lt"/>
              <a:buAutoNum type="alphaUcPeriod"/>
            </a:pPr>
            <a:r>
              <a:rPr lang="en-US" sz="3200" dirty="0">
                <a:latin typeface="Gill Sans MT" panose="020B0502020104020203" pitchFamily="34" charset="0"/>
              </a:rPr>
              <a:t>Permian Operations consume water—how much??</a:t>
            </a:r>
          </a:p>
          <a:p>
            <a:pPr marL="514350" indent="-514350">
              <a:buFont typeface="+mj-lt"/>
              <a:buAutoNum type="alphaUcPeriod"/>
            </a:pPr>
            <a:r>
              <a:rPr lang="en-US" sz="3200" dirty="0">
                <a:latin typeface="Gill Sans MT" panose="020B0502020104020203" pitchFamily="34" charset="0"/>
              </a:rPr>
              <a:t>Permian Region and NM are water short.</a:t>
            </a:r>
          </a:p>
          <a:p>
            <a:pPr marL="514350" indent="-514350">
              <a:buFont typeface="+mj-lt"/>
              <a:buAutoNum type="alphaUcPeriod"/>
            </a:pPr>
            <a:r>
              <a:rPr lang="en-US" sz="3200" dirty="0">
                <a:latin typeface="Gill Sans MT" panose="020B0502020104020203" pitchFamily="34" charset="0"/>
              </a:rPr>
              <a:t>Permian operations produce water.</a:t>
            </a:r>
          </a:p>
          <a:p>
            <a:pPr marL="0" indent="0">
              <a:buNone/>
            </a:pPr>
            <a:endParaRPr lang="en-US" sz="3200" dirty="0">
              <a:latin typeface="Gill Sans MT" panose="020B0502020104020203" pitchFamily="34" charset="0"/>
            </a:endParaRPr>
          </a:p>
          <a:p>
            <a:pPr marL="0" indent="0" algn="ctr">
              <a:buNone/>
            </a:pPr>
            <a:r>
              <a:rPr lang="en-US" sz="3200" u="sng" dirty="0">
                <a:latin typeface="Gill Sans MT" panose="020B0502020104020203" pitchFamily="34" charset="0"/>
              </a:rPr>
              <a:t>A + B + C = opportunity</a:t>
            </a:r>
          </a:p>
        </p:txBody>
      </p:sp>
      <p:sp>
        <p:nvSpPr>
          <p:cNvPr id="22" name="Freeform: Shape 21">
            <a:extLst>
              <a:ext uri="{FF2B5EF4-FFF2-40B4-BE49-F238E27FC236}">
                <a16:creationId xmlns:a16="http://schemas.microsoft.com/office/drawing/2014/main" id="{2C6A2225-94AF-4BC4-98F4-77746E7B1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5108" y="1"/>
            <a:ext cx="4666892" cy="3612937"/>
          </a:xfrm>
          <a:custGeom>
            <a:avLst/>
            <a:gdLst>
              <a:gd name="connsiteX0" fmla="*/ 192227 w 4666892"/>
              <a:gd name="connsiteY0" fmla="*/ 0 h 3612937"/>
              <a:gd name="connsiteX1" fmla="*/ 4666892 w 4666892"/>
              <a:gd name="connsiteY1" fmla="*/ 0 h 3612937"/>
              <a:gd name="connsiteX2" fmla="*/ 4666892 w 4666892"/>
              <a:gd name="connsiteY2" fmla="*/ 2643684 h 3612937"/>
              <a:gd name="connsiteX3" fmla="*/ 4657487 w 4666892"/>
              <a:gd name="connsiteY3" fmla="*/ 2656262 h 3612937"/>
              <a:gd name="connsiteX4" fmla="*/ 2628900 w 4666892"/>
              <a:gd name="connsiteY4" fmla="*/ 3612937 h 3612937"/>
              <a:gd name="connsiteX5" fmla="*/ 0 w 4666892"/>
              <a:gd name="connsiteY5" fmla="*/ 984037 h 3612937"/>
              <a:gd name="connsiteX6" fmla="*/ 118190 w 4666892"/>
              <a:gd name="connsiteY6" fmla="*/ 202283 h 361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66892" h="3612937">
                <a:moveTo>
                  <a:pt x="192227" y="0"/>
                </a:moveTo>
                <a:lnTo>
                  <a:pt x="4666892" y="0"/>
                </a:lnTo>
                <a:lnTo>
                  <a:pt x="4666892" y="2643684"/>
                </a:lnTo>
                <a:lnTo>
                  <a:pt x="4657487" y="2656262"/>
                </a:lnTo>
                <a:cubicBezTo>
                  <a:pt x="4175308" y="3240527"/>
                  <a:pt x="3445594" y="3612937"/>
                  <a:pt x="2628900" y="3612937"/>
                </a:cubicBezTo>
                <a:cubicBezTo>
                  <a:pt x="1176999" y="3612937"/>
                  <a:pt x="0" y="2435938"/>
                  <a:pt x="0" y="984037"/>
                </a:cubicBezTo>
                <a:cubicBezTo>
                  <a:pt x="0" y="711806"/>
                  <a:pt x="41379" y="449239"/>
                  <a:pt x="118190" y="2022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8B5A6E58-8F03-4D14-99A2-B2AD1DB15429}"/>
              </a:ext>
            </a:extLst>
          </p:cNvPr>
          <p:cNvPicPr>
            <a:picLocks noChangeAspect="1"/>
          </p:cNvPicPr>
          <p:nvPr/>
        </p:nvPicPr>
        <p:blipFill rotWithShape="1">
          <a:blip r:embed="rId2"/>
          <a:srcRect r="12850" b="3"/>
          <a:stretch/>
        </p:blipFill>
        <p:spPr>
          <a:xfrm>
            <a:off x="7689829" y="10"/>
            <a:ext cx="4502173" cy="3448209"/>
          </a:xfrm>
          <a:custGeom>
            <a:avLst/>
            <a:gdLst>
              <a:gd name="connsiteX0" fmla="*/ 205627 w 4502173"/>
              <a:gd name="connsiteY0" fmla="*/ 0 h 3448219"/>
              <a:gd name="connsiteX1" fmla="*/ 4502173 w 4502173"/>
              <a:gd name="connsiteY1" fmla="*/ 0 h 3448219"/>
              <a:gd name="connsiteX2" fmla="*/ 4502173 w 4502173"/>
              <a:gd name="connsiteY2" fmla="*/ 2368934 h 3448219"/>
              <a:gd name="connsiteX3" fmla="*/ 4365663 w 4502173"/>
              <a:gd name="connsiteY3" fmla="*/ 2551486 h 3448219"/>
              <a:gd name="connsiteX4" fmla="*/ 2464181 w 4502173"/>
              <a:gd name="connsiteY4" fmla="*/ 3448219 h 3448219"/>
              <a:gd name="connsiteX5" fmla="*/ 0 w 4502173"/>
              <a:gd name="connsiteY5" fmla="*/ 984038 h 3448219"/>
              <a:gd name="connsiteX6" fmla="*/ 193648 w 4502173"/>
              <a:gd name="connsiteY6" fmla="*/ 24867 h 344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2173" h="3448219">
                <a:moveTo>
                  <a:pt x="205627" y="0"/>
                </a:moveTo>
                <a:lnTo>
                  <a:pt x="4502173" y="0"/>
                </a:lnTo>
                <a:lnTo>
                  <a:pt x="4502173" y="2368934"/>
                </a:lnTo>
                <a:lnTo>
                  <a:pt x="4365663" y="2551486"/>
                </a:lnTo>
                <a:cubicBezTo>
                  <a:pt x="3913696" y="3099144"/>
                  <a:pt x="3229704" y="3448219"/>
                  <a:pt x="2464181" y="3448219"/>
                </a:cubicBezTo>
                <a:cubicBezTo>
                  <a:pt x="1103251" y="3448219"/>
                  <a:pt x="0" y="2344968"/>
                  <a:pt x="0" y="984038"/>
                </a:cubicBezTo>
                <a:cubicBezTo>
                  <a:pt x="0" y="643806"/>
                  <a:pt x="68954" y="319678"/>
                  <a:pt x="193648" y="24867"/>
                </a:cubicBezTo>
                <a:close/>
              </a:path>
            </a:pathLst>
          </a:custGeom>
        </p:spPr>
      </p:pic>
      <p:sp>
        <p:nvSpPr>
          <p:cNvPr id="24" name="Freeform: Shape 23">
            <a:extLst>
              <a:ext uri="{FF2B5EF4-FFF2-40B4-BE49-F238E27FC236}">
                <a16:creationId xmlns:a16="http://schemas.microsoft.com/office/drawing/2014/main" id="{648F5915-2CE1-4F74-88C5-D4366893D2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4737" y="3918051"/>
            <a:ext cx="3587263" cy="2939948"/>
          </a:xfrm>
          <a:custGeom>
            <a:avLst/>
            <a:gdLst>
              <a:gd name="connsiteX0" fmla="*/ 2070613 w 3587263"/>
              <a:gd name="connsiteY0" fmla="*/ 0 h 2939948"/>
              <a:gd name="connsiteX1" fmla="*/ 3534758 w 3587263"/>
              <a:gd name="connsiteY1" fmla="*/ 606469 h 2939948"/>
              <a:gd name="connsiteX2" fmla="*/ 3587263 w 3587263"/>
              <a:gd name="connsiteY2" fmla="*/ 664240 h 2939948"/>
              <a:gd name="connsiteX3" fmla="*/ 3587263 w 3587263"/>
              <a:gd name="connsiteY3" fmla="*/ 2939948 h 2939948"/>
              <a:gd name="connsiteX4" fmla="*/ 193241 w 3587263"/>
              <a:gd name="connsiteY4" fmla="*/ 2939948 h 2939948"/>
              <a:gd name="connsiteX5" fmla="*/ 162719 w 3587263"/>
              <a:gd name="connsiteY5" fmla="*/ 2876589 h 2939948"/>
              <a:gd name="connsiteX6" fmla="*/ 0 w 3587263"/>
              <a:gd name="connsiteY6" fmla="*/ 2070613 h 2939948"/>
              <a:gd name="connsiteX7" fmla="*/ 2070613 w 3587263"/>
              <a:gd name="connsiteY7" fmla="*/ 0 h 2939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7263" h="2939948">
                <a:moveTo>
                  <a:pt x="2070613" y="0"/>
                </a:moveTo>
                <a:cubicBezTo>
                  <a:pt x="2642397" y="0"/>
                  <a:pt x="3160050" y="231761"/>
                  <a:pt x="3534758" y="606469"/>
                </a:cubicBezTo>
                <a:lnTo>
                  <a:pt x="3587263" y="664240"/>
                </a:lnTo>
                <a:lnTo>
                  <a:pt x="3587263" y="2939948"/>
                </a:lnTo>
                <a:lnTo>
                  <a:pt x="193241" y="2939948"/>
                </a:lnTo>
                <a:lnTo>
                  <a:pt x="162719" y="2876589"/>
                </a:lnTo>
                <a:cubicBezTo>
                  <a:pt x="57940" y="2628865"/>
                  <a:pt x="0" y="2356505"/>
                  <a:pt x="0" y="2070613"/>
                </a:cubicBezTo>
                <a:cubicBezTo>
                  <a:pt x="0" y="927045"/>
                  <a:pt x="927045" y="0"/>
                  <a:pt x="2070613"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Content Placeholder 4">
            <a:extLst>
              <a:ext uri="{FF2B5EF4-FFF2-40B4-BE49-F238E27FC236}">
                <a16:creationId xmlns:a16="http://schemas.microsoft.com/office/drawing/2014/main" id="{B46C52BC-9425-479E-B761-045A27EB4ADE}"/>
              </a:ext>
            </a:extLst>
          </p:cNvPr>
          <p:cNvPicPr>
            <a:picLocks noChangeAspect="1"/>
          </p:cNvPicPr>
          <p:nvPr/>
        </p:nvPicPr>
        <p:blipFill rotWithShape="1">
          <a:blip r:embed="rId3"/>
          <a:srcRect l="111" r="-5" b="-5"/>
          <a:stretch/>
        </p:blipFill>
        <p:spPr>
          <a:xfrm>
            <a:off x="8768827" y="4082141"/>
            <a:ext cx="3423175" cy="2775859"/>
          </a:xfrm>
          <a:custGeom>
            <a:avLst/>
            <a:gdLst>
              <a:gd name="connsiteX0" fmla="*/ 1906524 w 3423175"/>
              <a:gd name="connsiteY0" fmla="*/ 0 h 2775859"/>
              <a:gd name="connsiteX1" fmla="*/ 3377691 w 3423175"/>
              <a:gd name="connsiteY1" fmla="*/ 693798 h 2775859"/>
              <a:gd name="connsiteX2" fmla="*/ 3423175 w 3423175"/>
              <a:gd name="connsiteY2" fmla="*/ 754624 h 2775859"/>
              <a:gd name="connsiteX3" fmla="*/ 3423175 w 3423175"/>
              <a:gd name="connsiteY3" fmla="*/ 2775859 h 2775859"/>
              <a:gd name="connsiteX4" fmla="*/ 211114 w 3423175"/>
              <a:gd name="connsiteY4" fmla="*/ 2775859 h 2775859"/>
              <a:gd name="connsiteX5" fmla="*/ 149824 w 3423175"/>
              <a:gd name="connsiteY5" fmla="*/ 2648629 h 2775859"/>
              <a:gd name="connsiteX6" fmla="*/ 0 w 3423175"/>
              <a:gd name="connsiteY6" fmla="*/ 1906524 h 2775859"/>
              <a:gd name="connsiteX7" fmla="*/ 1906524 w 3423175"/>
              <a:gd name="connsiteY7" fmla="*/ 0 h 277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3175" h="2775859">
                <a:moveTo>
                  <a:pt x="1906524" y="0"/>
                </a:moveTo>
                <a:cubicBezTo>
                  <a:pt x="2498805" y="0"/>
                  <a:pt x="3028006" y="270078"/>
                  <a:pt x="3377691" y="693798"/>
                </a:cubicBezTo>
                <a:lnTo>
                  <a:pt x="3423175" y="754624"/>
                </a:lnTo>
                <a:lnTo>
                  <a:pt x="3423175" y="2775859"/>
                </a:lnTo>
                <a:lnTo>
                  <a:pt x="211114" y="2775859"/>
                </a:lnTo>
                <a:lnTo>
                  <a:pt x="149824" y="2648629"/>
                </a:lnTo>
                <a:cubicBezTo>
                  <a:pt x="53349" y="2420536"/>
                  <a:pt x="0" y="2169760"/>
                  <a:pt x="0" y="1906524"/>
                </a:cubicBezTo>
                <a:cubicBezTo>
                  <a:pt x="0" y="853580"/>
                  <a:pt x="853580" y="0"/>
                  <a:pt x="1906524" y="0"/>
                </a:cubicBezTo>
                <a:close/>
              </a:path>
            </a:pathLst>
          </a:custGeom>
        </p:spPr>
      </p:pic>
    </p:spTree>
    <p:extLst>
      <p:ext uri="{BB962C8B-B14F-4D97-AF65-F5344CB8AC3E}">
        <p14:creationId xmlns:p14="http://schemas.microsoft.com/office/powerpoint/2010/main" val="1746349057"/>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18C276-8769-4805-B2A8-5CBA18FD91B2}"/>
              </a:ext>
            </a:extLst>
          </p:cNvPr>
          <p:cNvSpPr>
            <a:spLocks noGrp="1"/>
          </p:cNvSpPr>
          <p:nvPr>
            <p:ph type="title"/>
          </p:nvPr>
        </p:nvSpPr>
        <p:spPr>
          <a:xfrm>
            <a:off x="838200" y="963877"/>
            <a:ext cx="3494362" cy="4930246"/>
          </a:xfrm>
        </p:spPr>
        <p:txBody>
          <a:bodyPr>
            <a:normAutofit/>
          </a:bodyPr>
          <a:lstStyle/>
          <a:p>
            <a:pPr algn="r"/>
            <a:r>
              <a:rPr lang="en-US" dirty="0">
                <a:solidFill>
                  <a:schemeClr val="accent1"/>
                </a:solidFill>
                <a:latin typeface="Gill Sans MT" panose="020B0502020104020203" pitchFamily="34" charset="0"/>
              </a:rPr>
              <a:t>NM Regulatory Snapshot</a:t>
            </a:r>
          </a:p>
        </p:txBody>
      </p:sp>
      <p:cxnSp>
        <p:nvCxnSpPr>
          <p:cNvPr id="15" name="Straight Connector 10">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E2FC107-0124-486E-BEF0-AF9F2CBB7A1D}"/>
              </a:ext>
            </a:extLst>
          </p:cNvPr>
          <p:cNvSpPr>
            <a:spLocks noGrp="1"/>
          </p:cNvSpPr>
          <p:nvPr>
            <p:ph idx="1"/>
          </p:nvPr>
        </p:nvSpPr>
        <p:spPr>
          <a:xfrm>
            <a:off x="5073481" y="1474703"/>
            <a:ext cx="7118511" cy="4930246"/>
          </a:xfrm>
        </p:spPr>
        <p:txBody>
          <a:bodyPr anchor="ctr">
            <a:normAutofit/>
          </a:bodyPr>
          <a:lstStyle/>
          <a:p>
            <a:endParaRPr lang="en-US" sz="2400" dirty="0">
              <a:latin typeface="Gill Sans MT" panose="020B0502020104020203" pitchFamily="34" charset="0"/>
            </a:endParaRPr>
          </a:p>
          <a:p>
            <a:pPr lvl="1"/>
            <a:r>
              <a:rPr lang="en-US" sz="3200" dirty="0"/>
              <a:t>Joint New Mexico / EPA white paper re federal and state regulatory landscape &amp; opportunities</a:t>
            </a:r>
            <a:endParaRPr lang="en-US" sz="2800" dirty="0"/>
          </a:p>
          <a:p>
            <a:endParaRPr lang="en-US" sz="2400" dirty="0">
              <a:latin typeface="Gill Sans MT" panose="020B0502020104020203" pitchFamily="34" charset="0"/>
            </a:endParaRPr>
          </a:p>
          <a:p>
            <a:pPr marL="0" indent="0">
              <a:buNone/>
            </a:pPr>
            <a:endParaRPr lang="en-US" sz="2400" dirty="0"/>
          </a:p>
          <a:p>
            <a:pPr lvl="1"/>
            <a:endParaRPr lang="en-US" dirty="0"/>
          </a:p>
        </p:txBody>
      </p:sp>
      <p:sp>
        <p:nvSpPr>
          <p:cNvPr id="4" name="Slide Number Placeholder 3">
            <a:extLst>
              <a:ext uri="{FF2B5EF4-FFF2-40B4-BE49-F238E27FC236}">
                <a16:creationId xmlns:a16="http://schemas.microsoft.com/office/drawing/2014/main" id="{B86A396E-6BE5-47E7-B567-FDDA211F2D2C}"/>
              </a:ext>
            </a:extLst>
          </p:cNvPr>
          <p:cNvSpPr>
            <a:spLocks noGrp="1"/>
          </p:cNvSpPr>
          <p:nvPr>
            <p:ph type="sldNum" sz="quarter" idx="12"/>
          </p:nvPr>
        </p:nvSpPr>
        <p:spPr>
          <a:xfrm>
            <a:off x="10571516" y="6033479"/>
            <a:ext cx="782283" cy="365125"/>
          </a:xfrm>
        </p:spPr>
        <p:txBody>
          <a:bodyPr>
            <a:normAutofit/>
          </a:bodyPr>
          <a:lstStyle/>
          <a:p>
            <a:pPr>
              <a:spcAft>
                <a:spcPts val="600"/>
              </a:spcAft>
            </a:pPr>
            <a:fld id="{345142F5-1E9B-4953-928A-D80E8951DFC1}" type="slidenum">
              <a:rPr lang="en-US" sz="1050">
                <a:solidFill>
                  <a:schemeClr val="tx1">
                    <a:alpha val="80000"/>
                  </a:schemeClr>
                </a:solidFill>
              </a:rPr>
              <a:pPr>
                <a:spcAft>
                  <a:spcPts val="600"/>
                </a:spcAft>
              </a:pPr>
              <a:t>30</a:t>
            </a:fld>
            <a:endParaRPr lang="en-US" sz="1050">
              <a:solidFill>
                <a:schemeClr val="tx1">
                  <a:alpha val="80000"/>
                </a:schemeClr>
              </a:solidFill>
            </a:endParaRPr>
          </a:p>
        </p:txBody>
      </p:sp>
      <p:sp>
        <p:nvSpPr>
          <p:cNvPr id="5" name="TextBox 4">
            <a:extLst>
              <a:ext uri="{FF2B5EF4-FFF2-40B4-BE49-F238E27FC236}">
                <a16:creationId xmlns:a16="http://schemas.microsoft.com/office/drawing/2014/main" id="{5427DF7A-5F0C-4B7E-9832-0B71F6ADD97D}"/>
              </a:ext>
            </a:extLst>
          </p:cNvPr>
          <p:cNvSpPr txBox="1"/>
          <p:nvPr/>
        </p:nvSpPr>
        <p:spPr>
          <a:xfrm>
            <a:off x="1085863" y="453051"/>
            <a:ext cx="11106129" cy="738664"/>
          </a:xfrm>
          <a:prstGeom prst="rect">
            <a:avLst/>
          </a:prstGeom>
          <a:gradFill flip="none" rotWithShape="1">
            <a:gsLst>
              <a:gs pos="0">
                <a:srgbClr val="4472C4">
                  <a:tint val="66000"/>
                  <a:satMod val="160000"/>
                </a:srgbClr>
              </a:gs>
              <a:gs pos="77000">
                <a:srgbClr val="4472C4">
                  <a:tint val="44500"/>
                  <a:satMod val="160000"/>
                </a:srgbClr>
              </a:gs>
              <a:gs pos="100000">
                <a:srgbClr val="4472C4">
                  <a:tint val="23500"/>
                  <a:satMod val="160000"/>
                </a:srgbClr>
              </a:gs>
            </a:gsLst>
            <a:lin ang="10800000" scaled="1"/>
            <a:tileRect/>
          </a:gradFill>
          <a:effectLst>
            <a:softEdge rad="0"/>
          </a:effectLst>
        </p:spPr>
        <p:txBody>
          <a:bodyPr wrap="square" rtlCol="0">
            <a:spAutoFit/>
          </a:bodyPr>
          <a:lstStyle/>
          <a:p>
            <a:pPr marL="3657600" algn="r"/>
            <a:r>
              <a:rPr lang="en-US" sz="4200" dirty="0">
                <a:latin typeface="Gill Sans MT" panose="020B0502020104020203" pitchFamily="34" charset="0"/>
              </a:rPr>
              <a:t>EPA / State examination</a:t>
            </a:r>
            <a:endParaRPr lang="en-US" sz="4200" dirty="0"/>
          </a:p>
        </p:txBody>
      </p:sp>
    </p:spTree>
    <p:extLst>
      <p:ext uri="{BB962C8B-B14F-4D97-AF65-F5344CB8AC3E}">
        <p14:creationId xmlns:p14="http://schemas.microsoft.com/office/powerpoint/2010/main" val="16475735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9337DA-A56D-4722-8CED-91E6E8238530}"/>
              </a:ext>
            </a:extLst>
          </p:cNvPr>
          <p:cNvSpPr>
            <a:spLocks noGrp="1"/>
          </p:cNvSpPr>
          <p:nvPr>
            <p:ph type="title"/>
          </p:nvPr>
        </p:nvSpPr>
        <p:spPr>
          <a:xfrm>
            <a:off x="838200" y="963877"/>
            <a:ext cx="3494362" cy="4930246"/>
          </a:xfrm>
        </p:spPr>
        <p:txBody>
          <a:bodyPr>
            <a:noAutofit/>
          </a:bodyPr>
          <a:lstStyle/>
          <a:p>
            <a:pPr algn="ctr"/>
            <a:r>
              <a:rPr lang="en-US" sz="3200" dirty="0">
                <a:solidFill>
                  <a:schemeClr val="accent1"/>
                </a:solidFill>
                <a:latin typeface="Gill Sans MT" panose="020B0502020104020203" pitchFamily="34" charset="0"/>
              </a:rPr>
              <a:t>Policy Questions</a:t>
            </a:r>
          </a:p>
        </p:txBody>
      </p:sp>
      <p:cxnSp>
        <p:nvCxnSpPr>
          <p:cNvPr id="11" name="Straight Connector 10">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CE6317B-766D-4FBD-BAD6-A8643FD3C23D}"/>
              </a:ext>
            </a:extLst>
          </p:cNvPr>
          <p:cNvSpPr>
            <a:spLocks noGrp="1"/>
          </p:cNvSpPr>
          <p:nvPr>
            <p:ph idx="1"/>
          </p:nvPr>
        </p:nvSpPr>
        <p:spPr>
          <a:xfrm>
            <a:off x="4976031" y="963877"/>
            <a:ext cx="6377769" cy="4930246"/>
          </a:xfrm>
        </p:spPr>
        <p:txBody>
          <a:bodyPr anchor="ctr">
            <a:normAutofit/>
          </a:bodyPr>
          <a:lstStyle/>
          <a:p>
            <a:r>
              <a:rPr lang="en-US" sz="2400" dirty="0">
                <a:latin typeface="Gill Sans MT" panose="020B0502020104020203" pitchFamily="34" charset="0"/>
              </a:rPr>
              <a:t>Who owns PW?</a:t>
            </a:r>
          </a:p>
          <a:p>
            <a:pPr lvl="1"/>
            <a:r>
              <a:rPr lang="en-US" dirty="0">
                <a:latin typeface="Gill Sans MT" panose="020B0502020104020203" pitchFamily="34" charset="0"/>
              </a:rPr>
              <a:t>Liability vs asset</a:t>
            </a:r>
          </a:p>
          <a:p>
            <a:r>
              <a:rPr lang="en-US" sz="2400" dirty="0">
                <a:latin typeface="Gill Sans MT" panose="020B0502020104020203" pitchFamily="34" charset="0"/>
              </a:rPr>
              <a:t>PW does not fit in the Prior Appropriation paradigm</a:t>
            </a:r>
          </a:p>
          <a:p>
            <a:pPr lvl="1"/>
            <a:r>
              <a:rPr lang="en-US" dirty="0">
                <a:latin typeface="Gill Sans MT" panose="020B0502020104020203" pitchFamily="34" charset="0"/>
              </a:rPr>
              <a:t>Not public trust water</a:t>
            </a:r>
          </a:p>
          <a:p>
            <a:pPr lvl="1"/>
            <a:r>
              <a:rPr lang="en-US" dirty="0">
                <a:latin typeface="Gill Sans MT" panose="020B0502020104020203" pitchFamily="34" charset="0"/>
              </a:rPr>
              <a:t>Water right = real property right</a:t>
            </a:r>
          </a:p>
          <a:p>
            <a:pPr lvl="1"/>
            <a:r>
              <a:rPr lang="en-US" dirty="0">
                <a:latin typeface="Gill Sans MT" panose="020B0502020104020203" pitchFamily="34" charset="0"/>
              </a:rPr>
              <a:t>No water right = no real property right</a:t>
            </a:r>
          </a:p>
          <a:p>
            <a:r>
              <a:rPr lang="en-US" sz="2400" dirty="0">
                <a:latin typeface="Gill Sans MT" panose="020B0502020104020203" pitchFamily="34" charset="0"/>
              </a:rPr>
              <a:t>PW as personal property</a:t>
            </a:r>
          </a:p>
          <a:p>
            <a:pPr lvl="1"/>
            <a:r>
              <a:rPr lang="en-US" dirty="0">
                <a:latin typeface="Gill Sans MT" panose="020B0502020104020203" pitchFamily="34" charset="0"/>
              </a:rPr>
              <a:t>Is it the operator’s?</a:t>
            </a:r>
          </a:p>
          <a:p>
            <a:pPr lvl="1"/>
            <a:r>
              <a:rPr lang="en-US" dirty="0">
                <a:latin typeface="Gill Sans MT" panose="020B0502020104020203" pitchFamily="34" charset="0"/>
              </a:rPr>
              <a:t>Is it the surface owners?</a:t>
            </a:r>
          </a:p>
          <a:p>
            <a:pPr lvl="1"/>
            <a:r>
              <a:rPr lang="en-US" dirty="0">
                <a:latin typeface="Gill Sans MT" panose="020B0502020104020203" pitchFamily="34" charset="0"/>
              </a:rPr>
              <a:t>Is it the mineral owners?</a:t>
            </a:r>
          </a:p>
          <a:p>
            <a:pPr lvl="1"/>
            <a:endParaRPr lang="en-US" dirty="0"/>
          </a:p>
        </p:txBody>
      </p:sp>
      <p:sp>
        <p:nvSpPr>
          <p:cNvPr id="4" name="Slide Number Placeholder 3">
            <a:extLst>
              <a:ext uri="{FF2B5EF4-FFF2-40B4-BE49-F238E27FC236}">
                <a16:creationId xmlns:a16="http://schemas.microsoft.com/office/drawing/2014/main" id="{0CB8983F-34A6-420C-8A81-9BC0D862A73A}"/>
              </a:ext>
            </a:extLst>
          </p:cNvPr>
          <p:cNvSpPr>
            <a:spLocks noGrp="1"/>
          </p:cNvSpPr>
          <p:nvPr>
            <p:ph type="sldNum" sz="quarter" idx="12"/>
          </p:nvPr>
        </p:nvSpPr>
        <p:spPr>
          <a:xfrm>
            <a:off x="10571516" y="6033479"/>
            <a:ext cx="782283" cy="365125"/>
          </a:xfrm>
        </p:spPr>
        <p:txBody>
          <a:bodyPr>
            <a:normAutofit/>
          </a:bodyPr>
          <a:lstStyle/>
          <a:p>
            <a:pPr>
              <a:spcAft>
                <a:spcPts val="600"/>
              </a:spcAft>
            </a:pPr>
            <a:fld id="{345142F5-1E9B-4953-928A-D80E8951DFC1}" type="slidenum">
              <a:rPr lang="en-US" sz="1050">
                <a:solidFill>
                  <a:schemeClr val="tx1">
                    <a:alpha val="80000"/>
                  </a:schemeClr>
                </a:solidFill>
              </a:rPr>
              <a:pPr>
                <a:spcAft>
                  <a:spcPts val="600"/>
                </a:spcAft>
              </a:pPr>
              <a:t>31</a:t>
            </a:fld>
            <a:endParaRPr lang="en-US" sz="1050">
              <a:solidFill>
                <a:schemeClr val="tx1">
                  <a:alpha val="80000"/>
                </a:schemeClr>
              </a:solidFill>
            </a:endParaRPr>
          </a:p>
        </p:txBody>
      </p:sp>
    </p:spTree>
    <p:extLst>
      <p:ext uri="{BB962C8B-B14F-4D97-AF65-F5344CB8AC3E}">
        <p14:creationId xmlns:p14="http://schemas.microsoft.com/office/powerpoint/2010/main" val="11503526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2F077FB-B88D-4A6D-9135-7A0C838AAE98}"/>
              </a:ext>
            </a:extLst>
          </p:cNvPr>
          <p:cNvPicPr>
            <a:picLocks noChangeAspect="1"/>
          </p:cNvPicPr>
          <p:nvPr/>
        </p:nvPicPr>
        <p:blipFill rotWithShape="1">
          <a:blip r:embed="rId2"/>
          <a:srcRect t="16045"/>
          <a:stretch/>
        </p:blipFill>
        <p:spPr>
          <a:xfrm>
            <a:off x="-1" y="10"/>
            <a:ext cx="12192000" cy="6857990"/>
          </a:xfrm>
          <a:prstGeom prst="rect">
            <a:avLst/>
          </a:prstGeom>
        </p:spPr>
      </p:pic>
      <p:sp>
        <p:nvSpPr>
          <p:cNvPr id="16"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4A9337DA-A56D-4722-8CED-91E6E8238530}"/>
              </a:ext>
            </a:extLst>
          </p:cNvPr>
          <p:cNvSpPr>
            <a:spLocks noGrp="1"/>
          </p:cNvSpPr>
          <p:nvPr>
            <p:ph type="title"/>
          </p:nvPr>
        </p:nvSpPr>
        <p:spPr>
          <a:xfrm>
            <a:off x="709448" y="1913950"/>
            <a:ext cx="4204137" cy="1342754"/>
          </a:xfrm>
        </p:spPr>
        <p:txBody>
          <a:bodyPr>
            <a:normAutofit/>
          </a:bodyPr>
          <a:lstStyle/>
          <a:p>
            <a:pPr algn="ctr"/>
            <a:r>
              <a:rPr lang="en-US" sz="3600" dirty="0">
                <a:latin typeface="Gill Sans MT" panose="020B0502020104020203" pitchFamily="34" charset="0"/>
              </a:rPr>
              <a:t>Water Confluences</a:t>
            </a:r>
          </a:p>
        </p:txBody>
      </p:sp>
      <p:cxnSp>
        <p:nvCxnSpPr>
          <p:cNvPr id="18" name="Straight Connector 17">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CE6317B-766D-4FBD-BAD6-A8643FD3C23D}"/>
              </a:ext>
            </a:extLst>
          </p:cNvPr>
          <p:cNvSpPr>
            <a:spLocks noGrp="1"/>
          </p:cNvSpPr>
          <p:nvPr>
            <p:ph idx="1"/>
          </p:nvPr>
        </p:nvSpPr>
        <p:spPr>
          <a:xfrm>
            <a:off x="313011" y="3408050"/>
            <a:ext cx="5391150" cy="2619839"/>
          </a:xfrm>
        </p:spPr>
        <p:txBody>
          <a:bodyPr anchor="ctr">
            <a:normAutofit/>
          </a:bodyPr>
          <a:lstStyle/>
          <a:p>
            <a:r>
              <a:rPr lang="en-US" sz="2600" dirty="0">
                <a:latin typeface="Gill Sans MT" panose="020B0502020104020203" pitchFamily="34" charset="0"/>
              </a:rPr>
              <a:t>Permian operations consume water</a:t>
            </a:r>
          </a:p>
          <a:p>
            <a:r>
              <a:rPr lang="en-US" sz="2600" dirty="0">
                <a:latin typeface="Gill Sans MT" panose="020B0502020104020203" pitchFamily="34" charset="0"/>
              </a:rPr>
              <a:t>Permian region is water short</a:t>
            </a:r>
          </a:p>
          <a:p>
            <a:r>
              <a:rPr lang="en-US" sz="2600" dirty="0">
                <a:latin typeface="Gill Sans MT" panose="020B0502020104020203" pitchFamily="34" charset="0"/>
              </a:rPr>
              <a:t>Permian produces water</a:t>
            </a:r>
          </a:p>
          <a:p>
            <a:r>
              <a:rPr lang="en-US" sz="2600" dirty="0">
                <a:latin typeface="Gill Sans MT" panose="020B0502020104020203" pitchFamily="34" charset="0"/>
              </a:rPr>
              <a:t>Permian-sized opportunity to turn on the water</a:t>
            </a:r>
          </a:p>
        </p:txBody>
      </p:sp>
    </p:spTree>
    <p:extLst>
      <p:ext uri="{BB962C8B-B14F-4D97-AF65-F5344CB8AC3E}">
        <p14:creationId xmlns:p14="http://schemas.microsoft.com/office/powerpoint/2010/main" val="30527982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E26E192-091E-4AA5-B695-160174833825}"/>
              </a:ext>
            </a:extLst>
          </p:cNvPr>
          <p:cNvPicPr>
            <a:picLocks noGrp="1" noChangeAspect="1"/>
          </p:cNvPicPr>
          <p:nvPr>
            <p:ph idx="1"/>
          </p:nvPr>
        </p:nvPicPr>
        <p:blipFill>
          <a:blip r:embed="rId2"/>
          <a:stretch>
            <a:fillRect/>
          </a:stretch>
        </p:blipFill>
        <p:spPr>
          <a:xfrm>
            <a:off x="936171" y="136525"/>
            <a:ext cx="10319657" cy="6584950"/>
          </a:xfrm>
          <a:prstGeom prst="rect">
            <a:avLst/>
          </a:prstGeom>
        </p:spPr>
      </p:pic>
      <p:sp>
        <p:nvSpPr>
          <p:cNvPr id="4" name="Slide Number Placeholder 3">
            <a:extLst>
              <a:ext uri="{FF2B5EF4-FFF2-40B4-BE49-F238E27FC236}">
                <a16:creationId xmlns:a16="http://schemas.microsoft.com/office/drawing/2014/main" id="{DAB6127A-A1D6-455A-BE7C-17217FCE3EB3}"/>
              </a:ext>
            </a:extLst>
          </p:cNvPr>
          <p:cNvSpPr>
            <a:spLocks noGrp="1"/>
          </p:cNvSpPr>
          <p:nvPr>
            <p:ph type="sldNum" sz="quarter" idx="12"/>
          </p:nvPr>
        </p:nvSpPr>
        <p:spPr>
          <a:xfrm>
            <a:off x="8610600" y="6356350"/>
            <a:ext cx="2743200" cy="365125"/>
          </a:xfrm>
        </p:spPr>
        <p:txBody>
          <a:bodyPr/>
          <a:lstStyle/>
          <a:p>
            <a:fld id="{345142F5-1E9B-4953-928A-D80E8951DFC1}" type="slidenum">
              <a:rPr lang="en-US" smtClean="0"/>
              <a:t>4</a:t>
            </a:fld>
            <a:endParaRPr lang="en-US"/>
          </a:p>
        </p:txBody>
      </p:sp>
      <p:pic>
        <p:nvPicPr>
          <p:cNvPr id="6" name="Picture 5">
            <a:extLst>
              <a:ext uri="{FF2B5EF4-FFF2-40B4-BE49-F238E27FC236}">
                <a16:creationId xmlns:a16="http://schemas.microsoft.com/office/drawing/2014/main" id="{975182CF-F137-418E-8CD8-0021B21E884C}"/>
              </a:ext>
            </a:extLst>
          </p:cNvPr>
          <p:cNvPicPr>
            <a:picLocks noChangeAspect="1"/>
          </p:cNvPicPr>
          <p:nvPr/>
        </p:nvPicPr>
        <p:blipFill>
          <a:blip r:embed="rId3"/>
          <a:stretch>
            <a:fillRect/>
          </a:stretch>
        </p:blipFill>
        <p:spPr>
          <a:xfrm>
            <a:off x="9915896" y="6132512"/>
            <a:ext cx="990600" cy="447675"/>
          </a:xfrm>
          <a:prstGeom prst="rect">
            <a:avLst/>
          </a:prstGeom>
        </p:spPr>
      </p:pic>
      <p:sp>
        <p:nvSpPr>
          <p:cNvPr id="7" name="TextBox 6">
            <a:extLst>
              <a:ext uri="{FF2B5EF4-FFF2-40B4-BE49-F238E27FC236}">
                <a16:creationId xmlns:a16="http://schemas.microsoft.com/office/drawing/2014/main" id="{35D477A1-DA55-4D99-8F68-FE7C23070AD2}"/>
              </a:ext>
            </a:extLst>
          </p:cNvPr>
          <p:cNvSpPr txBox="1"/>
          <p:nvPr/>
        </p:nvSpPr>
        <p:spPr>
          <a:xfrm>
            <a:off x="3341810" y="244220"/>
            <a:ext cx="5986733" cy="923330"/>
          </a:xfrm>
          <a:prstGeom prst="rect">
            <a:avLst/>
          </a:prstGeom>
          <a:solidFill>
            <a:schemeClr val="bg1"/>
          </a:solidFill>
        </p:spPr>
        <p:txBody>
          <a:bodyPr wrap="square" rtlCol="0">
            <a:spAutoFit/>
          </a:bodyPr>
          <a:lstStyle/>
          <a:p>
            <a:r>
              <a:rPr lang="en-US" sz="3200" b="1" dirty="0">
                <a:latin typeface="Gill Sans MT" panose="020B0502020104020203" pitchFamily="34" charset="0"/>
              </a:rPr>
              <a:t>New Mexico Water Use</a:t>
            </a:r>
          </a:p>
          <a:p>
            <a:r>
              <a:rPr lang="en-US" sz="2200" b="1" dirty="0">
                <a:latin typeface="Gill Sans MT" panose="020B0502020104020203" pitchFamily="34" charset="0"/>
              </a:rPr>
              <a:t>Total: 3,815,971 </a:t>
            </a:r>
            <a:r>
              <a:rPr lang="en-US" sz="2200" b="1" dirty="0" err="1">
                <a:latin typeface="Gill Sans MT" panose="020B0502020104020203" pitchFamily="34" charset="0"/>
              </a:rPr>
              <a:t>af</a:t>
            </a:r>
            <a:r>
              <a:rPr lang="en-US" sz="2200" b="1" dirty="0">
                <a:latin typeface="Gill Sans MT" panose="020B0502020104020203" pitchFamily="34" charset="0"/>
              </a:rPr>
              <a:t> (2010)</a:t>
            </a:r>
          </a:p>
        </p:txBody>
      </p:sp>
      <p:sp>
        <p:nvSpPr>
          <p:cNvPr id="8" name="TextBox 7">
            <a:extLst>
              <a:ext uri="{FF2B5EF4-FFF2-40B4-BE49-F238E27FC236}">
                <a16:creationId xmlns:a16="http://schemas.microsoft.com/office/drawing/2014/main" id="{C81A20E5-59FC-4D1C-A101-7CBA10BD92D9}"/>
              </a:ext>
            </a:extLst>
          </p:cNvPr>
          <p:cNvSpPr txBox="1"/>
          <p:nvPr/>
        </p:nvSpPr>
        <p:spPr>
          <a:xfrm>
            <a:off x="4977443" y="1897811"/>
            <a:ext cx="2061712" cy="646331"/>
          </a:xfrm>
          <a:prstGeom prst="rect">
            <a:avLst/>
          </a:prstGeom>
          <a:solidFill>
            <a:srgbClr val="89A34C"/>
          </a:solidFill>
        </p:spPr>
        <p:txBody>
          <a:bodyPr wrap="square" rtlCol="0">
            <a:spAutoFit/>
          </a:bodyPr>
          <a:lstStyle/>
          <a:p>
            <a:r>
              <a:rPr lang="en-US" dirty="0"/>
              <a:t>Irrigated Agriculture</a:t>
            </a:r>
          </a:p>
          <a:p>
            <a:r>
              <a:rPr lang="en-US" dirty="0"/>
              <a:t>79% (3,000,155 </a:t>
            </a:r>
            <a:r>
              <a:rPr lang="en-US" dirty="0" err="1"/>
              <a:t>af</a:t>
            </a:r>
            <a:r>
              <a:rPr lang="en-US" dirty="0"/>
              <a:t>)</a:t>
            </a:r>
          </a:p>
        </p:txBody>
      </p:sp>
      <p:sp>
        <p:nvSpPr>
          <p:cNvPr id="9" name="TextBox 8">
            <a:extLst>
              <a:ext uri="{FF2B5EF4-FFF2-40B4-BE49-F238E27FC236}">
                <a16:creationId xmlns:a16="http://schemas.microsoft.com/office/drawing/2014/main" id="{83C7AA0E-5665-419D-B580-E42F63F3899B}"/>
              </a:ext>
            </a:extLst>
          </p:cNvPr>
          <p:cNvSpPr txBox="1"/>
          <p:nvPr/>
        </p:nvSpPr>
        <p:spPr>
          <a:xfrm>
            <a:off x="1311215" y="4554747"/>
            <a:ext cx="1639019" cy="369332"/>
          </a:xfrm>
          <a:prstGeom prst="rect">
            <a:avLst/>
          </a:prstGeom>
          <a:solidFill>
            <a:schemeClr val="bg1"/>
          </a:solidFill>
        </p:spPr>
        <p:txBody>
          <a:bodyPr wrap="square" rtlCol="0">
            <a:spAutoFit/>
          </a:bodyPr>
          <a:lstStyle/>
          <a:p>
            <a:r>
              <a:rPr lang="en-US" dirty="0"/>
              <a:t>Domestic 0.8%</a:t>
            </a:r>
          </a:p>
        </p:txBody>
      </p:sp>
      <p:sp>
        <p:nvSpPr>
          <p:cNvPr id="13" name="TextBox 12">
            <a:extLst>
              <a:ext uri="{FF2B5EF4-FFF2-40B4-BE49-F238E27FC236}">
                <a16:creationId xmlns:a16="http://schemas.microsoft.com/office/drawing/2014/main" id="{C95C7979-08B4-4112-B648-2A3ED01F530A}"/>
              </a:ext>
            </a:extLst>
          </p:cNvPr>
          <p:cNvSpPr txBox="1"/>
          <p:nvPr/>
        </p:nvSpPr>
        <p:spPr>
          <a:xfrm>
            <a:off x="1219201" y="5176445"/>
            <a:ext cx="2008104" cy="646331"/>
          </a:xfrm>
          <a:prstGeom prst="rect">
            <a:avLst/>
          </a:prstGeom>
          <a:solidFill>
            <a:schemeClr val="bg1"/>
          </a:solidFill>
        </p:spPr>
        <p:txBody>
          <a:bodyPr wrap="square" rtlCol="0">
            <a:spAutoFit/>
          </a:bodyPr>
          <a:lstStyle/>
          <a:p>
            <a:pPr algn="ctr"/>
            <a:r>
              <a:rPr lang="en-US" dirty="0"/>
              <a:t>Public Water Supply 8%</a:t>
            </a:r>
          </a:p>
        </p:txBody>
      </p:sp>
      <p:sp>
        <p:nvSpPr>
          <p:cNvPr id="14" name="TextBox 13">
            <a:extLst>
              <a:ext uri="{FF2B5EF4-FFF2-40B4-BE49-F238E27FC236}">
                <a16:creationId xmlns:a16="http://schemas.microsoft.com/office/drawing/2014/main" id="{9B351EA2-266B-4222-ACEE-92BC1997B064}"/>
              </a:ext>
            </a:extLst>
          </p:cNvPr>
          <p:cNvSpPr txBox="1"/>
          <p:nvPr/>
        </p:nvSpPr>
        <p:spPr>
          <a:xfrm>
            <a:off x="3227305" y="5266550"/>
            <a:ext cx="2330481" cy="646331"/>
          </a:xfrm>
          <a:prstGeom prst="rect">
            <a:avLst/>
          </a:prstGeom>
          <a:solidFill>
            <a:schemeClr val="bg1"/>
          </a:solidFill>
        </p:spPr>
        <p:txBody>
          <a:bodyPr wrap="square" rtlCol="0">
            <a:spAutoFit/>
          </a:bodyPr>
          <a:lstStyle/>
          <a:p>
            <a:pPr algn="r"/>
            <a:r>
              <a:rPr lang="en-US" dirty="0"/>
              <a:t>Reservoir Evaporation 6.9%</a:t>
            </a:r>
          </a:p>
        </p:txBody>
      </p:sp>
      <p:sp>
        <p:nvSpPr>
          <p:cNvPr id="15" name="TextBox 14">
            <a:extLst>
              <a:ext uri="{FF2B5EF4-FFF2-40B4-BE49-F238E27FC236}">
                <a16:creationId xmlns:a16="http://schemas.microsoft.com/office/drawing/2014/main" id="{C0AE3EBC-2CA5-4DA0-AB62-C20294FBE13F}"/>
              </a:ext>
            </a:extLst>
          </p:cNvPr>
          <p:cNvSpPr txBox="1"/>
          <p:nvPr/>
        </p:nvSpPr>
        <p:spPr>
          <a:xfrm>
            <a:off x="3647653" y="6132512"/>
            <a:ext cx="2008104" cy="369332"/>
          </a:xfrm>
          <a:prstGeom prst="rect">
            <a:avLst/>
          </a:prstGeom>
          <a:solidFill>
            <a:schemeClr val="bg1"/>
          </a:solidFill>
        </p:spPr>
        <p:txBody>
          <a:bodyPr wrap="square" rtlCol="0">
            <a:spAutoFit/>
          </a:bodyPr>
          <a:lstStyle/>
          <a:p>
            <a:pPr algn="r"/>
            <a:r>
              <a:rPr lang="en-US" dirty="0"/>
              <a:t>Power 1.5%</a:t>
            </a:r>
          </a:p>
        </p:txBody>
      </p:sp>
      <p:sp>
        <p:nvSpPr>
          <p:cNvPr id="16" name="TextBox 15">
            <a:extLst>
              <a:ext uri="{FF2B5EF4-FFF2-40B4-BE49-F238E27FC236}">
                <a16:creationId xmlns:a16="http://schemas.microsoft.com/office/drawing/2014/main" id="{5CA3C8FE-DC9E-4576-92FD-BB984104BD9C}"/>
              </a:ext>
            </a:extLst>
          </p:cNvPr>
          <p:cNvSpPr txBox="1"/>
          <p:nvPr/>
        </p:nvSpPr>
        <p:spPr>
          <a:xfrm>
            <a:off x="5743574" y="6276632"/>
            <a:ext cx="1389603" cy="369332"/>
          </a:xfrm>
          <a:prstGeom prst="rect">
            <a:avLst/>
          </a:prstGeom>
          <a:solidFill>
            <a:schemeClr val="bg1"/>
          </a:solidFill>
        </p:spPr>
        <p:txBody>
          <a:bodyPr wrap="square" rtlCol="0">
            <a:spAutoFit/>
          </a:bodyPr>
          <a:lstStyle/>
          <a:p>
            <a:pPr algn="r"/>
            <a:r>
              <a:rPr lang="en-US" dirty="0"/>
              <a:t>Mining 1.1%</a:t>
            </a:r>
          </a:p>
        </p:txBody>
      </p:sp>
      <p:sp>
        <p:nvSpPr>
          <p:cNvPr id="17" name="TextBox 16">
            <a:extLst>
              <a:ext uri="{FF2B5EF4-FFF2-40B4-BE49-F238E27FC236}">
                <a16:creationId xmlns:a16="http://schemas.microsoft.com/office/drawing/2014/main" id="{978A5D88-0A9F-4B69-B73E-3EFAC39AA2A4}"/>
              </a:ext>
            </a:extLst>
          </p:cNvPr>
          <p:cNvSpPr txBox="1"/>
          <p:nvPr/>
        </p:nvSpPr>
        <p:spPr>
          <a:xfrm>
            <a:off x="7320439" y="6132512"/>
            <a:ext cx="2008104" cy="369332"/>
          </a:xfrm>
          <a:prstGeom prst="rect">
            <a:avLst/>
          </a:prstGeom>
          <a:solidFill>
            <a:schemeClr val="bg1"/>
          </a:solidFill>
        </p:spPr>
        <p:txBody>
          <a:bodyPr wrap="square" rtlCol="0">
            <a:spAutoFit/>
          </a:bodyPr>
          <a:lstStyle/>
          <a:p>
            <a:pPr algn="ctr"/>
            <a:r>
              <a:rPr lang="en-US" dirty="0"/>
              <a:t>Industrial 0.3%</a:t>
            </a:r>
          </a:p>
        </p:txBody>
      </p:sp>
      <p:sp>
        <p:nvSpPr>
          <p:cNvPr id="18" name="TextBox 17">
            <a:extLst>
              <a:ext uri="{FF2B5EF4-FFF2-40B4-BE49-F238E27FC236}">
                <a16:creationId xmlns:a16="http://schemas.microsoft.com/office/drawing/2014/main" id="{547983E7-2BFC-4898-9BD5-C8573B4EC0EE}"/>
              </a:ext>
            </a:extLst>
          </p:cNvPr>
          <p:cNvSpPr txBox="1"/>
          <p:nvPr/>
        </p:nvSpPr>
        <p:spPr>
          <a:xfrm>
            <a:off x="8597101" y="5405049"/>
            <a:ext cx="2008104" cy="369332"/>
          </a:xfrm>
          <a:prstGeom prst="rect">
            <a:avLst/>
          </a:prstGeom>
          <a:solidFill>
            <a:schemeClr val="bg1"/>
          </a:solidFill>
        </p:spPr>
        <p:txBody>
          <a:bodyPr wrap="square" rtlCol="0">
            <a:spAutoFit/>
          </a:bodyPr>
          <a:lstStyle/>
          <a:p>
            <a:pPr algn="ctr"/>
            <a:r>
              <a:rPr lang="en-US" dirty="0"/>
              <a:t>Commercial 1.4%</a:t>
            </a:r>
          </a:p>
        </p:txBody>
      </p:sp>
      <p:sp>
        <p:nvSpPr>
          <p:cNvPr id="19" name="TextBox 18">
            <a:extLst>
              <a:ext uri="{FF2B5EF4-FFF2-40B4-BE49-F238E27FC236}">
                <a16:creationId xmlns:a16="http://schemas.microsoft.com/office/drawing/2014/main" id="{91C386EA-CFA7-4A70-ADBE-A8B17112B909}"/>
              </a:ext>
            </a:extLst>
          </p:cNvPr>
          <p:cNvSpPr txBox="1"/>
          <p:nvPr/>
        </p:nvSpPr>
        <p:spPr>
          <a:xfrm>
            <a:off x="8872681" y="4923798"/>
            <a:ext cx="2008104" cy="369332"/>
          </a:xfrm>
          <a:prstGeom prst="rect">
            <a:avLst/>
          </a:prstGeom>
          <a:solidFill>
            <a:schemeClr val="bg1"/>
          </a:solidFill>
        </p:spPr>
        <p:txBody>
          <a:bodyPr wrap="square" rtlCol="0">
            <a:spAutoFit/>
          </a:bodyPr>
          <a:lstStyle/>
          <a:p>
            <a:pPr algn="ctr"/>
            <a:r>
              <a:rPr lang="en-US" dirty="0"/>
              <a:t>Livestock 1.1%</a:t>
            </a:r>
          </a:p>
        </p:txBody>
      </p:sp>
    </p:spTree>
    <p:extLst>
      <p:ext uri="{BB962C8B-B14F-4D97-AF65-F5344CB8AC3E}">
        <p14:creationId xmlns:p14="http://schemas.microsoft.com/office/powerpoint/2010/main" val="3855205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AB6127A-A1D6-455A-BE7C-17217FCE3EB3}"/>
              </a:ext>
            </a:extLst>
          </p:cNvPr>
          <p:cNvSpPr>
            <a:spLocks noGrp="1"/>
          </p:cNvSpPr>
          <p:nvPr>
            <p:ph type="sldNum" sz="quarter" idx="12"/>
          </p:nvPr>
        </p:nvSpPr>
        <p:spPr>
          <a:xfrm>
            <a:off x="8610600" y="6356350"/>
            <a:ext cx="2743200" cy="365125"/>
          </a:xfrm>
        </p:spPr>
        <p:txBody>
          <a:bodyPr/>
          <a:lstStyle/>
          <a:p>
            <a:fld id="{345142F5-1E9B-4953-928A-D80E8951DFC1}" type="slidenum">
              <a:rPr lang="en-US" smtClean="0"/>
              <a:t>5</a:t>
            </a:fld>
            <a:endParaRPr lang="en-US"/>
          </a:p>
        </p:txBody>
      </p:sp>
      <p:pic>
        <p:nvPicPr>
          <p:cNvPr id="6" name="Content Placeholder 5">
            <a:extLst>
              <a:ext uri="{FF2B5EF4-FFF2-40B4-BE49-F238E27FC236}">
                <a16:creationId xmlns:a16="http://schemas.microsoft.com/office/drawing/2014/main" id="{528B1A3E-9112-4974-BA88-4EB5AB3B7DB7}"/>
              </a:ext>
            </a:extLst>
          </p:cNvPr>
          <p:cNvPicPr>
            <a:picLocks noGrp="1" noChangeAspect="1"/>
          </p:cNvPicPr>
          <p:nvPr>
            <p:ph idx="1"/>
          </p:nvPr>
        </p:nvPicPr>
        <p:blipFill>
          <a:blip r:embed="rId2"/>
          <a:stretch>
            <a:fillRect/>
          </a:stretch>
        </p:blipFill>
        <p:spPr>
          <a:xfrm>
            <a:off x="926276" y="136525"/>
            <a:ext cx="10343408" cy="6556094"/>
          </a:xfrm>
          <a:prstGeom prst="rect">
            <a:avLst/>
          </a:prstGeom>
          <a:effectLst>
            <a:glow>
              <a:schemeClr val="accent1">
                <a:alpha val="40000"/>
              </a:schemeClr>
            </a:glow>
          </a:effectLst>
        </p:spPr>
      </p:pic>
      <p:pic>
        <p:nvPicPr>
          <p:cNvPr id="7" name="Picture 6">
            <a:extLst>
              <a:ext uri="{FF2B5EF4-FFF2-40B4-BE49-F238E27FC236}">
                <a16:creationId xmlns:a16="http://schemas.microsoft.com/office/drawing/2014/main" id="{67F96DA1-FBCF-4751-9573-D7535BC7BE3A}"/>
              </a:ext>
            </a:extLst>
          </p:cNvPr>
          <p:cNvPicPr>
            <a:picLocks noChangeAspect="1"/>
          </p:cNvPicPr>
          <p:nvPr/>
        </p:nvPicPr>
        <p:blipFill>
          <a:blip r:embed="rId3"/>
          <a:stretch>
            <a:fillRect/>
          </a:stretch>
        </p:blipFill>
        <p:spPr>
          <a:xfrm>
            <a:off x="10120942" y="6132512"/>
            <a:ext cx="990600" cy="447675"/>
          </a:xfrm>
          <a:prstGeom prst="rect">
            <a:avLst/>
          </a:prstGeom>
        </p:spPr>
      </p:pic>
      <p:sp>
        <p:nvSpPr>
          <p:cNvPr id="10" name="TextBox 9">
            <a:extLst>
              <a:ext uri="{FF2B5EF4-FFF2-40B4-BE49-F238E27FC236}">
                <a16:creationId xmlns:a16="http://schemas.microsoft.com/office/drawing/2014/main" id="{C7CD5644-6837-4C5C-8A16-5A9114F0A6C7}"/>
              </a:ext>
            </a:extLst>
          </p:cNvPr>
          <p:cNvSpPr txBox="1"/>
          <p:nvPr/>
        </p:nvSpPr>
        <p:spPr>
          <a:xfrm>
            <a:off x="8299586" y="228600"/>
            <a:ext cx="2008104" cy="369332"/>
          </a:xfrm>
          <a:prstGeom prst="rect">
            <a:avLst/>
          </a:prstGeom>
          <a:solidFill>
            <a:schemeClr val="bg1"/>
          </a:solidFill>
        </p:spPr>
        <p:txBody>
          <a:bodyPr wrap="square" rtlCol="0">
            <a:spAutoFit/>
          </a:bodyPr>
          <a:lstStyle/>
          <a:p>
            <a:pPr algn="ctr"/>
            <a:r>
              <a:rPr lang="en-US" dirty="0"/>
              <a:t>Coal 2.3%</a:t>
            </a:r>
          </a:p>
        </p:txBody>
      </p:sp>
      <p:sp>
        <p:nvSpPr>
          <p:cNvPr id="12" name="TextBox 11">
            <a:extLst>
              <a:ext uri="{FF2B5EF4-FFF2-40B4-BE49-F238E27FC236}">
                <a16:creationId xmlns:a16="http://schemas.microsoft.com/office/drawing/2014/main" id="{2F9C16BE-9446-4C87-817B-10D94270DD10}"/>
              </a:ext>
            </a:extLst>
          </p:cNvPr>
          <p:cNvSpPr txBox="1"/>
          <p:nvPr/>
        </p:nvSpPr>
        <p:spPr>
          <a:xfrm>
            <a:off x="5091948" y="165381"/>
            <a:ext cx="2008104" cy="369332"/>
          </a:xfrm>
          <a:prstGeom prst="rect">
            <a:avLst/>
          </a:prstGeom>
          <a:solidFill>
            <a:schemeClr val="bg1"/>
          </a:solidFill>
        </p:spPr>
        <p:txBody>
          <a:bodyPr wrap="square" rtlCol="0">
            <a:spAutoFit/>
          </a:bodyPr>
          <a:lstStyle/>
          <a:p>
            <a:pPr algn="ctr"/>
            <a:r>
              <a:rPr lang="en-US" dirty="0"/>
              <a:t>Industrial 2.5%</a:t>
            </a:r>
          </a:p>
        </p:txBody>
      </p:sp>
      <p:sp>
        <p:nvSpPr>
          <p:cNvPr id="14" name="TextBox 13">
            <a:extLst>
              <a:ext uri="{FF2B5EF4-FFF2-40B4-BE49-F238E27FC236}">
                <a16:creationId xmlns:a16="http://schemas.microsoft.com/office/drawing/2014/main" id="{99E007DC-F9D6-420B-85D2-7CD73B3A28D8}"/>
              </a:ext>
            </a:extLst>
          </p:cNvPr>
          <p:cNvSpPr txBox="1"/>
          <p:nvPr/>
        </p:nvSpPr>
        <p:spPr>
          <a:xfrm>
            <a:off x="2314153" y="300834"/>
            <a:ext cx="2008104" cy="369332"/>
          </a:xfrm>
          <a:prstGeom prst="rect">
            <a:avLst/>
          </a:prstGeom>
          <a:solidFill>
            <a:schemeClr val="bg1"/>
          </a:solidFill>
        </p:spPr>
        <p:txBody>
          <a:bodyPr wrap="square" rtlCol="0">
            <a:spAutoFit/>
          </a:bodyPr>
          <a:lstStyle/>
          <a:p>
            <a:pPr algn="ctr"/>
            <a:r>
              <a:rPr lang="en-US" dirty="0"/>
              <a:t>Aggregate 3.8%</a:t>
            </a:r>
          </a:p>
        </p:txBody>
      </p:sp>
      <p:sp>
        <p:nvSpPr>
          <p:cNvPr id="15" name="TextBox 14">
            <a:extLst>
              <a:ext uri="{FF2B5EF4-FFF2-40B4-BE49-F238E27FC236}">
                <a16:creationId xmlns:a16="http://schemas.microsoft.com/office/drawing/2014/main" id="{40D8D551-62D0-4191-AB4E-F556BD5D67EE}"/>
              </a:ext>
            </a:extLst>
          </p:cNvPr>
          <p:cNvSpPr txBox="1"/>
          <p:nvPr/>
        </p:nvSpPr>
        <p:spPr>
          <a:xfrm>
            <a:off x="922316" y="1503362"/>
            <a:ext cx="1733066" cy="369332"/>
          </a:xfrm>
          <a:prstGeom prst="rect">
            <a:avLst/>
          </a:prstGeom>
          <a:solidFill>
            <a:schemeClr val="bg1"/>
          </a:solidFill>
        </p:spPr>
        <p:txBody>
          <a:bodyPr wrap="square" rtlCol="0">
            <a:spAutoFit/>
          </a:bodyPr>
          <a:lstStyle/>
          <a:p>
            <a:pPr algn="ctr"/>
            <a:r>
              <a:rPr lang="en-US" dirty="0"/>
              <a:t>Potash 22%</a:t>
            </a:r>
          </a:p>
        </p:txBody>
      </p:sp>
      <p:sp>
        <p:nvSpPr>
          <p:cNvPr id="17" name="TextBox 16">
            <a:extLst>
              <a:ext uri="{FF2B5EF4-FFF2-40B4-BE49-F238E27FC236}">
                <a16:creationId xmlns:a16="http://schemas.microsoft.com/office/drawing/2014/main" id="{3A1F7ED4-57F5-42E7-A4C0-C080BD75E6D5}"/>
              </a:ext>
            </a:extLst>
          </p:cNvPr>
          <p:cNvSpPr txBox="1"/>
          <p:nvPr/>
        </p:nvSpPr>
        <p:spPr>
          <a:xfrm>
            <a:off x="7429078" y="3271837"/>
            <a:ext cx="2008104" cy="646331"/>
          </a:xfrm>
          <a:prstGeom prst="rect">
            <a:avLst/>
          </a:prstGeom>
          <a:solidFill>
            <a:srgbClr val="4671A6"/>
          </a:solidFill>
        </p:spPr>
        <p:txBody>
          <a:bodyPr wrap="square" rtlCol="0">
            <a:spAutoFit/>
          </a:bodyPr>
          <a:lstStyle/>
          <a:p>
            <a:pPr algn="ctr"/>
            <a:r>
              <a:rPr lang="en-US" dirty="0"/>
              <a:t>Metals 64%</a:t>
            </a:r>
          </a:p>
          <a:p>
            <a:pPr algn="ctr"/>
            <a:r>
              <a:rPr lang="en-US" dirty="0"/>
              <a:t>26,598 </a:t>
            </a:r>
            <a:r>
              <a:rPr lang="en-US" dirty="0" err="1"/>
              <a:t>af</a:t>
            </a:r>
            <a:endParaRPr lang="en-US" dirty="0"/>
          </a:p>
        </p:txBody>
      </p:sp>
      <p:sp>
        <p:nvSpPr>
          <p:cNvPr id="8" name="TextBox 7">
            <a:extLst>
              <a:ext uri="{FF2B5EF4-FFF2-40B4-BE49-F238E27FC236}">
                <a16:creationId xmlns:a16="http://schemas.microsoft.com/office/drawing/2014/main" id="{D533D1CA-407A-4936-9375-FA7BBB0AB0D3}"/>
              </a:ext>
            </a:extLst>
          </p:cNvPr>
          <p:cNvSpPr txBox="1"/>
          <p:nvPr/>
        </p:nvSpPr>
        <p:spPr>
          <a:xfrm>
            <a:off x="4312310" y="2194007"/>
            <a:ext cx="5438938" cy="738664"/>
          </a:xfrm>
          <a:prstGeom prst="rect">
            <a:avLst/>
          </a:prstGeom>
          <a:solidFill>
            <a:schemeClr val="bg1">
              <a:alpha val="53000"/>
            </a:schemeClr>
          </a:solidFill>
          <a:effectLst>
            <a:softEdge rad="114300"/>
          </a:effectLst>
        </p:spPr>
        <p:txBody>
          <a:bodyPr wrap="square" rtlCol="0">
            <a:spAutoFit/>
          </a:bodyPr>
          <a:lstStyle/>
          <a:p>
            <a:r>
              <a:rPr lang="en-US" sz="4200" dirty="0">
                <a:latin typeface="Gill Sans MT" panose="020B0502020104020203" pitchFamily="34" charset="0"/>
              </a:rPr>
              <a:t>Mining: (1.1%) </a:t>
            </a:r>
            <a:r>
              <a:rPr lang="en-US" sz="4200" u="sng" dirty="0">
                <a:latin typeface="Gill Sans MT" panose="020B0502020104020203" pitchFamily="34" charset="0"/>
              </a:rPr>
              <a:t>41,559 </a:t>
            </a:r>
            <a:r>
              <a:rPr lang="en-US" sz="4200" u="sng" dirty="0" err="1">
                <a:latin typeface="Gill Sans MT" panose="020B0502020104020203" pitchFamily="34" charset="0"/>
              </a:rPr>
              <a:t>af</a:t>
            </a:r>
            <a:r>
              <a:rPr lang="en-US" sz="4200" u="sng" dirty="0">
                <a:latin typeface="Gill Sans MT" panose="020B0502020104020203" pitchFamily="34" charset="0"/>
              </a:rPr>
              <a:t> </a:t>
            </a:r>
          </a:p>
        </p:txBody>
      </p:sp>
      <p:sp>
        <p:nvSpPr>
          <p:cNvPr id="18" name="Rectangle 17">
            <a:extLst>
              <a:ext uri="{FF2B5EF4-FFF2-40B4-BE49-F238E27FC236}">
                <a16:creationId xmlns:a16="http://schemas.microsoft.com/office/drawing/2014/main" id="{32CD8B72-B7A1-4543-8870-A8B56E6EAA3C}"/>
              </a:ext>
            </a:extLst>
          </p:cNvPr>
          <p:cNvSpPr/>
          <p:nvPr/>
        </p:nvSpPr>
        <p:spPr>
          <a:xfrm>
            <a:off x="1085850" y="5667375"/>
            <a:ext cx="1914525" cy="4651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A8D5198-0BB2-4591-9933-CE2902E1C531}"/>
              </a:ext>
            </a:extLst>
          </p:cNvPr>
          <p:cNvSpPr txBox="1"/>
          <p:nvPr/>
        </p:nvSpPr>
        <p:spPr>
          <a:xfrm>
            <a:off x="1039060" y="4974014"/>
            <a:ext cx="2008104" cy="1569660"/>
          </a:xfrm>
          <a:prstGeom prst="rect">
            <a:avLst/>
          </a:prstGeom>
          <a:solidFill>
            <a:srgbClr val="A84442"/>
          </a:solidFill>
          <a:ln>
            <a:solidFill>
              <a:schemeClr val="tx1"/>
            </a:solidFill>
          </a:ln>
          <a:effectLst>
            <a:glow rad="889000">
              <a:schemeClr val="accent2">
                <a:alpha val="74000"/>
              </a:schemeClr>
            </a:glow>
            <a:softEdge rad="101600"/>
          </a:effectLst>
        </p:spPr>
        <p:txBody>
          <a:bodyPr wrap="square" rtlCol="0">
            <a:spAutoFit/>
          </a:bodyPr>
          <a:lstStyle/>
          <a:p>
            <a:pPr algn="ctr"/>
            <a:r>
              <a:rPr lang="en-US" sz="3200" dirty="0"/>
              <a:t>Oil &amp; Gas 5.4% 2,244 </a:t>
            </a:r>
            <a:r>
              <a:rPr lang="en-US" sz="3200" dirty="0" err="1"/>
              <a:t>af</a:t>
            </a:r>
            <a:endParaRPr lang="en-US" sz="3200" dirty="0"/>
          </a:p>
        </p:txBody>
      </p:sp>
    </p:spTree>
    <p:extLst>
      <p:ext uri="{BB962C8B-B14F-4D97-AF65-F5344CB8AC3E}">
        <p14:creationId xmlns:p14="http://schemas.microsoft.com/office/powerpoint/2010/main" val="10250059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81E49-750C-4B3F-819A-C8E86CAB4CA1}"/>
              </a:ext>
            </a:extLst>
          </p:cNvPr>
          <p:cNvSpPr>
            <a:spLocks noGrp="1"/>
          </p:cNvSpPr>
          <p:nvPr>
            <p:ph type="title"/>
          </p:nvPr>
        </p:nvSpPr>
        <p:spPr>
          <a:xfrm>
            <a:off x="257175" y="0"/>
            <a:ext cx="2686050" cy="6858000"/>
          </a:xfrm>
          <a:solidFill>
            <a:srgbClr val="006E54">
              <a:alpha val="58000"/>
            </a:srgbClr>
          </a:solidFill>
        </p:spPr>
        <p:txBody>
          <a:bodyPr/>
          <a:lstStyle/>
          <a:p>
            <a:r>
              <a:rPr lang="en-US" u="sng" dirty="0">
                <a:latin typeface="Gill Sans MT" panose="020B0502020104020203" pitchFamily="34" charset="0"/>
              </a:rPr>
              <a:t>Compared</a:t>
            </a:r>
            <a:br>
              <a:rPr lang="en-US" u="sng" dirty="0">
                <a:latin typeface="Gill Sans MT" panose="020B0502020104020203" pitchFamily="34" charset="0"/>
              </a:rPr>
            </a:br>
            <a:br>
              <a:rPr lang="en-US" sz="1600" dirty="0">
                <a:latin typeface="Gill Sans MT" panose="020B0502020104020203" pitchFamily="34" charset="0"/>
              </a:rPr>
            </a:br>
            <a:r>
              <a:rPr lang="en-US" sz="1600" dirty="0">
                <a:latin typeface="Comic Sans MS" panose="030F0702030302020204" pitchFamily="66" charset="0"/>
              </a:rPr>
              <a:t>measly</a:t>
            </a:r>
            <a:br>
              <a:rPr lang="en-US" sz="1600" dirty="0">
                <a:latin typeface="Gill Sans MT" panose="020B0502020104020203" pitchFamily="34" charset="0"/>
              </a:rPr>
            </a:br>
            <a:br>
              <a:rPr lang="en-US" sz="1600" dirty="0">
                <a:latin typeface="Comic Sans MS" panose="030F0702030302020204" pitchFamily="66" charset="0"/>
              </a:rPr>
            </a:br>
            <a:r>
              <a:rPr lang="en-US" sz="1600" dirty="0">
                <a:latin typeface="Comic Sans MS" panose="030F0702030302020204" pitchFamily="66" charset="0"/>
              </a:rPr>
              <a:t>piddly</a:t>
            </a:r>
            <a:br>
              <a:rPr lang="en-US" sz="1600" dirty="0">
                <a:latin typeface="Comic Sans MS" panose="030F0702030302020204" pitchFamily="66" charset="0"/>
              </a:rPr>
            </a:br>
            <a:br>
              <a:rPr lang="en-US" sz="1600" dirty="0">
                <a:latin typeface="Comic Sans MS" panose="030F0702030302020204" pitchFamily="66" charset="0"/>
              </a:rPr>
            </a:br>
            <a:r>
              <a:rPr lang="en-US" sz="1600" dirty="0">
                <a:latin typeface="Comic Sans MS" panose="030F0702030302020204" pitchFamily="66" charset="0"/>
              </a:rPr>
              <a:t>meager</a:t>
            </a:r>
            <a:br>
              <a:rPr lang="en-US" sz="1600" dirty="0">
                <a:latin typeface="Comic Sans MS" panose="030F0702030302020204" pitchFamily="66" charset="0"/>
              </a:rPr>
            </a:br>
            <a:br>
              <a:rPr lang="en-US" sz="1600" dirty="0">
                <a:latin typeface="Comic Sans MS" panose="030F0702030302020204" pitchFamily="66" charset="0"/>
              </a:rPr>
            </a:br>
            <a:r>
              <a:rPr lang="en-US" sz="1600" dirty="0">
                <a:latin typeface="Comic Sans MS" panose="030F0702030302020204" pitchFamily="66" charset="0"/>
              </a:rPr>
              <a:t>trivial</a:t>
            </a:r>
            <a:br>
              <a:rPr lang="en-US" sz="1600" dirty="0">
                <a:latin typeface="Comic Sans MS" panose="030F0702030302020204" pitchFamily="66" charset="0"/>
              </a:rPr>
            </a:br>
            <a:br>
              <a:rPr lang="en-US" sz="1600" dirty="0">
                <a:latin typeface="Comic Sans MS" panose="030F0702030302020204" pitchFamily="66" charset="0"/>
              </a:rPr>
            </a:br>
            <a:r>
              <a:rPr lang="en-US" sz="1600" dirty="0">
                <a:latin typeface="Comic Sans MS" panose="030F0702030302020204" pitchFamily="66" charset="0"/>
              </a:rPr>
              <a:t>meaningless</a:t>
            </a:r>
            <a:br>
              <a:rPr lang="en-US" sz="1600" dirty="0">
                <a:latin typeface="Comic Sans MS" panose="030F0702030302020204" pitchFamily="66" charset="0"/>
              </a:rPr>
            </a:br>
            <a:br>
              <a:rPr lang="en-US" sz="1600" dirty="0">
                <a:latin typeface="Comic Sans MS" panose="030F0702030302020204" pitchFamily="66" charset="0"/>
              </a:rPr>
            </a:br>
            <a:r>
              <a:rPr lang="en-US" sz="1600" dirty="0">
                <a:latin typeface="Comic Sans MS" panose="030F0702030302020204" pitchFamily="66" charset="0"/>
              </a:rPr>
              <a:t>literal drop in the bucket</a:t>
            </a:r>
            <a:br>
              <a:rPr lang="en-US" sz="1600" dirty="0">
                <a:latin typeface="Comic Sans MS" panose="030F0702030302020204" pitchFamily="66" charset="0"/>
              </a:rPr>
            </a:br>
            <a:br>
              <a:rPr lang="en-US" sz="1600" dirty="0">
                <a:latin typeface="Comic Sans MS" panose="030F0702030302020204" pitchFamily="66" charset="0"/>
              </a:rPr>
            </a:br>
            <a:r>
              <a:rPr lang="en-US" sz="4000" dirty="0">
                <a:latin typeface="Comic Sans MS" panose="030F0702030302020204" pitchFamily="66" charset="0"/>
              </a:rPr>
              <a:t>Why are we even talking about this??</a:t>
            </a:r>
          </a:p>
        </p:txBody>
      </p:sp>
      <p:pic>
        <p:nvPicPr>
          <p:cNvPr id="5" name="Content Placeholder 4">
            <a:extLst>
              <a:ext uri="{FF2B5EF4-FFF2-40B4-BE49-F238E27FC236}">
                <a16:creationId xmlns:a16="http://schemas.microsoft.com/office/drawing/2014/main" id="{9506E899-EFDC-4BC9-8178-CAE7E4E5681C}"/>
              </a:ext>
            </a:extLst>
          </p:cNvPr>
          <p:cNvPicPr>
            <a:picLocks noGrp="1" noChangeAspect="1"/>
          </p:cNvPicPr>
          <p:nvPr>
            <p:ph idx="1"/>
          </p:nvPr>
        </p:nvPicPr>
        <p:blipFill>
          <a:blip r:embed="rId2"/>
          <a:stretch>
            <a:fillRect/>
          </a:stretch>
        </p:blipFill>
        <p:spPr>
          <a:xfrm>
            <a:off x="3333751" y="-23166"/>
            <a:ext cx="8858249" cy="6881166"/>
          </a:xfrm>
          <a:prstGeom prst="rect">
            <a:avLst/>
          </a:prstGeom>
        </p:spPr>
      </p:pic>
      <p:sp>
        <p:nvSpPr>
          <p:cNvPr id="4" name="Slide Number Placeholder 3">
            <a:extLst>
              <a:ext uri="{FF2B5EF4-FFF2-40B4-BE49-F238E27FC236}">
                <a16:creationId xmlns:a16="http://schemas.microsoft.com/office/drawing/2014/main" id="{CC852BBB-F1BD-4F29-8920-9EEEFC6DBB1F}"/>
              </a:ext>
            </a:extLst>
          </p:cNvPr>
          <p:cNvSpPr>
            <a:spLocks noGrp="1"/>
          </p:cNvSpPr>
          <p:nvPr>
            <p:ph type="sldNum" sz="quarter" idx="12"/>
          </p:nvPr>
        </p:nvSpPr>
        <p:spPr>
          <a:xfrm>
            <a:off x="8610600" y="6356350"/>
            <a:ext cx="2743200" cy="365125"/>
          </a:xfrm>
        </p:spPr>
        <p:txBody>
          <a:bodyPr/>
          <a:lstStyle/>
          <a:p>
            <a:fld id="{345142F5-1E9B-4953-928A-D80E8951DFC1}" type="slidenum">
              <a:rPr lang="en-US" smtClean="0"/>
              <a:t>6</a:t>
            </a:fld>
            <a:endParaRPr lang="en-US"/>
          </a:p>
        </p:txBody>
      </p:sp>
      <p:cxnSp>
        <p:nvCxnSpPr>
          <p:cNvPr id="7" name="Straight Arrow Connector 6">
            <a:extLst>
              <a:ext uri="{FF2B5EF4-FFF2-40B4-BE49-F238E27FC236}">
                <a16:creationId xmlns:a16="http://schemas.microsoft.com/office/drawing/2014/main" id="{24B081F5-27F4-465C-93F7-06997AA7F73B}"/>
              </a:ext>
            </a:extLst>
          </p:cNvPr>
          <p:cNvCxnSpPr>
            <a:cxnSpLocks/>
          </p:cNvCxnSpPr>
          <p:nvPr/>
        </p:nvCxnSpPr>
        <p:spPr>
          <a:xfrm>
            <a:off x="8505825" y="766764"/>
            <a:ext cx="1581150" cy="1023936"/>
          </a:xfrm>
          <a:prstGeom prst="straightConnector1">
            <a:avLst/>
          </a:prstGeom>
          <a:ln w="190500" cap="sq">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1682873D-5564-4D66-87D9-6708377C18E0}"/>
              </a:ext>
            </a:extLst>
          </p:cNvPr>
          <p:cNvCxnSpPr>
            <a:cxnSpLocks/>
          </p:cNvCxnSpPr>
          <p:nvPr/>
        </p:nvCxnSpPr>
        <p:spPr>
          <a:xfrm flipH="1">
            <a:off x="10758487" y="-152400"/>
            <a:ext cx="333374" cy="1141412"/>
          </a:xfrm>
          <a:prstGeom prst="straightConnector1">
            <a:avLst/>
          </a:prstGeom>
          <a:ln w="88900" cap="sq">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3FC19FE5-BF3C-4F1C-88D3-0A14924B7557}"/>
              </a:ext>
            </a:extLst>
          </p:cNvPr>
          <p:cNvCxnSpPr>
            <a:cxnSpLocks/>
          </p:cNvCxnSpPr>
          <p:nvPr/>
        </p:nvCxnSpPr>
        <p:spPr>
          <a:xfrm flipV="1">
            <a:off x="9667875" y="2518719"/>
            <a:ext cx="685800" cy="577172"/>
          </a:xfrm>
          <a:prstGeom prst="straightConnector1">
            <a:avLst/>
          </a:prstGeom>
          <a:ln w="63500" cap="sq">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52C806F-551D-4561-807E-4AF7EDCB97EC}"/>
              </a:ext>
            </a:extLst>
          </p:cNvPr>
          <p:cNvCxnSpPr>
            <a:cxnSpLocks/>
          </p:cNvCxnSpPr>
          <p:nvPr/>
        </p:nvCxnSpPr>
        <p:spPr>
          <a:xfrm flipH="1" flipV="1">
            <a:off x="10925175" y="6273978"/>
            <a:ext cx="819150" cy="447497"/>
          </a:xfrm>
          <a:prstGeom prst="straightConnector1">
            <a:avLst/>
          </a:prstGeom>
          <a:ln w="76200" cap="sq">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FE82FA95-CCA0-4D2A-818C-0E40C9B45E1B}"/>
              </a:ext>
            </a:extLst>
          </p:cNvPr>
          <p:cNvSpPr/>
          <p:nvPr/>
        </p:nvSpPr>
        <p:spPr>
          <a:xfrm>
            <a:off x="10177463" y="3492206"/>
            <a:ext cx="981075" cy="596253"/>
          </a:xfrm>
          <a:prstGeom prst="ellipse">
            <a:avLst/>
          </a:prstGeom>
          <a:noFill/>
          <a:ln w="88900">
            <a:solidFill>
              <a:schemeClr val="accent1">
                <a:lumMod val="50000"/>
              </a:schemeClr>
            </a:solidFill>
          </a:ln>
          <a:effectLst>
            <a:glow rad="685800">
              <a:schemeClr val="accent4">
                <a:alpha val="33000"/>
              </a:schemeClr>
            </a:glow>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Arrow Connector 33">
            <a:extLst>
              <a:ext uri="{FF2B5EF4-FFF2-40B4-BE49-F238E27FC236}">
                <a16:creationId xmlns:a16="http://schemas.microsoft.com/office/drawing/2014/main" id="{9BA0C46B-BEDF-4172-A531-16EF97352808}"/>
              </a:ext>
            </a:extLst>
          </p:cNvPr>
          <p:cNvCxnSpPr>
            <a:cxnSpLocks/>
          </p:cNvCxnSpPr>
          <p:nvPr/>
        </p:nvCxnSpPr>
        <p:spPr>
          <a:xfrm flipV="1">
            <a:off x="10010775" y="3823910"/>
            <a:ext cx="362130" cy="211854"/>
          </a:xfrm>
          <a:prstGeom prst="straightConnector1">
            <a:avLst/>
          </a:prstGeom>
          <a:ln w="25400" cap="sq">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36" name="Rectangle: Rounded Corners 35">
            <a:extLst>
              <a:ext uri="{FF2B5EF4-FFF2-40B4-BE49-F238E27FC236}">
                <a16:creationId xmlns:a16="http://schemas.microsoft.com/office/drawing/2014/main" id="{96705976-9D5F-48EC-9206-302C87410513}"/>
              </a:ext>
            </a:extLst>
          </p:cNvPr>
          <p:cNvSpPr/>
          <p:nvPr/>
        </p:nvSpPr>
        <p:spPr>
          <a:xfrm>
            <a:off x="7691437" y="3762110"/>
            <a:ext cx="1976438" cy="1533525"/>
          </a:xfrm>
          <a:prstGeom prst="roundRect">
            <a:avLst/>
          </a:prstGeom>
          <a:solidFill>
            <a:srgbClr val="FFC000">
              <a:alpha val="8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7C93B103-D525-4370-8A8A-99C44C15A135}"/>
              </a:ext>
            </a:extLst>
          </p:cNvPr>
          <p:cNvSpPr txBox="1"/>
          <p:nvPr/>
        </p:nvSpPr>
        <p:spPr>
          <a:xfrm>
            <a:off x="7953375" y="3974874"/>
            <a:ext cx="1714500" cy="1107996"/>
          </a:xfrm>
          <a:prstGeom prst="rect">
            <a:avLst/>
          </a:prstGeom>
          <a:noFill/>
        </p:spPr>
        <p:txBody>
          <a:bodyPr wrap="square" rtlCol="0">
            <a:spAutoFit/>
          </a:bodyPr>
          <a:lstStyle/>
          <a:p>
            <a:r>
              <a:rPr lang="en-US" sz="3000" dirty="0"/>
              <a:t>0.06% </a:t>
            </a:r>
            <a:r>
              <a:rPr lang="en-US" dirty="0"/>
              <a:t>of total NM water consumption!!</a:t>
            </a:r>
          </a:p>
        </p:txBody>
      </p:sp>
    </p:spTree>
    <p:extLst>
      <p:ext uri="{BB962C8B-B14F-4D97-AF65-F5344CB8AC3E}">
        <p14:creationId xmlns:p14="http://schemas.microsoft.com/office/powerpoint/2010/main" val="431345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6"/>
                                        </p:tgtEl>
                                      </p:cBhvr>
                                    </p:animEffect>
                                    <p:animScale>
                                      <p:cBhvr>
                                        <p:cTn id="7" dur="250" autoRev="1" fill="hold"/>
                                        <p:tgtEl>
                                          <p:spTgt spid="3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D6DECEA-2B6D-46FE-B73E-2B38ECE4449F}"/>
              </a:ext>
            </a:extLst>
          </p:cNvPr>
          <p:cNvPicPr>
            <a:picLocks noChangeAspect="1"/>
          </p:cNvPicPr>
          <p:nvPr/>
        </p:nvPicPr>
        <p:blipFill>
          <a:blip r:embed="rId2"/>
          <a:stretch>
            <a:fillRect/>
          </a:stretch>
        </p:blipFill>
        <p:spPr>
          <a:xfrm>
            <a:off x="4610100" y="2491183"/>
            <a:ext cx="7648575" cy="1752600"/>
          </a:xfrm>
          <a:prstGeom prst="rect">
            <a:avLst/>
          </a:prstGeom>
        </p:spPr>
      </p:pic>
      <p:pic>
        <p:nvPicPr>
          <p:cNvPr id="5" name="Content Placeholder 4">
            <a:extLst>
              <a:ext uri="{FF2B5EF4-FFF2-40B4-BE49-F238E27FC236}">
                <a16:creationId xmlns:a16="http://schemas.microsoft.com/office/drawing/2014/main" id="{E42C36CF-E322-4E50-983A-89EA7316EE75}"/>
              </a:ext>
            </a:extLst>
          </p:cNvPr>
          <p:cNvPicPr>
            <a:picLocks noGrp="1" noChangeAspect="1"/>
          </p:cNvPicPr>
          <p:nvPr>
            <p:ph idx="1"/>
          </p:nvPr>
        </p:nvPicPr>
        <p:blipFill>
          <a:blip r:embed="rId3"/>
          <a:stretch>
            <a:fillRect/>
          </a:stretch>
        </p:blipFill>
        <p:spPr>
          <a:xfrm>
            <a:off x="0" y="1052512"/>
            <a:ext cx="5572125" cy="1533525"/>
          </a:xfrm>
          <a:prstGeom prst="rect">
            <a:avLst/>
          </a:prstGeom>
        </p:spPr>
      </p:pic>
      <p:sp>
        <p:nvSpPr>
          <p:cNvPr id="4" name="Slide Number Placeholder 3">
            <a:extLst>
              <a:ext uri="{FF2B5EF4-FFF2-40B4-BE49-F238E27FC236}">
                <a16:creationId xmlns:a16="http://schemas.microsoft.com/office/drawing/2014/main" id="{826AA668-B6DA-4F0F-BD95-B2B860C0AD82}"/>
              </a:ext>
            </a:extLst>
          </p:cNvPr>
          <p:cNvSpPr>
            <a:spLocks noGrp="1"/>
          </p:cNvSpPr>
          <p:nvPr>
            <p:ph type="sldNum" sz="quarter" idx="12"/>
          </p:nvPr>
        </p:nvSpPr>
        <p:spPr/>
        <p:txBody>
          <a:bodyPr/>
          <a:lstStyle/>
          <a:p>
            <a:fld id="{345142F5-1E9B-4953-928A-D80E8951DFC1}" type="slidenum">
              <a:rPr lang="en-US" smtClean="0"/>
              <a:t>7</a:t>
            </a:fld>
            <a:endParaRPr lang="en-US"/>
          </a:p>
        </p:txBody>
      </p:sp>
      <p:pic>
        <p:nvPicPr>
          <p:cNvPr id="6" name="Picture 5">
            <a:extLst>
              <a:ext uri="{FF2B5EF4-FFF2-40B4-BE49-F238E27FC236}">
                <a16:creationId xmlns:a16="http://schemas.microsoft.com/office/drawing/2014/main" id="{EE9BFD6C-8B7E-44B9-91F0-1F740F84C846}"/>
              </a:ext>
            </a:extLst>
          </p:cNvPr>
          <p:cNvPicPr>
            <a:picLocks noChangeAspect="1"/>
          </p:cNvPicPr>
          <p:nvPr/>
        </p:nvPicPr>
        <p:blipFill>
          <a:blip r:embed="rId4"/>
          <a:stretch>
            <a:fillRect/>
          </a:stretch>
        </p:blipFill>
        <p:spPr>
          <a:xfrm>
            <a:off x="0" y="0"/>
            <a:ext cx="3019425" cy="1009650"/>
          </a:xfrm>
          <a:prstGeom prst="rect">
            <a:avLst/>
          </a:prstGeom>
        </p:spPr>
      </p:pic>
      <p:pic>
        <p:nvPicPr>
          <p:cNvPr id="7" name="Picture 6">
            <a:extLst>
              <a:ext uri="{FF2B5EF4-FFF2-40B4-BE49-F238E27FC236}">
                <a16:creationId xmlns:a16="http://schemas.microsoft.com/office/drawing/2014/main" id="{817A19EC-F5F3-422A-A843-21F1741063D5}"/>
              </a:ext>
            </a:extLst>
          </p:cNvPr>
          <p:cNvPicPr>
            <a:picLocks noChangeAspect="1"/>
          </p:cNvPicPr>
          <p:nvPr/>
        </p:nvPicPr>
        <p:blipFill>
          <a:blip r:embed="rId5"/>
          <a:stretch>
            <a:fillRect/>
          </a:stretch>
        </p:blipFill>
        <p:spPr>
          <a:xfrm>
            <a:off x="5572125" y="0"/>
            <a:ext cx="2552700" cy="638175"/>
          </a:xfrm>
          <a:prstGeom prst="rect">
            <a:avLst/>
          </a:prstGeom>
        </p:spPr>
      </p:pic>
      <p:pic>
        <p:nvPicPr>
          <p:cNvPr id="8" name="Picture 7">
            <a:extLst>
              <a:ext uri="{FF2B5EF4-FFF2-40B4-BE49-F238E27FC236}">
                <a16:creationId xmlns:a16="http://schemas.microsoft.com/office/drawing/2014/main" id="{F72E22E4-C767-4BF2-9B83-FA5A2E79420F}"/>
              </a:ext>
            </a:extLst>
          </p:cNvPr>
          <p:cNvPicPr>
            <a:picLocks noChangeAspect="1"/>
          </p:cNvPicPr>
          <p:nvPr/>
        </p:nvPicPr>
        <p:blipFill>
          <a:blip r:embed="rId6"/>
          <a:stretch>
            <a:fillRect/>
          </a:stretch>
        </p:blipFill>
        <p:spPr>
          <a:xfrm>
            <a:off x="5438775" y="614362"/>
            <a:ext cx="6819900" cy="1343025"/>
          </a:xfrm>
          <a:prstGeom prst="rect">
            <a:avLst/>
          </a:prstGeom>
        </p:spPr>
      </p:pic>
      <p:pic>
        <p:nvPicPr>
          <p:cNvPr id="9" name="Picture 8">
            <a:extLst>
              <a:ext uri="{FF2B5EF4-FFF2-40B4-BE49-F238E27FC236}">
                <a16:creationId xmlns:a16="http://schemas.microsoft.com/office/drawing/2014/main" id="{CBA8D684-40E7-4298-9FE9-6FE450027B44}"/>
              </a:ext>
            </a:extLst>
          </p:cNvPr>
          <p:cNvPicPr>
            <a:picLocks noChangeAspect="1"/>
          </p:cNvPicPr>
          <p:nvPr/>
        </p:nvPicPr>
        <p:blipFill>
          <a:blip r:embed="rId7"/>
          <a:stretch>
            <a:fillRect/>
          </a:stretch>
        </p:blipFill>
        <p:spPr>
          <a:xfrm>
            <a:off x="4972050" y="2214168"/>
            <a:ext cx="1876425" cy="400050"/>
          </a:xfrm>
          <a:prstGeom prst="rect">
            <a:avLst/>
          </a:prstGeom>
        </p:spPr>
      </p:pic>
      <p:pic>
        <p:nvPicPr>
          <p:cNvPr id="12" name="Picture 11">
            <a:extLst>
              <a:ext uri="{FF2B5EF4-FFF2-40B4-BE49-F238E27FC236}">
                <a16:creationId xmlns:a16="http://schemas.microsoft.com/office/drawing/2014/main" id="{B0A65635-AC1B-445D-8295-C2EE3868B3EF}"/>
              </a:ext>
            </a:extLst>
          </p:cNvPr>
          <p:cNvPicPr>
            <a:picLocks noChangeAspect="1"/>
          </p:cNvPicPr>
          <p:nvPr/>
        </p:nvPicPr>
        <p:blipFill>
          <a:blip r:embed="rId8"/>
          <a:stretch>
            <a:fillRect/>
          </a:stretch>
        </p:blipFill>
        <p:spPr>
          <a:xfrm>
            <a:off x="3381375" y="4177504"/>
            <a:ext cx="8877300" cy="1362075"/>
          </a:xfrm>
          <a:prstGeom prst="rect">
            <a:avLst/>
          </a:prstGeom>
        </p:spPr>
      </p:pic>
      <p:pic>
        <p:nvPicPr>
          <p:cNvPr id="11" name="Picture 10">
            <a:extLst>
              <a:ext uri="{FF2B5EF4-FFF2-40B4-BE49-F238E27FC236}">
                <a16:creationId xmlns:a16="http://schemas.microsoft.com/office/drawing/2014/main" id="{59C4910E-43F5-4FF4-96EB-D60033F81BAA}"/>
              </a:ext>
            </a:extLst>
          </p:cNvPr>
          <p:cNvPicPr>
            <a:picLocks noChangeAspect="1"/>
          </p:cNvPicPr>
          <p:nvPr/>
        </p:nvPicPr>
        <p:blipFill>
          <a:blip r:embed="rId9"/>
          <a:stretch>
            <a:fillRect/>
          </a:stretch>
        </p:blipFill>
        <p:spPr>
          <a:xfrm>
            <a:off x="10325100" y="3580606"/>
            <a:ext cx="1933575" cy="714375"/>
          </a:xfrm>
          <a:prstGeom prst="rect">
            <a:avLst/>
          </a:prstGeom>
        </p:spPr>
      </p:pic>
      <p:pic>
        <p:nvPicPr>
          <p:cNvPr id="13" name="Picture 12">
            <a:extLst>
              <a:ext uri="{FF2B5EF4-FFF2-40B4-BE49-F238E27FC236}">
                <a16:creationId xmlns:a16="http://schemas.microsoft.com/office/drawing/2014/main" id="{C2510A28-1DB3-4BCC-9019-AE650AC6C273}"/>
              </a:ext>
            </a:extLst>
          </p:cNvPr>
          <p:cNvPicPr>
            <a:picLocks noChangeAspect="1"/>
          </p:cNvPicPr>
          <p:nvPr/>
        </p:nvPicPr>
        <p:blipFill>
          <a:blip r:embed="rId10"/>
          <a:stretch>
            <a:fillRect/>
          </a:stretch>
        </p:blipFill>
        <p:spPr>
          <a:xfrm>
            <a:off x="119062" y="2703905"/>
            <a:ext cx="1381125" cy="476250"/>
          </a:xfrm>
          <a:prstGeom prst="rect">
            <a:avLst/>
          </a:prstGeom>
        </p:spPr>
      </p:pic>
      <p:pic>
        <p:nvPicPr>
          <p:cNvPr id="14" name="Picture 13">
            <a:extLst>
              <a:ext uri="{FF2B5EF4-FFF2-40B4-BE49-F238E27FC236}">
                <a16:creationId xmlns:a16="http://schemas.microsoft.com/office/drawing/2014/main" id="{36858F67-7463-488C-ADF7-FA974F3CD882}"/>
              </a:ext>
            </a:extLst>
          </p:cNvPr>
          <p:cNvPicPr>
            <a:picLocks noChangeAspect="1"/>
          </p:cNvPicPr>
          <p:nvPr/>
        </p:nvPicPr>
        <p:blipFill>
          <a:blip r:embed="rId11"/>
          <a:stretch>
            <a:fillRect/>
          </a:stretch>
        </p:blipFill>
        <p:spPr>
          <a:xfrm>
            <a:off x="95250" y="3154763"/>
            <a:ext cx="4362450" cy="466725"/>
          </a:xfrm>
          <a:prstGeom prst="rect">
            <a:avLst/>
          </a:prstGeom>
        </p:spPr>
      </p:pic>
      <p:pic>
        <p:nvPicPr>
          <p:cNvPr id="15" name="Picture 14">
            <a:extLst>
              <a:ext uri="{FF2B5EF4-FFF2-40B4-BE49-F238E27FC236}">
                <a16:creationId xmlns:a16="http://schemas.microsoft.com/office/drawing/2014/main" id="{5C8834DD-A358-44AC-84D6-AE2ED98CCA42}"/>
              </a:ext>
            </a:extLst>
          </p:cNvPr>
          <p:cNvPicPr>
            <a:picLocks noChangeAspect="1"/>
          </p:cNvPicPr>
          <p:nvPr/>
        </p:nvPicPr>
        <p:blipFill>
          <a:blip r:embed="rId12"/>
          <a:stretch>
            <a:fillRect/>
          </a:stretch>
        </p:blipFill>
        <p:spPr>
          <a:xfrm>
            <a:off x="90487" y="3510756"/>
            <a:ext cx="5095875" cy="342900"/>
          </a:xfrm>
          <a:prstGeom prst="rect">
            <a:avLst/>
          </a:prstGeom>
        </p:spPr>
      </p:pic>
      <p:pic>
        <p:nvPicPr>
          <p:cNvPr id="16" name="Picture 15">
            <a:extLst>
              <a:ext uri="{FF2B5EF4-FFF2-40B4-BE49-F238E27FC236}">
                <a16:creationId xmlns:a16="http://schemas.microsoft.com/office/drawing/2014/main" id="{0D37E844-BEC6-4C8B-AD1F-10DDE10CBC5E}"/>
              </a:ext>
            </a:extLst>
          </p:cNvPr>
          <p:cNvPicPr>
            <a:picLocks noChangeAspect="1"/>
          </p:cNvPicPr>
          <p:nvPr/>
        </p:nvPicPr>
        <p:blipFill>
          <a:blip r:embed="rId13"/>
          <a:stretch>
            <a:fillRect/>
          </a:stretch>
        </p:blipFill>
        <p:spPr>
          <a:xfrm>
            <a:off x="14286" y="4337053"/>
            <a:ext cx="1590675" cy="981075"/>
          </a:xfrm>
          <a:prstGeom prst="rect">
            <a:avLst/>
          </a:prstGeom>
        </p:spPr>
      </p:pic>
      <p:pic>
        <p:nvPicPr>
          <p:cNvPr id="17" name="Picture 16">
            <a:extLst>
              <a:ext uri="{FF2B5EF4-FFF2-40B4-BE49-F238E27FC236}">
                <a16:creationId xmlns:a16="http://schemas.microsoft.com/office/drawing/2014/main" id="{B9512095-31F9-4488-B8BA-BA2085970509}"/>
              </a:ext>
            </a:extLst>
          </p:cNvPr>
          <p:cNvPicPr>
            <a:picLocks noChangeAspect="1"/>
          </p:cNvPicPr>
          <p:nvPr/>
        </p:nvPicPr>
        <p:blipFill>
          <a:blip r:embed="rId14"/>
          <a:stretch>
            <a:fillRect/>
          </a:stretch>
        </p:blipFill>
        <p:spPr>
          <a:xfrm>
            <a:off x="9032" y="5318128"/>
            <a:ext cx="5848350" cy="1047750"/>
          </a:xfrm>
          <a:prstGeom prst="rect">
            <a:avLst/>
          </a:prstGeom>
        </p:spPr>
      </p:pic>
      <p:pic>
        <p:nvPicPr>
          <p:cNvPr id="20" name="Picture 19">
            <a:extLst>
              <a:ext uri="{FF2B5EF4-FFF2-40B4-BE49-F238E27FC236}">
                <a16:creationId xmlns:a16="http://schemas.microsoft.com/office/drawing/2014/main" id="{B093B69F-344B-4CDD-9E45-6749F6A3D8AF}"/>
              </a:ext>
            </a:extLst>
          </p:cNvPr>
          <p:cNvPicPr>
            <a:picLocks noChangeAspect="1"/>
          </p:cNvPicPr>
          <p:nvPr/>
        </p:nvPicPr>
        <p:blipFill>
          <a:blip r:embed="rId15"/>
          <a:stretch>
            <a:fillRect/>
          </a:stretch>
        </p:blipFill>
        <p:spPr>
          <a:xfrm>
            <a:off x="6524625" y="5634429"/>
            <a:ext cx="5695950" cy="447675"/>
          </a:xfrm>
          <a:prstGeom prst="rect">
            <a:avLst/>
          </a:prstGeom>
        </p:spPr>
      </p:pic>
      <p:pic>
        <p:nvPicPr>
          <p:cNvPr id="21" name="Picture 20">
            <a:extLst>
              <a:ext uri="{FF2B5EF4-FFF2-40B4-BE49-F238E27FC236}">
                <a16:creationId xmlns:a16="http://schemas.microsoft.com/office/drawing/2014/main" id="{D9EA43B5-088A-40B4-BFFC-F1EDACA118DE}"/>
              </a:ext>
            </a:extLst>
          </p:cNvPr>
          <p:cNvPicPr>
            <a:picLocks noChangeAspect="1"/>
          </p:cNvPicPr>
          <p:nvPr/>
        </p:nvPicPr>
        <p:blipFill>
          <a:blip r:embed="rId16"/>
          <a:stretch>
            <a:fillRect/>
          </a:stretch>
        </p:blipFill>
        <p:spPr>
          <a:xfrm>
            <a:off x="6524625" y="5981302"/>
            <a:ext cx="4648200" cy="514350"/>
          </a:xfrm>
          <a:prstGeom prst="rect">
            <a:avLst/>
          </a:prstGeom>
        </p:spPr>
      </p:pic>
      <p:pic>
        <p:nvPicPr>
          <p:cNvPr id="22" name="Picture 21">
            <a:extLst>
              <a:ext uri="{FF2B5EF4-FFF2-40B4-BE49-F238E27FC236}">
                <a16:creationId xmlns:a16="http://schemas.microsoft.com/office/drawing/2014/main" id="{7DB65971-B744-4447-9248-66B56404FD83}"/>
              </a:ext>
            </a:extLst>
          </p:cNvPr>
          <p:cNvPicPr>
            <a:picLocks noChangeAspect="1"/>
          </p:cNvPicPr>
          <p:nvPr/>
        </p:nvPicPr>
        <p:blipFill>
          <a:blip r:embed="rId17"/>
          <a:stretch>
            <a:fillRect/>
          </a:stretch>
        </p:blipFill>
        <p:spPr>
          <a:xfrm>
            <a:off x="11139489" y="6028927"/>
            <a:ext cx="933450" cy="400050"/>
          </a:xfrm>
          <a:prstGeom prst="rect">
            <a:avLst/>
          </a:prstGeom>
        </p:spPr>
      </p:pic>
      <p:pic>
        <p:nvPicPr>
          <p:cNvPr id="18" name="Picture 17">
            <a:extLst>
              <a:ext uri="{FF2B5EF4-FFF2-40B4-BE49-F238E27FC236}">
                <a16:creationId xmlns:a16="http://schemas.microsoft.com/office/drawing/2014/main" id="{9C2220CE-A580-4330-A57A-C6ADBCBE8EC1}"/>
              </a:ext>
            </a:extLst>
          </p:cNvPr>
          <p:cNvPicPr>
            <a:picLocks noChangeAspect="1"/>
          </p:cNvPicPr>
          <p:nvPr/>
        </p:nvPicPr>
        <p:blipFill>
          <a:blip r:embed="rId18"/>
          <a:stretch>
            <a:fillRect/>
          </a:stretch>
        </p:blipFill>
        <p:spPr>
          <a:xfrm>
            <a:off x="6524625" y="6361504"/>
            <a:ext cx="2209800" cy="466725"/>
          </a:xfrm>
          <a:prstGeom prst="rect">
            <a:avLst/>
          </a:prstGeom>
        </p:spPr>
      </p:pic>
    </p:spTree>
    <p:extLst>
      <p:ext uri="{BB962C8B-B14F-4D97-AF65-F5344CB8AC3E}">
        <p14:creationId xmlns:p14="http://schemas.microsoft.com/office/powerpoint/2010/main" val="7468090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3FE9282-3D31-479C-A385-BDEC00708C2F}"/>
              </a:ext>
            </a:extLst>
          </p:cNvPr>
          <p:cNvPicPr>
            <a:picLocks noChangeAspect="1"/>
          </p:cNvPicPr>
          <p:nvPr/>
        </p:nvPicPr>
        <p:blipFill>
          <a:blip r:embed="rId2"/>
          <a:stretch>
            <a:fillRect/>
          </a:stretch>
        </p:blipFill>
        <p:spPr>
          <a:xfrm>
            <a:off x="643467" y="1443480"/>
            <a:ext cx="5294716" cy="3971037"/>
          </a:xfrm>
          <a:prstGeom prst="rect">
            <a:avLst/>
          </a:prstGeom>
        </p:spPr>
      </p:pic>
      <p:cxnSp>
        <p:nvCxnSpPr>
          <p:cNvPr id="36" name="Straight Connector 35">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8" name="Content Placeholder 4">
            <a:extLst>
              <a:ext uri="{FF2B5EF4-FFF2-40B4-BE49-F238E27FC236}">
                <a16:creationId xmlns:a16="http://schemas.microsoft.com/office/drawing/2014/main" id="{A1C9FFB5-563E-48BD-BD53-EFBF815604C5}"/>
              </a:ext>
            </a:extLst>
          </p:cNvPr>
          <p:cNvPicPr>
            <a:picLocks noChangeAspect="1"/>
          </p:cNvPicPr>
          <p:nvPr/>
        </p:nvPicPr>
        <p:blipFill rotWithShape="1">
          <a:blip r:embed="rId3"/>
          <a:srcRect l="8859" r="9643"/>
          <a:stretch/>
        </p:blipFill>
        <p:spPr>
          <a:xfrm>
            <a:off x="6253817" y="1025205"/>
            <a:ext cx="5294715" cy="4807590"/>
          </a:xfrm>
          <a:prstGeom prst="rect">
            <a:avLst/>
          </a:prstGeom>
        </p:spPr>
      </p:pic>
      <p:sp>
        <p:nvSpPr>
          <p:cNvPr id="4" name="Slide Number Placeholder 3">
            <a:extLst>
              <a:ext uri="{FF2B5EF4-FFF2-40B4-BE49-F238E27FC236}">
                <a16:creationId xmlns:a16="http://schemas.microsoft.com/office/drawing/2014/main" id="{DA3F74A6-9951-4FD8-AF3F-856413F7F538}"/>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345142F5-1E9B-4953-928A-D80E8951DFC1}" type="slidenum">
              <a:rPr lang="en-US" smtClean="0"/>
              <a:pPr>
                <a:spcAft>
                  <a:spcPts val="600"/>
                </a:spcAft>
              </a:pPr>
              <a:t>8</a:t>
            </a:fld>
            <a:endParaRPr lang="en-US"/>
          </a:p>
        </p:txBody>
      </p:sp>
    </p:spTree>
    <p:extLst>
      <p:ext uri="{BB962C8B-B14F-4D97-AF65-F5344CB8AC3E}">
        <p14:creationId xmlns:p14="http://schemas.microsoft.com/office/powerpoint/2010/main" val="20103833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0BAFC1-D1C1-4332-948B-8FFD1EAB2865}"/>
              </a:ext>
            </a:extLst>
          </p:cNvPr>
          <p:cNvSpPr>
            <a:spLocks noGrp="1"/>
          </p:cNvSpPr>
          <p:nvPr>
            <p:ph type="sldNum" sz="quarter" idx="12"/>
          </p:nvPr>
        </p:nvSpPr>
        <p:spPr/>
        <p:txBody>
          <a:bodyPr/>
          <a:lstStyle/>
          <a:p>
            <a:fld id="{345142F5-1E9B-4953-928A-D80E8951DFC1}" type="slidenum">
              <a:rPr lang="en-US" smtClean="0"/>
              <a:t>9</a:t>
            </a:fld>
            <a:endParaRPr lang="en-US"/>
          </a:p>
        </p:txBody>
      </p:sp>
      <p:pic>
        <p:nvPicPr>
          <p:cNvPr id="9" name="Picture 8">
            <a:extLst>
              <a:ext uri="{FF2B5EF4-FFF2-40B4-BE49-F238E27FC236}">
                <a16:creationId xmlns:a16="http://schemas.microsoft.com/office/drawing/2014/main" id="{B2331C6D-8F9F-4389-A5DB-BA0F0E478962}"/>
              </a:ext>
            </a:extLst>
          </p:cNvPr>
          <p:cNvPicPr>
            <a:picLocks noChangeAspect="1"/>
          </p:cNvPicPr>
          <p:nvPr/>
        </p:nvPicPr>
        <p:blipFill>
          <a:blip r:embed="rId2"/>
          <a:stretch>
            <a:fillRect/>
          </a:stretch>
        </p:blipFill>
        <p:spPr>
          <a:xfrm>
            <a:off x="0" y="44448"/>
            <a:ext cx="7010401" cy="4067174"/>
          </a:xfrm>
          <a:prstGeom prst="rect">
            <a:avLst/>
          </a:prstGeom>
        </p:spPr>
      </p:pic>
      <p:pic>
        <p:nvPicPr>
          <p:cNvPr id="8" name="Picture 7">
            <a:extLst>
              <a:ext uri="{FF2B5EF4-FFF2-40B4-BE49-F238E27FC236}">
                <a16:creationId xmlns:a16="http://schemas.microsoft.com/office/drawing/2014/main" id="{340A9689-5636-4871-941A-518E09BD7B06}"/>
              </a:ext>
            </a:extLst>
          </p:cNvPr>
          <p:cNvPicPr>
            <a:picLocks noChangeAspect="1"/>
          </p:cNvPicPr>
          <p:nvPr/>
        </p:nvPicPr>
        <p:blipFill>
          <a:blip r:embed="rId3"/>
          <a:stretch>
            <a:fillRect/>
          </a:stretch>
        </p:blipFill>
        <p:spPr>
          <a:xfrm>
            <a:off x="4746548" y="85007"/>
            <a:ext cx="7359252" cy="2801979"/>
          </a:xfrm>
          <a:prstGeom prst="rect">
            <a:avLst/>
          </a:prstGeom>
          <a:ln>
            <a:solidFill>
              <a:schemeClr val="tx1"/>
            </a:solidFill>
          </a:ln>
        </p:spPr>
      </p:pic>
      <p:pic>
        <p:nvPicPr>
          <p:cNvPr id="7" name="Picture 6">
            <a:extLst>
              <a:ext uri="{FF2B5EF4-FFF2-40B4-BE49-F238E27FC236}">
                <a16:creationId xmlns:a16="http://schemas.microsoft.com/office/drawing/2014/main" id="{AEC72888-0069-4255-864C-80E61A18D6A8}"/>
              </a:ext>
            </a:extLst>
          </p:cNvPr>
          <p:cNvPicPr>
            <a:picLocks noChangeAspect="1"/>
          </p:cNvPicPr>
          <p:nvPr/>
        </p:nvPicPr>
        <p:blipFill>
          <a:blip r:embed="rId4"/>
          <a:stretch>
            <a:fillRect/>
          </a:stretch>
        </p:blipFill>
        <p:spPr>
          <a:xfrm>
            <a:off x="1023605" y="3136701"/>
            <a:ext cx="11496675" cy="2581678"/>
          </a:xfrm>
          <a:prstGeom prst="rect">
            <a:avLst/>
          </a:prstGeom>
          <a:ln>
            <a:solidFill>
              <a:schemeClr val="tx1"/>
            </a:solidFill>
          </a:ln>
        </p:spPr>
      </p:pic>
      <p:pic>
        <p:nvPicPr>
          <p:cNvPr id="5" name="Content Placeholder 4">
            <a:extLst>
              <a:ext uri="{FF2B5EF4-FFF2-40B4-BE49-F238E27FC236}">
                <a16:creationId xmlns:a16="http://schemas.microsoft.com/office/drawing/2014/main" id="{95ABD572-0B42-4B19-9F88-D4E6D6641C5A}"/>
              </a:ext>
            </a:extLst>
          </p:cNvPr>
          <p:cNvPicPr>
            <a:picLocks noGrp="1" noChangeAspect="1"/>
          </p:cNvPicPr>
          <p:nvPr>
            <p:ph idx="1"/>
          </p:nvPr>
        </p:nvPicPr>
        <p:blipFill>
          <a:blip r:embed="rId5"/>
          <a:stretch>
            <a:fillRect/>
          </a:stretch>
        </p:blipFill>
        <p:spPr>
          <a:xfrm>
            <a:off x="-78443" y="4060251"/>
            <a:ext cx="4413897" cy="4351338"/>
          </a:xfrm>
          <a:prstGeom prst="rect">
            <a:avLst/>
          </a:prstGeom>
          <a:ln>
            <a:solidFill>
              <a:schemeClr val="tx1"/>
            </a:solidFill>
          </a:ln>
        </p:spPr>
      </p:pic>
      <p:pic>
        <p:nvPicPr>
          <p:cNvPr id="6" name="Picture 5">
            <a:extLst>
              <a:ext uri="{FF2B5EF4-FFF2-40B4-BE49-F238E27FC236}">
                <a16:creationId xmlns:a16="http://schemas.microsoft.com/office/drawing/2014/main" id="{8129F886-957D-422D-BF45-160998EEBD91}"/>
              </a:ext>
            </a:extLst>
          </p:cNvPr>
          <p:cNvPicPr>
            <a:picLocks noChangeAspect="1"/>
          </p:cNvPicPr>
          <p:nvPr/>
        </p:nvPicPr>
        <p:blipFill>
          <a:blip r:embed="rId6"/>
          <a:stretch>
            <a:fillRect/>
          </a:stretch>
        </p:blipFill>
        <p:spPr>
          <a:xfrm>
            <a:off x="4668965" y="5733981"/>
            <a:ext cx="7728103" cy="1664692"/>
          </a:xfrm>
          <a:prstGeom prst="rect">
            <a:avLst/>
          </a:prstGeom>
        </p:spPr>
      </p:pic>
      <p:sp>
        <p:nvSpPr>
          <p:cNvPr id="11" name="Freeform: Shape 10">
            <a:extLst>
              <a:ext uri="{FF2B5EF4-FFF2-40B4-BE49-F238E27FC236}">
                <a16:creationId xmlns:a16="http://schemas.microsoft.com/office/drawing/2014/main" id="{CE60D197-3ACD-4D53-AB8E-D63114B70241}"/>
              </a:ext>
            </a:extLst>
          </p:cNvPr>
          <p:cNvSpPr/>
          <p:nvPr/>
        </p:nvSpPr>
        <p:spPr>
          <a:xfrm>
            <a:off x="-316972" y="1348777"/>
            <a:ext cx="4581525" cy="1746848"/>
          </a:xfrm>
          <a:custGeom>
            <a:avLst/>
            <a:gdLst>
              <a:gd name="connsiteX0" fmla="*/ 824145 w 2349615"/>
              <a:gd name="connsiteY0" fmla="*/ 0 h 814000"/>
              <a:gd name="connsiteX1" fmla="*/ 4995 w 2349615"/>
              <a:gd name="connsiteY1" fmla="*/ 428625 h 814000"/>
              <a:gd name="connsiteX2" fmla="*/ 538395 w 2349615"/>
              <a:gd name="connsiteY2" fmla="*/ 781050 h 814000"/>
              <a:gd name="connsiteX3" fmla="*/ 1681395 w 2349615"/>
              <a:gd name="connsiteY3" fmla="*/ 752475 h 814000"/>
              <a:gd name="connsiteX4" fmla="*/ 2348145 w 2349615"/>
              <a:gd name="connsiteY4" fmla="*/ 371475 h 814000"/>
              <a:gd name="connsiteX5" fmla="*/ 1509945 w 2349615"/>
              <a:gd name="connsiteY5" fmla="*/ 66675 h 814000"/>
              <a:gd name="connsiteX6" fmla="*/ 538395 w 2349615"/>
              <a:gd name="connsiteY6" fmla="*/ 0 h 814000"/>
              <a:gd name="connsiteX0" fmla="*/ 824145 w 2188385"/>
              <a:gd name="connsiteY0" fmla="*/ 0 h 814481"/>
              <a:gd name="connsiteX1" fmla="*/ 4995 w 2188385"/>
              <a:gd name="connsiteY1" fmla="*/ 428625 h 814481"/>
              <a:gd name="connsiteX2" fmla="*/ 538395 w 2188385"/>
              <a:gd name="connsiteY2" fmla="*/ 781050 h 814481"/>
              <a:gd name="connsiteX3" fmla="*/ 1681395 w 2188385"/>
              <a:gd name="connsiteY3" fmla="*/ 752475 h 814481"/>
              <a:gd name="connsiteX4" fmla="*/ 2186220 w 2188385"/>
              <a:gd name="connsiteY4" fmla="*/ 361950 h 814481"/>
              <a:gd name="connsiteX5" fmla="*/ 1509945 w 2188385"/>
              <a:gd name="connsiteY5" fmla="*/ 66675 h 814481"/>
              <a:gd name="connsiteX6" fmla="*/ 538395 w 2188385"/>
              <a:gd name="connsiteY6" fmla="*/ 0 h 814481"/>
              <a:gd name="connsiteX0" fmla="*/ 1021551 w 2195291"/>
              <a:gd name="connsiteY0" fmla="*/ 0 h 919256"/>
              <a:gd name="connsiteX1" fmla="*/ 11901 w 2195291"/>
              <a:gd name="connsiteY1" fmla="*/ 533400 h 919256"/>
              <a:gd name="connsiteX2" fmla="*/ 545301 w 2195291"/>
              <a:gd name="connsiteY2" fmla="*/ 885825 h 919256"/>
              <a:gd name="connsiteX3" fmla="*/ 1688301 w 2195291"/>
              <a:gd name="connsiteY3" fmla="*/ 857250 h 919256"/>
              <a:gd name="connsiteX4" fmla="*/ 2193126 w 2195291"/>
              <a:gd name="connsiteY4" fmla="*/ 466725 h 919256"/>
              <a:gd name="connsiteX5" fmla="*/ 1516851 w 2195291"/>
              <a:gd name="connsiteY5" fmla="*/ 171450 h 919256"/>
              <a:gd name="connsiteX6" fmla="*/ 545301 w 2195291"/>
              <a:gd name="connsiteY6" fmla="*/ 104775 h 919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5291" h="919256">
                <a:moveTo>
                  <a:pt x="1021551" y="0"/>
                </a:moveTo>
                <a:cubicBezTo>
                  <a:pt x="635788" y="149225"/>
                  <a:pt x="91276" y="385763"/>
                  <a:pt x="11901" y="533400"/>
                </a:cubicBezTo>
                <a:cubicBezTo>
                  <a:pt x="-67474" y="681038"/>
                  <a:pt x="265901" y="831850"/>
                  <a:pt x="545301" y="885825"/>
                </a:cubicBezTo>
                <a:cubicBezTo>
                  <a:pt x="824701" y="939800"/>
                  <a:pt x="1413664" y="927100"/>
                  <a:pt x="1688301" y="857250"/>
                </a:cubicBezTo>
                <a:cubicBezTo>
                  <a:pt x="1962939" y="787400"/>
                  <a:pt x="2221701" y="581025"/>
                  <a:pt x="2193126" y="466725"/>
                </a:cubicBezTo>
                <a:cubicBezTo>
                  <a:pt x="2164551" y="352425"/>
                  <a:pt x="1791488" y="231775"/>
                  <a:pt x="1516851" y="171450"/>
                </a:cubicBezTo>
                <a:cubicBezTo>
                  <a:pt x="1242214" y="111125"/>
                  <a:pt x="613563" y="120650"/>
                  <a:pt x="545301" y="104775"/>
                </a:cubicBezTo>
              </a:path>
            </a:pathLst>
          </a:custGeom>
          <a:noFill/>
          <a:ln w="47625" cap="rnd">
            <a:solidFill>
              <a:srgbClr val="FF0000"/>
            </a:solidFill>
            <a:round/>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3976B7BF-6D78-4C46-856C-30D83414D4B0}"/>
              </a:ext>
            </a:extLst>
          </p:cNvPr>
          <p:cNvSpPr/>
          <p:nvPr/>
        </p:nvSpPr>
        <p:spPr>
          <a:xfrm>
            <a:off x="4632000" y="769338"/>
            <a:ext cx="7251377" cy="2496185"/>
          </a:xfrm>
          <a:custGeom>
            <a:avLst/>
            <a:gdLst>
              <a:gd name="connsiteX0" fmla="*/ 3198752 w 7251377"/>
              <a:gd name="connsiteY0" fmla="*/ 51758 h 2496185"/>
              <a:gd name="connsiteX1" fmla="*/ 15604 w 7251377"/>
              <a:gd name="connsiteY1" fmla="*/ 793630 h 2496185"/>
              <a:gd name="connsiteX2" fmla="*/ 2154955 w 7251377"/>
              <a:gd name="connsiteY2" fmla="*/ 2346385 h 2496185"/>
              <a:gd name="connsiteX3" fmla="*/ 5993710 w 7251377"/>
              <a:gd name="connsiteY3" fmla="*/ 2251494 h 2496185"/>
              <a:gd name="connsiteX4" fmla="*/ 7072012 w 7251377"/>
              <a:gd name="connsiteY4" fmla="*/ 724619 h 2496185"/>
              <a:gd name="connsiteX5" fmla="*/ 2707046 w 7251377"/>
              <a:gd name="connsiteY5" fmla="*/ 0 h 2496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51377" h="2496185">
                <a:moveTo>
                  <a:pt x="3198752" y="51758"/>
                </a:moveTo>
                <a:cubicBezTo>
                  <a:pt x="1694161" y="231475"/>
                  <a:pt x="189570" y="411192"/>
                  <a:pt x="15604" y="793630"/>
                </a:cubicBezTo>
                <a:cubicBezTo>
                  <a:pt x="-158362" y="1176068"/>
                  <a:pt x="1158604" y="2103408"/>
                  <a:pt x="2154955" y="2346385"/>
                </a:cubicBezTo>
                <a:cubicBezTo>
                  <a:pt x="3151306" y="2589362"/>
                  <a:pt x="5174201" y="2521788"/>
                  <a:pt x="5993710" y="2251494"/>
                </a:cubicBezTo>
                <a:cubicBezTo>
                  <a:pt x="6813219" y="1981200"/>
                  <a:pt x="7619789" y="1099868"/>
                  <a:pt x="7072012" y="724619"/>
                </a:cubicBezTo>
                <a:cubicBezTo>
                  <a:pt x="6524235" y="349370"/>
                  <a:pt x="3437416" y="116457"/>
                  <a:pt x="2707046" y="0"/>
                </a:cubicBezTo>
              </a:path>
            </a:pathLst>
          </a:custGeom>
          <a:noFill/>
          <a:ln w="635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20" name="Freeform: Shape 19">
            <a:extLst>
              <a:ext uri="{FF2B5EF4-FFF2-40B4-BE49-F238E27FC236}">
                <a16:creationId xmlns:a16="http://schemas.microsoft.com/office/drawing/2014/main" id="{BE814A51-7D3C-46F4-BA71-B8913824E614}"/>
              </a:ext>
            </a:extLst>
          </p:cNvPr>
          <p:cNvSpPr/>
          <p:nvPr/>
        </p:nvSpPr>
        <p:spPr>
          <a:xfrm>
            <a:off x="3956127" y="2934238"/>
            <a:ext cx="1727851" cy="1889185"/>
          </a:xfrm>
          <a:custGeom>
            <a:avLst/>
            <a:gdLst>
              <a:gd name="connsiteX0" fmla="*/ 0 w 1727851"/>
              <a:gd name="connsiteY0" fmla="*/ 0 h 1889185"/>
              <a:gd name="connsiteX1" fmla="*/ 77638 w 1727851"/>
              <a:gd name="connsiteY1" fmla="*/ 69011 h 1889185"/>
              <a:gd name="connsiteX2" fmla="*/ 94891 w 1727851"/>
              <a:gd name="connsiteY2" fmla="*/ 94890 h 1889185"/>
              <a:gd name="connsiteX3" fmla="*/ 155275 w 1727851"/>
              <a:gd name="connsiteY3" fmla="*/ 146649 h 1889185"/>
              <a:gd name="connsiteX4" fmla="*/ 181155 w 1727851"/>
              <a:gd name="connsiteY4" fmla="*/ 181154 h 1889185"/>
              <a:gd name="connsiteX5" fmla="*/ 276045 w 1727851"/>
              <a:gd name="connsiteY5" fmla="*/ 276045 h 1889185"/>
              <a:gd name="connsiteX6" fmla="*/ 422694 w 1727851"/>
              <a:gd name="connsiteY6" fmla="*/ 422694 h 1889185"/>
              <a:gd name="connsiteX7" fmla="*/ 526211 w 1727851"/>
              <a:gd name="connsiteY7" fmla="*/ 526211 h 1889185"/>
              <a:gd name="connsiteX8" fmla="*/ 621102 w 1727851"/>
              <a:gd name="connsiteY8" fmla="*/ 629728 h 1889185"/>
              <a:gd name="connsiteX9" fmla="*/ 845389 w 1727851"/>
              <a:gd name="connsiteY9" fmla="*/ 819509 h 1889185"/>
              <a:gd name="connsiteX10" fmla="*/ 1138687 w 1727851"/>
              <a:gd name="connsiteY10" fmla="*/ 1086928 h 1889185"/>
              <a:gd name="connsiteX11" fmla="*/ 1293962 w 1727851"/>
              <a:gd name="connsiteY11" fmla="*/ 1250830 h 1889185"/>
              <a:gd name="connsiteX12" fmla="*/ 1440611 w 1727851"/>
              <a:gd name="connsiteY12" fmla="*/ 1449237 h 1889185"/>
              <a:gd name="connsiteX13" fmla="*/ 1500996 w 1727851"/>
              <a:gd name="connsiteY13" fmla="*/ 1561381 h 1889185"/>
              <a:gd name="connsiteX14" fmla="*/ 1518249 w 1727851"/>
              <a:gd name="connsiteY14" fmla="*/ 1595886 h 1889185"/>
              <a:gd name="connsiteX15" fmla="*/ 1535502 w 1727851"/>
              <a:gd name="connsiteY15" fmla="*/ 1621766 h 1889185"/>
              <a:gd name="connsiteX16" fmla="*/ 1561381 w 1727851"/>
              <a:gd name="connsiteY16" fmla="*/ 1699403 h 1889185"/>
              <a:gd name="connsiteX17" fmla="*/ 1595887 w 1727851"/>
              <a:gd name="connsiteY17" fmla="*/ 1768415 h 1889185"/>
              <a:gd name="connsiteX18" fmla="*/ 1621766 w 1727851"/>
              <a:gd name="connsiteY18" fmla="*/ 1828800 h 1889185"/>
              <a:gd name="connsiteX19" fmla="*/ 1639019 w 1727851"/>
              <a:gd name="connsiteY19" fmla="*/ 1889185 h 1889185"/>
              <a:gd name="connsiteX20" fmla="*/ 1656272 w 1727851"/>
              <a:gd name="connsiteY20" fmla="*/ 1690777 h 1889185"/>
              <a:gd name="connsiteX21" fmla="*/ 1664898 w 1727851"/>
              <a:gd name="connsiteY21" fmla="*/ 1639019 h 1889185"/>
              <a:gd name="connsiteX22" fmla="*/ 1682151 w 1727851"/>
              <a:gd name="connsiteY22" fmla="*/ 1552754 h 1889185"/>
              <a:gd name="connsiteX23" fmla="*/ 1690777 w 1727851"/>
              <a:gd name="connsiteY23" fmla="*/ 1406105 h 1889185"/>
              <a:gd name="connsiteX24" fmla="*/ 1699404 w 1727851"/>
              <a:gd name="connsiteY24" fmla="*/ 1380226 h 1889185"/>
              <a:gd name="connsiteX25" fmla="*/ 1708030 w 1727851"/>
              <a:gd name="connsiteY25" fmla="*/ 1337094 h 1889185"/>
              <a:gd name="connsiteX26" fmla="*/ 1725283 w 1727851"/>
              <a:gd name="connsiteY26" fmla="*/ 1250830 h 1889185"/>
              <a:gd name="connsiteX27" fmla="*/ 1716657 w 1727851"/>
              <a:gd name="connsiteY27" fmla="*/ 1181819 h 1889185"/>
              <a:gd name="connsiteX28" fmla="*/ 1708030 w 1727851"/>
              <a:gd name="connsiteY28" fmla="*/ 1259456 h 1889185"/>
              <a:gd name="connsiteX29" fmla="*/ 1699404 w 1727851"/>
              <a:gd name="connsiteY29" fmla="*/ 1293962 h 1889185"/>
              <a:gd name="connsiteX30" fmla="*/ 1690777 w 1727851"/>
              <a:gd name="connsiteY30" fmla="*/ 1457864 h 1889185"/>
              <a:gd name="connsiteX31" fmla="*/ 1673525 w 1727851"/>
              <a:gd name="connsiteY31" fmla="*/ 1518249 h 1889185"/>
              <a:gd name="connsiteX32" fmla="*/ 1664898 w 1727851"/>
              <a:gd name="connsiteY32" fmla="*/ 1570007 h 1889185"/>
              <a:gd name="connsiteX33" fmla="*/ 1656272 w 1727851"/>
              <a:gd name="connsiteY33" fmla="*/ 1639019 h 1889185"/>
              <a:gd name="connsiteX34" fmla="*/ 1630392 w 1727851"/>
              <a:gd name="connsiteY34" fmla="*/ 1647645 h 1889185"/>
              <a:gd name="connsiteX35" fmla="*/ 1535502 w 1727851"/>
              <a:gd name="connsiteY35" fmla="*/ 1664898 h 1889185"/>
              <a:gd name="connsiteX36" fmla="*/ 1190445 w 1727851"/>
              <a:gd name="connsiteY36" fmla="*/ 1656271 h 1889185"/>
              <a:gd name="connsiteX37" fmla="*/ 1035170 w 1727851"/>
              <a:gd name="connsiteY37" fmla="*/ 1647645 h 1889185"/>
              <a:gd name="connsiteX38" fmla="*/ 862642 w 1727851"/>
              <a:gd name="connsiteY38" fmla="*/ 1639019 h 1889185"/>
              <a:gd name="connsiteX39" fmla="*/ 759125 w 1727851"/>
              <a:gd name="connsiteY39" fmla="*/ 1647645 h 188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727851" h="1889185">
                <a:moveTo>
                  <a:pt x="0" y="0"/>
                </a:moveTo>
                <a:cubicBezTo>
                  <a:pt x="31384" y="25107"/>
                  <a:pt x="51714" y="38766"/>
                  <a:pt x="77638" y="69011"/>
                </a:cubicBezTo>
                <a:cubicBezTo>
                  <a:pt x="84385" y="76883"/>
                  <a:pt x="87560" y="87559"/>
                  <a:pt x="94891" y="94890"/>
                </a:cubicBezTo>
                <a:cubicBezTo>
                  <a:pt x="113637" y="113636"/>
                  <a:pt x="136529" y="127903"/>
                  <a:pt x="155275" y="146649"/>
                </a:cubicBezTo>
                <a:cubicBezTo>
                  <a:pt x="165441" y="156815"/>
                  <a:pt x="171345" y="170643"/>
                  <a:pt x="181155" y="181154"/>
                </a:cubicBezTo>
                <a:cubicBezTo>
                  <a:pt x="211676" y="213855"/>
                  <a:pt x="244415" y="244415"/>
                  <a:pt x="276045" y="276045"/>
                </a:cubicBezTo>
                <a:lnTo>
                  <a:pt x="422694" y="422694"/>
                </a:lnTo>
                <a:cubicBezTo>
                  <a:pt x="457200" y="457200"/>
                  <a:pt x="492447" y="490979"/>
                  <a:pt x="526211" y="526211"/>
                </a:cubicBezTo>
                <a:cubicBezTo>
                  <a:pt x="558599" y="560007"/>
                  <a:pt x="585368" y="599492"/>
                  <a:pt x="621102" y="629728"/>
                </a:cubicBezTo>
                <a:lnTo>
                  <a:pt x="845389" y="819509"/>
                </a:lnTo>
                <a:cubicBezTo>
                  <a:pt x="969083" y="923672"/>
                  <a:pt x="1007941" y="948917"/>
                  <a:pt x="1138687" y="1086928"/>
                </a:cubicBezTo>
                <a:cubicBezTo>
                  <a:pt x="1190445" y="1141562"/>
                  <a:pt x="1248246" y="1191048"/>
                  <a:pt x="1293962" y="1250830"/>
                </a:cubicBezTo>
                <a:cubicBezTo>
                  <a:pt x="1363549" y="1341828"/>
                  <a:pt x="1390555" y="1370577"/>
                  <a:pt x="1440611" y="1449237"/>
                </a:cubicBezTo>
                <a:cubicBezTo>
                  <a:pt x="1471039" y="1497052"/>
                  <a:pt x="1472315" y="1504018"/>
                  <a:pt x="1500996" y="1561381"/>
                </a:cubicBezTo>
                <a:cubicBezTo>
                  <a:pt x="1506747" y="1572883"/>
                  <a:pt x="1511116" y="1585186"/>
                  <a:pt x="1518249" y="1595886"/>
                </a:cubicBezTo>
                <a:lnTo>
                  <a:pt x="1535502" y="1621766"/>
                </a:lnTo>
                <a:cubicBezTo>
                  <a:pt x="1544869" y="1659236"/>
                  <a:pt x="1543662" y="1661012"/>
                  <a:pt x="1561381" y="1699403"/>
                </a:cubicBezTo>
                <a:cubicBezTo>
                  <a:pt x="1572159" y="1722755"/>
                  <a:pt x="1595887" y="1768415"/>
                  <a:pt x="1595887" y="1768415"/>
                </a:cubicBezTo>
                <a:cubicBezTo>
                  <a:pt x="1625191" y="1885636"/>
                  <a:pt x="1582052" y="1729516"/>
                  <a:pt x="1621766" y="1828800"/>
                </a:cubicBezTo>
                <a:cubicBezTo>
                  <a:pt x="1629541" y="1848237"/>
                  <a:pt x="1633268" y="1869057"/>
                  <a:pt x="1639019" y="1889185"/>
                </a:cubicBezTo>
                <a:cubicBezTo>
                  <a:pt x="1666856" y="1805667"/>
                  <a:pt x="1640835" y="1891456"/>
                  <a:pt x="1656272" y="1690777"/>
                </a:cubicBezTo>
                <a:cubicBezTo>
                  <a:pt x="1657613" y="1673338"/>
                  <a:pt x="1661675" y="1656210"/>
                  <a:pt x="1664898" y="1639019"/>
                </a:cubicBezTo>
                <a:cubicBezTo>
                  <a:pt x="1670302" y="1610197"/>
                  <a:pt x="1682151" y="1552754"/>
                  <a:pt x="1682151" y="1552754"/>
                </a:cubicBezTo>
                <a:cubicBezTo>
                  <a:pt x="1685026" y="1503871"/>
                  <a:pt x="1685904" y="1454829"/>
                  <a:pt x="1690777" y="1406105"/>
                </a:cubicBezTo>
                <a:cubicBezTo>
                  <a:pt x="1691682" y="1397057"/>
                  <a:pt x="1697199" y="1389048"/>
                  <a:pt x="1699404" y="1380226"/>
                </a:cubicBezTo>
                <a:cubicBezTo>
                  <a:pt x="1702960" y="1366002"/>
                  <a:pt x="1704849" y="1351407"/>
                  <a:pt x="1708030" y="1337094"/>
                </a:cubicBezTo>
                <a:cubicBezTo>
                  <a:pt x="1725190" y="1259874"/>
                  <a:pt x="1708378" y="1352264"/>
                  <a:pt x="1725283" y="1250830"/>
                </a:cubicBezTo>
                <a:cubicBezTo>
                  <a:pt x="1722408" y="1227826"/>
                  <a:pt x="1737392" y="1171452"/>
                  <a:pt x="1716657" y="1181819"/>
                </a:cubicBezTo>
                <a:cubicBezTo>
                  <a:pt x="1693367" y="1193463"/>
                  <a:pt x="1711989" y="1233721"/>
                  <a:pt x="1708030" y="1259456"/>
                </a:cubicBezTo>
                <a:cubicBezTo>
                  <a:pt x="1706227" y="1271174"/>
                  <a:pt x="1702279" y="1282460"/>
                  <a:pt x="1699404" y="1293962"/>
                </a:cubicBezTo>
                <a:cubicBezTo>
                  <a:pt x="1696528" y="1348596"/>
                  <a:pt x="1697048" y="1403515"/>
                  <a:pt x="1690777" y="1457864"/>
                </a:cubicBezTo>
                <a:cubicBezTo>
                  <a:pt x="1688378" y="1478660"/>
                  <a:pt x="1678232" y="1497851"/>
                  <a:pt x="1673525" y="1518249"/>
                </a:cubicBezTo>
                <a:cubicBezTo>
                  <a:pt x="1669592" y="1535292"/>
                  <a:pt x="1667372" y="1552692"/>
                  <a:pt x="1664898" y="1570007"/>
                </a:cubicBezTo>
                <a:cubicBezTo>
                  <a:pt x="1661619" y="1592957"/>
                  <a:pt x="1665688" y="1617834"/>
                  <a:pt x="1656272" y="1639019"/>
                </a:cubicBezTo>
                <a:cubicBezTo>
                  <a:pt x="1652579" y="1647328"/>
                  <a:pt x="1639214" y="1645440"/>
                  <a:pt x="1630392" y="1647645"/>
                </a:cubicBezTo>
                <a:cubicBezTo>
                  <a:pt x="1606287" y="1653671"/>
                  <a:pt x="1558565" y="1661054"/>
                  <a:pt x="1535502" y="1664898"/>
                </a:cubicBezTo>
                <a:lnTo>
                  <a:pt x="1190445" y="1656271"/>
                </a:lnTo>
                <a:cubicBezTo>
                  <a:pt x="1138638" y="1654485"/>
                  <a:pt x="1086936" y="1650369"/>
                  <a:pt x="1035170" y="1647645"/>
                </a:cubicBezTo>
                <a:lnTo>
                  <a:pt x="862642" y="1639019"/>
                </a:lnTo>
                <a:lnTo>
                  <a:pt x="759125" y="1647645"/>
                </a:lnTo>
              </a:path>
            </a:pathLst>
          </a:custGeom>
          <a:noFill/>
          <a:ln w="76200">
            <a:solidFill>
              <a:srgbClr val="C00000"/>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E0DC27DE-93B3-4728-A8CC-C5ABAE7DB792}"/>
              </a:ext>
            </a:extLst>
          </p:cNvPr>
          <p:cNvSpPr/>
          <p:nvPr/>
        </p:nvSpPr>
        <p:spPr>
          <a:xfrm>
            <a:off x="-633943" y="5153025"/>
            <a:ext cx="5117405" cy="2397167"/>
          </a:xfrm>
          <a:custGeom>
            <a:avLst/>
            <a:gdLst>
              <a:gd name="connsiteX0" fmla="*/ 2538943 w 5117405"/>
              <a:gd name="connsiteY0" fmla="*/ 419100 h 2397167"/>
              <a:gd name="connsiteX1" fmla="*/ 43393 w 5117405"/>
              <a:gd name="connsiteY1" fmla="*/ 657225 h 2397167"/>
              <a:gd name="connsiteX2" fmla="*/ 1262593 w 5117405"/>
              <a:gd name="connsiteY2" fmla="*/ 2333625 h 2397167"/>
              <a:gd name="connsiteX3" fmla="*/ 5063068 w 5117405"/>
              <a:gd name="connsiteY3" fmla="*/ 1847850 h 2397167"/>
              <a:gd name="connsiteX4" fmla="*/ 3539068 w 5117405"/>
              <a:gd name="connsiteY4" fmla="*/ 0 h 2397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7405" h="2397167">
                <a:moveTo>
                  <a:pt x="2538943" y="419100"/>
                </a:moveTo>
                <a:cubicBezTo>
                  <a:pt x="1397530" y="378619"/>
                  <a:pt x="256118" y="338138"/>
                  <a:pt x="43393" y="657225"/>
                </a:cubicBezTo>
                <a:cubicBezTo>
                  <a:pt x="-169332" y="976312"/>
                  <a:pt x="425980" y="2135188"/>
                  <a:pt x="1262593" y="2333625"/>
                </a:cubicBezTo>
                <a:cubicBezTo>
                  <a:pt x="2099205" y="2532063"/>
                  <a:pt x="4683656" y="2236788"/>
                  <a:pt x="5063068" y="1847850"/>
                </a:cubicBezTo>
                <a:cubicBezTo>
                  <a:pt x="5442481" y="1458913"/>
                  <a:pt x="3716868" y="288925"/>
                  <a:pt x="3539068" y="0"/>
                </a:cubicBezTo>
              </a:path>
            </a:pathLst>
          </a:custGeom>
          <a:noFill/>
          <a:ln w="76200" cap="rnd">
            <a:solidFill>
              <a:schemeClr val="accent1">
                <a:lumMod val="50000"/>
              </a:schemeClr>
            </a:solidFill>
            <a:round/>
          </a:ln>
          <a:effectLst>
            <a:glow rad="139700">
              <a:schemeClr val="accent4">
                <a:satMod val="175000"/>
                <a:alpha val="40000"/>
              </a:schemeClr>
            </a:glow>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7">
            <p14:nvContentPartPr>
              <p14:cNvPr id="22" name="Ink 21">
                <a:extLst>
                  <a:ext uri="{FF2B5EF4-FFF2-40B4-BE49-F238E27FC236}">
                    <a16:creationId xmlns:a16="http://schemas.microsoft.com/office/drawing/2014/main" id="{11C30B7F-5ECF-418B-9130-4F6D0A257E0D}"/>
                  </a:ext>
                </a:extLst>
              </p14:cNvPr>
              <p14:cNvContentPartPr/>
              <p14:nvPr/>
            </p14:nvContentPartPr>
            <p14:xfrm>
              <a:off x="5359059" y="5197001"/>
              <a:ext cx="6699600" cy="95760"/>
            </p14:xfrm>
          </p:contentPart>
        </mc:Choice>
        <mc:Fallback xmlns="">
          <p:pic>
            <p:nvPicPr>
              <p:cNvPr id="22" name="Ink 21">
                <a:extLst>
                  <a:ext uri="{FF2B5EF4-FFF2-40B4-BE49-F238E27FC236}">
                    <a16:creationId xmlns:a16="http://schemas.microsoft.com/office/drawing/2014/main" id="{11C30B7F-5ECF-418B-9130-4F6D0A257E0D}"/>
                  </a:ext>
                </a:extLst>
              </p:cNvPr>
              <p:cNvPicPr/>
              <p:nvPr/>
            </p:nvPicPr>
            <p:blipFill>
              <a:blip r:embed="rId8"/>
              <a:stretch>
                <a:fillRect/>
              </a:stretch>
            </p:blipFill>
            <p:spPr>
              <a:xfrm>
                <a:off x="5343219" y="5133641"/>
                <a:ext cx="6730920" cy="2224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3" name="Ink 22">
                <a:extLst>
                  <a:ext uri="{FF2B5EF4-FFF2-40B4-BE49-F238E27FC236}">
                    <a16:creationId xmlns:a16="http://schemas.microsoft.com/office/drawing/2014/main" id="{32846F00-6CAA-47B0-9A05-3A1F58923E41}"/>
                  </a:ext>
                </a:extLst>
              </p14:cNvPr>
              <p14:cNvContentPartPr/>
              <p14:nvPr/>
            </p14:nvContentPartPr>
            <p14:xfrm>
              <a:off x="5359059" y="5500591"/>
              <a:ext cx="2521440" cy="25560"/>
            </p14:xfrm>
          </p:contentPart>
        </mc:Choice>
        <mc:Fallback xmlns="">
          <p:pic>
            <p:nvPicPr>
              <p:cNvPr id="23" name="Ink 22">
                <a:extLst>
                  <a:ext uri="{FF2B5EF4-FFF2-40B4-BE49-F238E27FC236}">
                    <a16:creationId xmlns:a16="http://schemas.microsoft.com/office/drawing/2014/main" id="{32846F00-6CAA-47B0-9A05-3A1F58923E41}"/>
                  </a:ext>
                </a:extLst>
              </p:cNvPr>
              <p:cNvPicPr/>
              <p:nvPr/>
            </p:nvPicPr>
            <p:blipFill>
              <a:blip r:embed="rId10"/>
              <a:stretch>
                <a:fillRect/>
              </a:stretch>
            </p:blipFill>
            <p:spPr>
              <a:xfrm>
                <a:off x="5343219" y="5437231"/>
                <a:ext cx="2552760" cy="1522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4" name="Ink 23">
                <a:extLst>
                  <a:ext uri="{FF2B5EF4-FFF2-40B4-BE49-F238E27FC236}">
                    <a16:creationId xmlns:a16="http://schemas.microsoft.com/office/drawing/2014/main" id="{E98A0B6D-774C-4537-80B1-8A3F7DE2FDB1}"/>
                  </a:ext>
                </a:extLst>
              </p14:cNvPr>
              <p14:cNvContentPartPr/>
              <p14:nvPr/>
            </p14:nvContentPartPr>
            <p14:xfrm>
              <a:off x="5499000" y="1940014"/>
              <a:ext cx="5912280" cy="171720"/>
            </p14:xfrm>
          </p:contentPart>
        </mc:Choice>
        <mc:Fallback xmlns="">
          <p:pic>
            <p:nvPicPr>
              <p:cNvPr id="24" name="Ink 23">
                <a:extLst>
                  <a:ext uri="{FF2B5EF4-FFF2-40B4-BE49-F238E27FC236}">
                    <a16:creationId xmlns:a16="http://schemas.microsoft.com/office/drawing/2014/main" id="{E98A0B6D-774C-4537-80B1-8A3F7DE2FDB1}"/>
                  </a:ext>
                </a:extLst>
              </p:cNvPr>
              <p:cNvPicPr/>
              <p:nvPr/>
            </p:nvPicPr>
            <p:blipFill>
              <a:blip r:embed="rId12"/>
              <a:stretch>
                <a:fillRect/>
              </a:stretch>
            </p:blipFill>
            <p:spPr>
              <a:xfrm>
                <a:off x="5483160" y="1876654"/>
                <a:ext cx="5943600" cy="2984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5" name="Ink 24">
                <a:extLst>
                  <a:ext uri="{FF2B5EF4-FFF2-40B4-BE49-F238E27FC236}">
                    <a16:creationId xmlns:a16="http://schemas.microsoft.com/office/drawing/2014/main" id="{C453316E-9102-4ED4-A4EE-F20CC8C26A5A}"/>
                  </a:ext>
                </a:extLst>
              </p14:cNvPr>
              <p14:cNvContentPartPr/>
              <p14:nvPr/>
            </p14:nvContentPartPr>
            <p14:xfrm>
              <a:off x="5499000" y="2268765"/>
              <a:ext cx="3797640" cy="82800"/>
            </p14:xfrm>
          </p:contentPart>
        </mc:Choice>
        <mc:Fallback xmlns="">
          <p:pic>
            <p:nvPicPr>
              <p:cNvPr id="25" name="Ink 24">
                <a:extLst>
                  <a:ext uri="{FF2B5EF4-FFF2-40B4-BE49-F238E27FC236}">
                    <a16:creationId xmlns:a16="http://schemas.microsoft.com/office/drawing/2014/main" id="{C453316E-9102-4ED4-A4EE-F20CC8C26A5A}"/>
                  </a:ext>
                </a:extLst>
              </p:cNvPr>
              <p:cNvPicPr/>
              <p:nvPr/>
            </p:nvPicPr>
            <p:blipFill>
              <a:blip r:embed="rId14"/>
              <a:stretch>
                <a:fillRect/>
              </a:stretch>
            </p:blipFill>
            <p:spPr>
              <a:xfrm>
                <a:off x="5483160" y="2205405"/>
                <a:ext cx="3828960" cy="2095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6" name="Ink 25">
                <a:extLst>
                  <a:ext uri="{FF2B5EF4-FFF2-40B4-BE49-F238E27FC236}">
                    <a16:creationId xmlns:a16="http://schemas.microsoft.com/office/drawing/2014/main" id="{E8F8FC89-C30F-45D9-9B02-27D1E17A5AFB}"/>
                  </a:ext>
                </a:extLst>
              </p14:cNvPr>
              <p14:cNvContentPartPr/>
              <p14:nvPr/>
            </p14:nvContentPartPr>
            <p14:xfrm>
              <a:off x="127080" y="2438280"/>
              <a:ext cx="3791160" cy="165600"/>
            </p14:xfrm>
          </p:contentPart>
        </mc:Choice>
        <mc:Fallback xmlns="">
          <p:pic>
            <p:nvPicPr>
              <p:cNvPr id="26" name="Ink 25">
                <a:extLst>
                  <a:ext uri="{FF2B5EF4-FFF2-40B4-BE49-F238E27FC236}">
                    <a16:creationId xmlns:a16="http://schemas.microsoft.com/office/drawing/2014/main" id="{E8F8FC89-C30F-45D9-9B02-27D1E17A5AFB}"/>
                  </a:ext>
                </a:extLst>
              </p:cNvPr>
              <p:cNvPicPr/>
              <p:nvPr/>
            </p:nvPicPr>
            <p:blipFill>
              <a:blip r:embed="rId16"/>
              <a:stretch>
                <a:fillRect/>
              </a:stretch>
            </p:blipFill>
            <p:spPr>
              <a:xfrm>
                <a:off x="111240" y="2374920"/>
                <a:ext cx="3822480" cy="2923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7" name="Ink 26">
                <a:extLst>
                  <a:ext uri="{FF2B5EF4-FFF2-40B4-BE49-F238E27FC236}">
                    <a16:creationId xmlns:a16="http://schemas.microsoft.com/office/drawing/2014/main" id="{5A2B91FA-989B-4790-A2A0-5275DB9D61F4}"/>
                  </a:ext>
                </a:extLst>
              </p14:cNvPr>
              <p14:cNvContentPartPr/>
              <p14:nvPr/>
            </p14:nvContentPartPr>
            <p14:xfrm>
              <a:off x="349200" y="2647800"/>
              <a:ext cx="1943640" cy="25920"/>
            </p14:xfrm>
          </p:contentPart>
        </mc:Choice>
        <mc:Fallback xmlns="">
          <p:pic>
            <p:nvPicPr>
              <p:cNvPr id="27" name="Ink 26">
                <a:extLst>
                  <a:ext uri="{FF2B5EF4-FFF2-40B4-BE49-F238E27FC236}">
                    <a16:creationId xmlns:a16="http://schemas.microsoft.com/office/drawing/2014/main" id="{5A2B91FA-989B-4790-A2A0-5275DB9D61F4}"/>
                  </a:ext>
                </a:extLst>
              </p:cNvPr>
              <p:cNvPicPr/>
              <p:nvPr/>
            </p:nvPicPr>
            <p:blipFill>
              <a:blip r:embed="rId18"/>
              <a:stretch>
                <a:fillRect/>
              </a:stretch>
            </p:blipFill>
            <p:spPr>
              <a:xfrm>
                <a:off x="333360" y="2584440"/>
                <a:ext cx="1974960" cy="1526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8" name="Ink 27">
                <a:extLst>
                  <a:ext uri="{FF2B5EF4-FFF2-40B4-BE49-F238E27FC236}">
                    <a16:creationId xmlns:a16="http://schemas.microsoft.com/office/drawing/2014/main" id="{1804B712-8190-4C27-B893-586160568982}"/>
                  </a:ext>
                </a:extLst>
              </p14:cNvPr>
              <p14:cNvContentPartPr/>
              <p14:nvPr/>
            </p14:nvContentPartPr>
            <p14:xfrm>
              <a:off x="1041480" y="2444760"/>
              <a:ext cx="3169080" cy="12960"/>
            </p14:xfrm>
          </p:contentPart>
        </mc:Choice>
        <mc:Fallback xmlns="">
          <p:pic>
            <p:nvPicPr>
              <p:cNvPr id="28" name="Ink 27">
                <a:extLst>
                  <a:ext uri="{FF2B5EF4-FFF2-40B4-BE49-F238E27FC236}">
                    <a16:creationId xmlns:a16="http://schemas.microsoft.com/office/drawing/2014/main" id="{1804B712-8190-4C27-B893-586160568982}"/>
                  </a:ext>
                </a:extLst>
              </p:cNvPr>
              <p:cNvPicPr/>
              <p:nvPr/>
            </p:nvPicPr>
            <p:blipFill>
              <a:blip r:embed="rId20"/>
              <a:stretch>
                <a:fillRect/>
              </a:stretch>
            </p:blipFill>
            <p:spPr>
              <a:xfrm>
                <a:off x="1025640" y="2381400"/>
                <a:ext cx="3200400" cy="1396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9" name="Ink 28">
                <a:extLst>
                  <a:ext uri="{FF2B5EF4-FFF2-40B4-BE49-F238E27FC236}">
                    <a16:creationId xmlns:a16="http://schemas.microsoft.com/office/drawing/2014/main" id="{5BC27F10-CB2D-452E-A57B-9FD20A8D3F68}"/>
                  </a:ext>
                </a:extLst>
              </p14:cNvPr>
              <p14:cNvContentPartPr/>
              <p14:nvPr/>
            </p14:nvContentPartPr>
            <p14:xfrm>
              <a:off x="209520" y="6051600"/>
              <a:ext cx="2864160" cy="184320"/>
            </p14:xfrm>
          </p:contentPart>
        </mc:Choice>
        <mc:Fallback xmlns="">
          <p:pic>
            <p:nvPicPr>
              <p:cNvPr id="29" name="Ink 28">
                <a:extLst>
                  <a:ext uri="{FF2B5EF4-FFF2-40B4-BE49-F238E27FC236}">
                    <a16:creationId xmlns:a16="http://schemas.microsoft.com/office/drawing/2014/main" id="{5BC27F10-CB2D-452E-A57B-9FD20A8D3F68}"/>
                  </a:ext>
                </a:extLst>
              </p:cNvPr>
              <p:cNvPicPr/>
              <p:nvPr/>
            </p:nvPicPr>
            <p:blipFill>
              <a:blip r:embed="rId22"/>
              <a:stretch>
                <a:fillRect/>
              </a:stretch>
            </p:blipFill>
            <p:spPr>
              <a:xfrm>
                <a:off x="193680" y="5988240"/>
                <a:ext cx="2895480" cy="31104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0" name="Ink 29">
                <a:extLst>
                  <a:ext uri="{FF2B5EF4-FFF2-40B4-BE49-F238E27FC236}">
                    <a16:creationId xmlns:a16="http://schemas.microsoft.com/office/drawing/2014/main" id="{A45D3106-6B9A-4D3F-8521-51A899594982}"/>
                  </a:ext>
                </a:extLst>
              </p14:cNvPr>
              <p14:cNvContentPartPr/>
              <p14:nvPr/>
            </p14:nvContentPartPr>
            <p14:xfrm>
              <a:off x="228600" y="6273720"/>
              <a:ext cx="3238920" cy="83160"/>
            </p14:xfrm>
          </p:contentPart>
        </mc:Choice>
        <mc:Fallback xmlns="">
          <p:pic>
            <p:nvPicPr>
              <p:cNvPr id="30" name="Ink 29">
                <a:extLst>
                  <a:ext uri="{FF2B5EF4-FFF2-40B4-BE49-F238E27FC236}">
                    <a16:creationId xmlns:a16="http://schemas.microsoft.com/office/drawing/2014/main" id="{A45D3106-6B9A-4D3F-8521-51A899594982}"/>
                  </a:ext>
                </a:extLst>
              </p:cNvPr>
              <p:cNvPicPr/>
              <p:nvPr/>
            </p:nvPicPr>
            <p:blipFill>
              <a:blip r:embed="rId24"/>
              <a:stretch>
                <a:fillRect/>
              </a:stretch>
            </p:blipFill>
            <p:spPr>
              <a:xfrm>
                <a:off x="212760" y="6210360"/>
                <a:ext cx="3270240" cy="20988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1" name="Ink 30">
                <a:extLst>
                  <a:ext uri="{FF2B5EF4-FFF2-40B4-BE49-F238E27FC236}">
                    <a16:creationId xmlns:a16="http://schemas.microsoft.com/office/drawing/2014/main" id="{741513AE-C0EC-4598-B4F0-FA1E697322DE}"/>
                  </a:ext>
                </a:extLst>
              </p14:cNvPr>
              <p14:cNvContentPartPr/>
              <p14:nvPr/>
            </p14:nvContentPartPr>
            <p14:xfrm>
              <a:off x="272880" y="6566040"/>
              <a:ext cx="3105720" cy="89280"/>
            </p14:xfrm>
          </p:contentPart>
        </mc:Choice>
        <mc:Fallback xmlns="">
          <p:pic>
            <p:nvPicPr>
              <p:cNvPr id="31" name="Ink 30">
                <a:extLst>
                  <a:ext uri="{FF2B5EF4-FFF2-40B4-BE49-F238E27FC236}">
                    <a16:creationId xmlns:a16="http://schemas.microsoft.com/office/drawing/2014/main" id="{741513AE-C0EC-4598-B4F0-FA1E697322DE}"/>
                  </a:ext>
                </a:extLst>
              </p:cNvPr>
              <p:cNvPicPr/>
              <p:nvPr/>
            </p:nvPicPr>
            <p:blipFill>
              <a:blip r:embed="rId26"/>
              <a:stretch>
                <a:fillRect/>
              </a:stretch>
            </p:blipFill>
            <p:spPr>
              <a:xfrm>
                <a:off x="257040" y="6502680"/>
                <a:ext cx="313704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2" name="Ink 31">
                <a:extLst>
                  <a:ext uri="{FF2B5EF4-FFF2-40B4-BE49-F238E27FC236}">
                    <a16:creationId xmlns:a16="http://schemas.microsoft.com/office/drawing/2014/main" id="{2223984A-0D7A-4E5B-9DEF-7357CEC5C346}"/>
                  </a:ext>
                </a:extLst>
              </p14:cNvPr>
              <p14:cNvContentPartPr/>
              <p14:nvPr/>
            </p14:nvContentPartPr>
            <p14:xfrm>
              <a:off x="762120" y="6032520"/>
              <a:ext cx="2616480" cy="63720"/>
            </p14:xfrm>
          </p:contentPart>
        </mc:Choice>
        <mc:Fallback xmlns="">
          <p:pic>
            <p:nvPicPr>
              <p:cNvPr id="32" name="Ink 31">
                <a:extLst>
                  <a:ext uri="{FF2B5EF4-FFF2-40B4-BE49-F238E27FC236}">
                    <a16:creationId xmlns:a16="http://schemas.microsoft.com/office/drawing/2014/main" id="{2223984A-0D7A-4E5B-9DEF-7357CEC5C346}"/>
                  </a:ext>
                </a:extLst>
              </p:cNvPr>
              <p:cNvPicPr/>
              <p:nvPr/>
            </p:nvPicPr>
            <p:blipFill>
              <a:blip r:embed="rId28"/>
              <a:stretch>
                <a:fillRect/>
              </a:stretch>
            </p:blipFill>
            <p:spPr>
              <a:xfrm>
                <a:off x="746280" y="5969160"/>
                <a:ext cx="2647800" cy="19044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33" name="Ink 32">
                <a:extLst>
                  <a:ext uri="{FF2B5EF4-FFF2-40B4-BE49-F238E27FC236}">
                    <a16:creationId xmlns:a16="http://schemas.microsoft.com/office/drawing/2014/main" id="{E95A75A7-0A23-4B84-8A7D-AD9C2868D291}"/>
                  </a:ext>
                </a:extLst>
              </p14:cNvPr>
              <p14:cNvContentPartPr/>
              <p14:nvPr/>
            </p14:nvContentPartPr>
            <p14:xfrm>
              <a:off x="374760" y="6750000"/>
              <a:ext cx="3270600" cy="101880"/>
            </p14:xfrm>
          </p:contentPart>
        </mc:Choice>
        <mc:Fallback xmlns="">
          <p:pic>
            <p:nvPicPr>
              <p:cNvPr id="33" name="Ink 32">
                <a:extLst>
                  <a:ext uri="{FF2B5EF4-FFF2-40B4-BE49-F238E27FC236}">
                    <a16:creationId xmlns:a16="http://schemas.microsoft.com/office/drawing/2014/main" id="{E95A75A7-0A23-4B84-8A7D-AD9C2868D291}"/>
                  </a:ext>
                </a:extLst>
              </p:cNvPr>
              <p:cNvPicPr/>
              <p:nvPr/>
            </p:nvPicPr>
            <p:blipFill>
              <a:blip r:embed="rId30"/>
              <a:stretch>
                <a:fillRect/>
              </a:stretch>
            </p:blipFill>
            <p:spPr>
              <a:xfrm>
                <a:off x="358920" y="6686640"/>
                <a:ext cx="3301920" cy="2286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34" name="Ink 33">
                <a:extLst>
                  <a:ext uri="{FF2B5EF4-FFF2-40B4-BE49-F238E27FC236}">
                    <a16:creationId xmlns:a16="http://schemas.microsoft.com/office/drawing/2014/main" id="{88B24CEA-CD9F-4424-8DA7-125BB683D9BC}"/>
                  </a:ext>
                </a:extLst>
              </p14:cNvPr>
              <p14:cNvContentPartPr/>
              <p14:nvPr/>
            </p14:nvContentPartPr>
            <p14:xfrm>
              <a:off x="4924275" y="6015230"/>
              <a:ext cx="5511960" cy="127440"/>
            </p14:xfrm>
          </p:contentPart>
        </mc:Choice>
        <mc:Fallback xmlns="">
          <p:pic>
            <p:nvPicPr>
              <p:cNvPr id="34" name="Ink 33">
                <a:extLst>
                  <a:ext uri="{FF2B5EF4-FFF2-40B4-BE49-F238E27FC236}">
                    <a16:creationId xmlns:a16="http://schemas.microsoft.com/office/drawing/2014/main" id="{88B24CEA-CD9F-4424-8DA7-125BB683D9BC}"/>
                  </a:ext>
                </a:extLst>
              </p:cNvPr>
              <p:cNvPicPr/>
              <p:nvPr/>
            </p:nvPicPr>
            <p:blipFill>
              <a:blip r:embed="rId32"/>
              <a:stretch>
                <a:fillRect/>
              </a:stretch>
            </p:blipFill>
            <p:spPr>
              <a:xfrm>
                <a:off x="4908435" y="5951870"/>
                <a:ext cx="5543280" cy="25416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35" name="Ink 34">
                <a:extLst>
                  <a:ext uri="{FF2B5EF4-FFF2-40B4-BE49-F238E27FC236}">
                    <a16:creationId xmlns:a16="http://schemas.microsoft.com/office/drawing/2014/main" id="{D33BC705-805C-4467-B606-1ADE22E9855D}"/>
                  </a:ext>
                </a:extLst>
              </p14:cNvPr>
              <p14:cNvContentPartPr/>
              <p14:nvPr/>
            </p14:nvContentPartPr>
            <p14:xfrm>
              <a:off x="4889520" y="6134040"/>
              <a:ext cx="6978960" cy="70200"/>
            </p14:xfrm>
          </p:contentPart>
        </mc:Choice>
        <mc:Fallback xmlns="">
          <p:pic>
            <p:nvPicPr>
              <p:cNvPr id="35" name="Ink 34">
                <a:extLst>
                  <a:ext uri="{FF2B5EF4-FFF2-40B4-BE49-F238E27FC236}">
                    <a16:creationId xmlns:a16="http://schemas.microsoft.com/office/drawing/2014/main" id="{D33BC705-805C-4467-B606-1ADE22E9855D}"/>
                  </a:ext>
                </a:extLst>
              </p:cNvPr>
              <p:cNvPicPr/>
              <p:nvPr/>
            </p:nvPicPr>
            <p:blipFill>
              <a:blip r:embed="rId34"/>
              <a:stretch>
                <a:fillRect/>
              </a:stretch>
            </p:blipFill>
            <p:spPr>
              <a:xfrm>
                <a:off x="4873680" y="6070680"/>
                <a:ext cx="7010280" cy="19692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36" name="Ink 35">
                <a:extLst>
                  <a:ext uri="{FF2B5EF4-FFF2-40B4-BE49-F238E27FC236}">
                    <a16:creationId xmlns:a16="http://schemas.microsoft.com/office/drawing/2014/main" id="{816727F9-C97F-4BF4-9D70-81BEFAF9AFCB}"/>
                  </a:ext>
                </a:extLst>
              </p14:cNvPr>
              <p14:cNvContentPartPr/>
              <p14:nvPr/>
            </p14:nvContentPartPr>
            <p14:xfrm>
              <a:off x="4991040" y="6324480"/>
              <a:ext cx="6420240" cy="203760"/>
            </p14:xfrm>
          </p:contentPart>
        </mc:Choice>
        <mc:Fallback xmlns="">
          <p:pic>
            <p:nvPicPr>
              <p:cNvPr id="36" name="Ink 35">
                <a:extLst>
                  <a:ext uri="{FF2B5EF4-FFF2-40B4-BE49-F238E27FC236}">
                    <a16:creationId xmlns:a16="http://schemas.microsoft.com/office/drawing/2014/main" id="{816727F9-C97F-4BF4-9D70-81BEFAF9AFCB}"/>
                  </a:ext>
                </a:extLst>
              </p:cNvPr>
              <p:cNvPicPr/>
              <p:nvPr/>
            </p:nvPicPr>
            <p:blipFill>
              <a:blip r:embed="rId36"/>
              <a:stretch>
                <a:fillRect/>
              </a:stretch>
            </p:blipFill>
            <p:spPr>
              <a:xfrm>
                <a:off x="4975200" y="6261120"/>
                <a:ext cx="6451560" cy="33048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37" name="Ink 36">
                <a:extLst>
                  <a:ext uri="{FF2B5EF4-FFF2-40B4-BE49-F238E27FC236}">
                    <a16:creationId xmlns:a16="http://schemas.microsoft.com/office/drawing/2014/main" id="{E4324967-B3B7-41EA-8CB5-3ECF24ABC748}"/>
                  </a:ext>
                </a:extLst>
              </p14:cNvPr>
              <p14:cNvContentPartPr/>
              <p14:nvPr/>
            </p14:nvContentPartPr>
            <p14:xfrm>
              <a:off x="4915080" y="6667560"/>
              <a:ext cx="3886560" cy="57600"/>
            </p14:xfrm>
          </p:contentPart>
        </mc:Choice>
        <mc:Fallback xmlns="">
          <p:pic>
            <p:nvPicPr>
              <p:cNvPr id="37" name="Ink 36">
                <a:extLst>
                  <a:ext uri="{FF2B5EF4-FFF2-40B4-BE49-F238E27FC236}">
                    <a16:creationId xmlns:a16="http://schemas.microsoft.com/office/drawing/2014/main" id="{E4324967-B3B7-41EA-8CB5-3ECF24ABC748}"/>
                  </a:ext>
                </a:extLst>
              </p:cNvPr>
              <p:cNvPicPr/>
              <p:nvPr/>
            </p:nvPicPr>
            <p:blipFill>
              <a:blip r:embed="rId38"/>
              <a:stretch>
                <a:fillRect/>
              </a:stretch>
            </p:blipFill>
            <p:spPr>
              <a:xfrm>
                <a:off x="4899240" y="6604200"/>
                <a:ext cx="3917880" cy="184320"/>
              </a:xfrm>
              <a:prstGeom prst="rect">
                <a:avLst/>
              </a:prstGeom>
            </p:spPr>
          </p:pic>
        </mc:Fallback>
      </mc:AlternateContent>
      <p:sp>
        <p:nvSpPr>
          <p:cNvPr id="39" name="Freeform: Shape 38">
            <a:extLst>
              <a:ext uri="{FF2B5EF4-FFF2-40B4-BE49-F238E27FC236}">
                <a16:creationId xmlns:a16="http://schemas.microsoft.com/office/drawing/2014/main" id="{8553846C-76BD-450B-9D03-25E230144BA2}"/>
              </a:ext>
            </a:extLst>
          </p:cNvPr>
          <p:cNvSpPr/>
          <p:nvPr/>
        </p:nvSpPr>
        <p:spPr>
          <a:xfrm rot="9578396">
            <a:off x="9118274" y="6469683"/>
            <a:ext cx="1727851" cy="1889185"/>
          </a:xfrm>
          <a:custGeom>
            <a:avLst/>
            <a:gdLst>
              <a:gd name="connsiteX0" fmla="*/ 0 w 1727851"/>
              <a:gd name="connsiteY0" fmla="*/ 0 h 1889185"/>
              <a:gd name="connsiteX1" fmla="*/ 77638 w 1727851"/>
              <a:gd name="connsiteY1" fmla="*/ 69011 h 1889185"/>
              <a:gd name="connsiteX2" fmla="*/ 94891 w 1727851"/>
              <a:gd name="connsiteY2" fmla="*/ 94890 h 1889185"/>
              <a:gd name="connsiteX3" fmla="*/ 155275 w 1727851"/>
              <a:gd name="connsiteY3" fmla="*/ 146649 h 1889185"/>
              <a:gd name="connsiteX4" fmla="*/ 181155 w 1727851"/>
              <a:gd name="connsiteY4" fmla="*/ 181154 h 1889185"/>
              <a:gd name="connsiteX5" fmla="*/ 276045 w 1727851"/>
              <a:gd name="connsiteY5" fmla="*/ 276045 h 1889185"/>
              <a:gd name="connsiteX6" fmla="*/ 422694 w 1727851"/>
              <a:gd name="connsiteY6" fmla="*/ 422694 h 1889185"/>
              <a:gd name="connsiteX7" fmla="*/ 526211 w 1727851"/>
              <a:gd name="connsiteY7" fmla="*/ 526211 h 1889185"/>
              <a:gd name="connsiteX8" fmla="*/ 621102 w 1727851"/>
              <a:gd name="connsiteY8" fmla="*/ 629728 h 1889185"/>
              <a:gd name="connsiteX9" fmla="*/ 845389 w 1727851"/>
              <a:gd name="connsiteY9" fmla="*/ 819509 h 1889185"/>
              <a:gd name="connsiteX10" fmla="*/ 1138687 w 1727851"/>
              <a:gd name="connsiteY10" fmla="*/ 1086928 h 1889185"/>
              <a:gd name="connsiteX11" fmla="*/ 1293962 w 1727851"/>
              <a:gd name="connsiteY11" fmla="*/ 1250830 h 1889185"/>
              <a:gd name="connsiteX12" fmla="*/ 1440611 w 1727851"/>
              <a:gd name="connsiteY12" fmla="*/ 1449237 h 1889185"/>
              <a:gd name="connsiteX13" fmla="*/ 1500996 w 1727851"/>
              <a:gd name="connsiteY13" fmla="*/ 1561381 h 1889185"/>
              <a:gd name="connsiteX14" fmla="*/ 1518249 w 1727851"/>
              <a:gd name="connsiteY14" fmla="*/ 1595886 h 1889185"/>
              <a:gd name="connsiteX15" fmla="*/ 1535502 w 1727851"/>
              <a:gd name="connsiteY15" fmla="*/ 1621766 h 1889185"/>
              <a:gd name="connsiteX16" fmla="*/ 1561381 w 1727851"/>
              <a:gd name="connsiteY16" fmla="*/ 1699403 h 1889185"/>
              <a:gd name="connsiteX17" fmla="*/ 1595887 w 1727851"/>
              <a:gd name="connsiteY17" fmla="*/ 1768415 h 1889185"/>
              <a:gd name="connsiteX18" fmla="*/ 1621766 w 1727851"/>
              <a:gd name="connsiteY18" fmla="*/ 1828800 h 1889185"/>
              <a:gd name="connsiteX19" fmla="*/ 1639019 w 1727851"/>
              <a:gd name="connsiteY19" fmla="*/ 1889185 h 1889185"/>
              <a:gd name="connsiteX20" fmla="*/ 1656272 w 1727851"/>
              <a:gd name="connsiteY20" fmla="*/ 1690777 h 1889185"/>
              <a:gd name="connsiteX21" fmla="*/ 1664898 w 1727851"/>
              <a:gd name="connsiteY21" fmla="*/ 1639019 h 1889185"/>
              <a:gd name="connsiteX22" fmla="*/ 1682151 w 1727851"/>
              <a:gd name="connsiteY22" fmla="*/ 1552754 h 1889185"/>
              <a:gd name="connsiteX23" fmla="*/ 1690777 w 1727851"/>
              <a:gd name="connsiteY23" fmla="*/ 1406105 h 1889185"/>
              <a:gd name="connsiteX24" fmla="*/ 1699404 w 1727851"/>
              <a:gd name="connsiteY24" fmla="*/ 1380226 h 1889185"/>
              <a:gd name="connsiteX25" fmla="*/ 1708030 w 1727851"/>
              <a:gd name="connsiteY25" fmla="*/ 1337094 h 1889185"/>
              <a:gd name="connsiteX26" fmla="*/ 1725283 w 1727851"/>
              <a:gd name="connsiteY26" fmla="*/ 1250830 h 1889185"/>
              <a:gd name="connsiteX27" fmla="*/ 1716657 w 1727851"/>
              <a:gd name="connsiteY27" fmla="*/ 1181819 h 1889185"/>
              <a:gd name="connsiteX28" fmla="*/ 1708030 w 1727851"/>
              <a:gd name="connsiteY28" fmla="*/ 1259456 h 1889185"/>
              <a:gd name="connsiteX29" fmla="*/ 1699404 w 1727851"/>
              <a:gd name="connsiteY29" fmla="*/ 1293962 h 1889185"/>
              <a:gd name="connsiteX30" fmla="*/ 1690777 w 1727851"/>
              <a:gd name="connsiteY30" fmla="*/ 1457864 h 1889185"/>
              <a:gd name="connsiteX31" fmla="*/ 1673525 w 1727851"/>
              <a:gd name="connsiteY31" fmla="*/ 1518249 h 1889185"/>
              <a:gd name="connsiteX32" fmla="*/ 1664898 w 1727851"/>
              <a:gd name="connsiteY32" fmla="*/ 1570007 h 1889185"/>
              <a:gd name="connsiteX33" fmla="*/ 1656272 w 1727851"/>
              <a:gd name="connsiteY33" fmla="*/ 1639019 h 1889185"/>
              <a:gd name="connsiteX34" fmla="*/ 1630392 w 1727851"/>
              <a:gd name="connsiteY34" fmla="*/ 1647645 h 1889185"/>
              <a:gd name="connsiteX35" fmla="*/ 1535502 w 1727851"/>
              <a:gd name="connsiteY35" fmla="*/ 1664898 h 1889185"/>
              <a:gd name="connsiteX36" fmla="*/ 1190445 w 1727851"/>
              <a:gd name="connsiteY36" fmla="*/ 1656271 h 1889185"/>
              <a:gd name="connsiteX37" fmla="*/ 1035170 w 1727851"/>
              <a:gd name="connsiteY37" fmla="*/ 1647645 h 1889185"/>
              <a:gd name="connsiteX38" fmla="*/ 862642 w 1727851"/>
              <a:gd name="connsiteY38" fmla="*/ 1639019 h 1889185"/>
              <a:gd name="connsiteX39" fmla="*/ 759125 w 1727851"/>
              <a:gd name="connsiteY39" fmla="*/ 1647645 h 188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727851" h="1889185">
                <a:moveTo>
                  <a:pt x="0" y="0"/>
                </a:moveTo>
                <a:cubicBezTo>
                  <a:pt x="31384" y="25107"/>
                  <a:pt x="51714" y="38766"/>
                  <a:pt x="77638" y="69011"/>
                </a:cubicBezTo>
                <a:cubicBezTo>
                  <a:pt x="84385" y="76883"/>
                  <a:pt x="87560" y="87559"/>
                  <a:pt x="94891" y="94890"/>
                </a:cubicBezTo>
                <a:cubicBezTo>
                  <a:pt x="113637" y="113636"/>
                  <a:pt x="136529" y="127903"/>
                  <a:pt x="155275" y="146649"/>
                </a:cubicBezTo>
                <a:cubicBezTo>
                  <a:pt x="165441" y="156815"/>
                  <a:pt x="171345" y="170643"/>
                  <a:pt x="181155" y="181154"/>
                </a:cubicBezTo>
                <a:cubicBezTo>
                  <a:pt x="211676" y="213855"/>
                  <a:pt x="244415" y="244415"/>
                  <a:pt x="276045" y="276045"/>
                </a:cubicBezTo>
                <a:lnTo>
                  <a:pt x="422694" y="422694"/>
                </a:lnTo>
                <a:cubicBezTo>
                  <a:pt x="457200" y="457200"/>
                  <a:pt x="492447" y="490979"/>
                  <a:pt x="526211" y="526211"/>
                </a:cubicBezTo>
                <a:cubicBezTo>
                  <a:pt x="558599" y="560007"/>
                  <a:pt x="585368" y="599492"/>
                  <a:pt x="621102" y="629728"/>
                </a:cubicBezTo>
                <a:lnTo>
                  <a:pt x="845389" y="819509"/>
                </a:lnTo>
                <a:cubicBezTo>
                  <a:pt x="969083" y="923672"/>
                  <a:pt x="1007941" y="948917"/>
                  <a:pt x="1138687" y="1086928"/>
                </a:cubicBezTo>
                <a:cubicBezTo>
                  <a:pt x="1190445" y="1141562"/>
                  <a:pt x="1248246" y="1191048"/>
                  <a:pt x="1293962" y="1250830"/>
                </a:cubicBezTo>
                <a:cubicBezTo>
                  <a:pt x="1363549" y="1341828"/>
                  <a:pt x="1390555" y="1370577"/>
                  <a:pt x="1440611" y="1449237"/>
                </a:cubicBezTo>
                <a:cubicBezTo>
                  <a:pt x="1471039" y="1497052"/>
                  <a:pt x="1472315" y="1504018"/>
                  <a:pt x="1500996" y="1561381"/>
                </a:cubicBezTo>
                <a:cubicBezTo>
                  <a:pt x="1506747" y="1572883"/>
                  <a:pt x="1511116" y="1585186"/>
                  <a:pt x="1518249" y="1595886"/>
                </a:cubicBezTo>
                <a:lnTo>
                  <a:pt x="1535502" y="1621766"/>
                </a:lnTo>
                <a:cubicBezTo>
                  <a:pt x="1544869" y="1659236"/>
                  <a:pt x="1543662" y="1661012"/>
                  <a:pt x="1561381" y="1699403"/>
                </a:cubicBezTo>
                <a:cubicBezTo>
                  <a:pt x="1572159" y="1722755"/>
                  <a:pt x="1595887" y="1768415"/>
                  <a:pt x="1595887" y="1768415"/>
                </a:cubicBezTo>
                <a:cubicBezTo>
                  <a:pt x="1625191" y="1885636"/>
                  <a:pt x="1582052" y="1729516"/>
                  <a:pt x="1621766" y="1828800"/>
                </a:cubicBezTo>
                <a:cubicBezTo>
                  <a:pt x="1629541" y="1848237"/>
                  <a:pt x="1633268" y="1869057"/>
                  <a:pt x="1639019" y="1889185"/>
                </a:cubicBezTo>
                <a:cubicBezTo>
                  <a:pt x="1666856" y="1805667"/>
                  <a:pt x="1640835" y="1891456"/>
                  <a:pt x="1656272" y="1690777"/>
                </a:cubicBezTo>
                <a:cubicBezTo>
                  <a:pt x="1657613" y="1673338"/>
                  <a:pt x="1661675" y="1656210"/>
                  <a:pt x="1664898" y="1639019"/>
                </a:cubicBezTo>
                <a:cubicBezTo>
                  <a:pt x="1670302" y="1610197"/>
                  <a:pt x="1682151" y="1552754"/>
                  <a:pt x="1682151" y="1552754"/>
                </a:cubicBezTo>
                <a:cubicBezTo>
                  <a:pt x="1685026" y="1503871"/>
                  <a:pt x="1685904" y="1454829"/>
                  <a:pt x="1690777" y="1406105"/>
                </a:cubicBezTo>
                <a:cubicBezTo>
                  <a:pt x="1691682" y="1397057"/>
                  <a:pt x="1697199" y="1389048"/>
                  <a:pt x="1699404" y="1380226"/>
                </a:cubicBezTo>
                <a:cubicBezTo>
                  <a:pt x="1702960" y="1366002"/>
                  <a:pt x="1704849" y="1351407"/>
                  <a:pt x="1708030" y="1337094"/>
                </a:cubicBezTo>
                <a:cubicBezTo>
                  <a:pt x="1725190" y="1259874"/>
                  <a:pt x="1708378" y="1352264"/>
                  <a:pt x="1725283" y="1250830"/>
                </a:cubicBezTo>
                <a:cubicBezTo>
                  <a:pt x="1722408" y="1227826"/>
                  <a:pt x="1737392" y="1171452"/>
                  <a:pt x="1716657" y="1181819"/>
                </a:cubicBezTo>
                <a:cubicBezTo>
                  <a:pt x="1693367" y="1193463"/>
                  <a:pt x="1711989" y="1233721"/>
                  <a:pt x="1708030" y="1259456"/>
                </a:cubicBezTo>
                <a:cubicBezTo>
                  <a:pt x="1706227" y="1271174"/>
                  <a:pt x="1702279" y="1282460"/>
                  <a:pt x="1699404" y="1293962"/>
                </a:cubicBezTo>
                <a:cubicBezTo>
                  <a:pt x="1696528" y="1348596"/>
                  <a:pt x="1697048" y="1403515"/>
                  <a:pt x="1690777" y="1457864"/>
                </a:cubicBezTo>
                <a:cubicBezTo>
                  <a:pt x="1688378" y="1478660"/>
                  <a:pt x="1678232" y="1497851"/>
                  <a:pt x="1673525" y="1518249"/>
                </a:cubicBezTo>
                <a:cubicBezTo>
                  <a:pt x="1669592" y="1535292"/>
                  <a:pt x="1667372" y="1552692"/>
                  <a:pt x="1664898" y="1570007"/>
                </a:cubicBezTo>
                <a:cubicBezTo>
                  <a:pt x="1661619" y="1592957"/>
                  <a:pt x="1665688" y="1617834"/>
                  <a:pt x="1656272" y="1639019"/>
                </a:cubicBezTo>
                <a:cubicBezTo>
                  <a:pt x="1652579" y="1647328"/>
                  <a:pt x="1639214" y="1645440"/>
                  <a:pt x="1630392" y="1647645"/>
                </a:cubicBezTo>
                <a:cubicBezTo>
                  <a:pt x="1606287" y="1653671"/>
                  <a:pt x="1558565" y="1661054"/>
                  <a:pt x="1535502" y="1664898"/>
                </a:cubicBezTo>
                <a:lnTo>
                  <a:pt x="1190445" y="1656271"/>
                </a:lnTo>
                <a:cubicBezTo>
                  <a:pt x="1138638" y="1654485"/>
                  <a:pt x="1086936" y="1650369"/>
                  <a:pt x="1035170" y="1647645"/>
                </a:cubicBezTo>
                <a:lnTo>
                  <a:pt x="862642" y="1639019"/>
                </a:lnTo>
                <a:lnTo>
                  <a:pt x="759125" y="1647645"/>
                </a:lnTo>
              </a:path>
            </a:pathLst>
          </a:custGeom>
          <a:noFill/>
          <a:ln w="76200">
            <a:solidFill>
              <a:srgbClr val="C00000"/>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29657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106</TotalTime>
  <Words>1248</Words>
  <Application>Microsoft Office PowerPoint</Application>
  <PresentationFormat>Widescreen</PresentationFormat>
  <Paragraphs>201</Paragraphs>
  <Slides>32</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Arial</vt:lpstr>
      <vt:lpstr>Calibri</vt:lpstr>
      <vt:lpstr>Calibri Light</vt:lpstr>
      <vt:lpstr>Comic Sans MS</vt:lpstr>
      <vt:lpstr>Gill Sans MT</vt:lpstr>
      <vt:lpstr>Helvetica</vt:lpstr>
      <vt:lpstr>Office Theme</vt:lpstr>
      <vt:lpstr>PowerPoint Presentation</vt:lpstr>
      <vt:lpstr>PowerPoint Presentation</vt:lpstr>
      <vt:lpstr>NM Water Confluences</vt:lpstr>
      <vt:lpstr>PowerPoint Presentation</vt:lpstr>
      <vt:lpstr>PowerPoint Presentation</vt:lpstr>
      <vt:lpstr>Compared  measly  piddly  meager  trivial  meaningless  literal drop in the bucket  Why are we even talking about this??</vt:lpstr>
      <vt:lpstr>PowerPoint Presentation</vt:lpstr>
      <vt:lpstr>PowerPoint Presentation</vt:lpstr>
      <vt:lpstr>PowerPoint Presentation</vt:lpstr>
      <vt:lpstr>The Permian</vt:lpstr>
      <vt:lpstr>Analysts on Water Risk</vt:lpstr>
      <vt:lpstr>PowerPoint Presentation</vt:lpstr>
      <vt:lpstr>PowerPoint Presentation</vt:lpstr>
      <vt:lpstr>Defense doesn’t win championships</vt:lpstr>
      <vt:lpstr>PowerPoint Presentation</vt:lpstr>
      <vt:lpstr>PowerPoint Presentation</vt:lpstr>
      <vt:lpstr>PowerPoint Presentation</vt:lpstr>
      <vt:lpstr>2025 Produced Water Scenario</vt:lpstr>
      <vt:lpstr>Compared  measly  piddly  meager  trivial  meaningless  literal drop in the bucket  Why are we even talking about this??</vt:lpstr>
      <vt:lpstr>2 Million Acre Feet = </vt:lpstr>
      <vt:lpstr>The Opportunity</vt:lpstr>
      <vt:lpstr>The Opportunity</vt:lpstr>
      <vt:lpstr>Jeri Sullivan Graham</vt:lpstr>
      <vt:lpstr>NM Regulatory Snapshot</vt:lpstr>
      <vt:lpstr>PowerPoint Presentation</vt:lpstr>
      <vt:lpstr>NM Regulatory Snapshot</vt:lpstr>
      <vt:lpstr>NM Regulatory Snapshot</vt:lpstr>
      <vt:lpstr>NM Regulatory Snapshot</vt:lpstr>
      <vt:lpstr>NM Regulatory Snapshot</vt:lpstr>
      <vt:lpstr>NM Regulatory Snapshot</vt:lpstr>
      <vt:lpstr>Policy Questions</vt:lpstr>
      <vt:lpstr>Water Confluences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Sayer, Matthias</dc:creator>
  <cp:lastModifiedBy>Sayer, Matthias</cp:lastModifiedBy>
  <cp:revision>27</cp:revision>
  <dcterms:created xsi:type="dcterms:W3CDTF">2018-06-26T03:09:02Z</dcterms:created>
  <dcterms:modified xsi:type="dcterms:W3CDTF">2018-06-26T12:58:37Z</dcterms:modified>
</cp:coreProperties>
</file>