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4"/>
    <p:sldMasterId id="2147483756" r:id="rId5"/>
  </p:sldMasterIdLst>
  <p:notesMasterIdLst>
    <p:notesMasterId r:id="rId16"/>
  </p:notesMasterIdLst>
  <p:handoutMasterIdLst>
    <p:handoutMasterId r:id="rId17"/>
  </p:handoutMasterIdLst>
  <p:sldIdLst>
    <p:sldId id="257" r:id="rId6"/>
    <p:sldId id="332" r:id="rId7"/>
    <p:sldId id="327" r:id="rId8"/>
    <p:sldId id="343" r:id="rId9"/>
    <p:sldId id="347" r:id="rId10"/>
    <p:sldId id="339" r:id="rId11"/>
    <p:sldId id="323" r:id="rId12"/>
    <p:sldId id="324" r:id="rId13"/>
    <p:sldId id="299" r:id="rId14"/>
    <p:sldId id="345" r:id="rId15"/>
  </p:sldIdLst>
  <p:sldSz cx="9144000" cy="5143500" type="screen16x9"/>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640">
          <p15:clr>
            <a:srgbClr val="A4A3A4"/>
          </p15:clr>
        </p15:guide>
        <p15:guide id="4" orient="horz" pos="1644">
          <p15:clr>
            <a:srgbClr val="A4A3A4"/>
          </p15:clr>
        </p15:guide>
        <p15:guide id="5">
          <p15:clr>
            <a:srgbClr val="A4A3A4"/>
          </p15:clr>
        </p15:guide>
        <p15:guide id="6" orient="horz" pos="2582">
          <p15:clr>
            <a:srgbClr val="A4A3A4"/>
          </p15:clr>
        </p15:guide>
        <p15:guide id="7" orient="horz" pos="516" userDrawn="1">
          <p15:clr>
            <a:srgbClr val="A4A3A4"/>
          </p15:clr>
        </p15:guide>
        <p15:guide id="8" orient="horz" pos="284">
          <p15:clr>
            <a:srgbClr val="A4A3A4"/>
          </p15:clr>
        </p15:guide>
        <p15:guide id="9" pos="3010">
          <p15:clr>
            <a:srgbClr val="A4A3A4"/>
          </p15:clr>
        </p15:guide>
        <p15:guide id="10" pos="557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5D87A1"/>
    <a:srgbClr val="5B9BD5"/>
    <a:srgbClr val="A3BACD"/>
    <a:srgbClr val="3A566B"/>
    <a:srgbClr val="00539B"/>
    <a:srgbClr val="6D6E71"/>
    <a:srgbClr val="5D9BA1"/>
    <a:srgbClr val="FFFFFE"/>
    <a:srgbClr val="E695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90" autoAdjust="0"/>
  </p:normalViewPr>
  <p:slideViewPr>
    <p:cSldViewPr snapToGrid="0">
      <p:cViewPr varScale="1">
        <p:scale>
          <a:sx n="138" d="100"/>
          <a:sy n="138" d="100"/>
        </p:scale>
        <p:origin x="444" y="108"/>
      </p:cViewPr>
      <p:guideLst>
        <p:guide orient="horz" pos="1620"/>
        <p:guide pos="2880"/>
        <p:guide orient="horz" pos="2640"/>
        <p:guide orient="horz" pos="1644"/>
        <p:guide/>
        <p:guide orient="horz" pos="2582"/>
        <p:guide orient="horz" pos="516"/>
        <p:guide orient="horz" pos="284"/>
        <p:guide pos="3010"/>
        <p:guide pos="557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0" d="100"/>
          <a:sy n="100" d="100"/>
        </p:scale>
        <p:origin x="34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a:t>Rig Count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Low</c:v>
                </c:pt>
              </c:strCache>
            </c:strRef>
          </c:tx>
          <c:spPr>
            <a:solidFill>
              <a:schemeClr val="accent1"/>
            </a:solidFill>
            <a:ln>
              <a:noFill/>
            </a:ln>
            <a:effectLst/>
          </c:spPr>
          <c:invertIfNegative val="0"/>
          <c:cat>
            <c:numRef>
              <c:f>Sheet1!$B$5:$B$8</c:f>
              <c:numCache>
                <c:formatCode>General</c:formatCode>
                <c:ptCount val="4"/>
                <c:pt idx="0">
                  <c:v>2017</c:v>
                </c:pt>
                <c:pt idx="1">
                  <c:v>2018</c:v>
                </c:pt>
                <c:pt idx="2">
                  <c:v>2019</c:v>
                </c:pt>
                <c:pt idx="3">
                  <c:v>2020</c:v>
                </c:pt>
              </c:numCache>
            </c:numRef>
          </c:cat>
          <c:val>
            <c:numRef>
              <c:f>Sheet1!$C$5:$C$8</c:f>
              <c:numCache>
                <c:formatCode>General</c:formatCode>
                <c:ptCount val="4"/>
                <c:pt idx="1">
                  <c:v>7</c:v>
                </c:pt>
                <c:pt idx="2">
                  <c:v>6</c:v>
                </c:pt>
                <c:pt idx="3">
                  <c:v>6</c:v>
                </c:pt>
              </c:numCache>
            </c:numRef>
          </c:val>
          <c:extLst>
            <c:ext xmlns:c16="http://schemas.microsoft.com/office/drawing/2014/chart" uri="{C3380CC4-5D6E-409C-BE32-E72D297353CC}">
              <c16:uniqueId val="{00000000-F885-4A78-883E-F21055A7B222}"/>
            </c:ext>
          </c:extLst>
        </c:ser>
        <c:ser>
          <c:idx val="1"/>
          <c:order val="1"/>
          <c:tx>
            <c:strRef>
              <c:f>Sheet1!$D$4</c:f>
              <c:strCache>
                <c:ptCount val="1"/>
                <c:pt idx="0">
                  <c:v>High</c:v>
                </c:pt>
              </c:strCache>
            </c:strRef>
          </c:tx>
          <c:spPr>
            <a:solidFill>
              <a:schemeClr val="tx2"/>
            </a:solidFill>
            <a:ln>
              <a:noFill/>
            </a:ln>
            <a:effectLst/>
          </c:spPr>
          <c:invertIfNegative val="0"/>
          <c:cat>
            <c:numRef>
              <c:f>Sheet1!$B$5:$B$8</c:f>
              <c:numCache>
                <c:formatCode>General</c:formatCode>
                <c:ptCount val="4"/>
                <c:pt idx="0">
                  <c:v>2017</c:v>
                </c:pt>
                <c:pt idx="1">
                  <c:v>2018</c:v>
                </c:pt>
                <c:pt idx="2">
                  <c:v>2019</c:v>
                </c:pt>
                <c:pt idx="3">
                  <c:v>2020</c:v>
                </c:pt>
              </c:numCache>
            </c:numRef>
          </c:cat>
          <c:val>
            <c:numRef>
              <c:f>Sheet1!$D$5:$D$8</c:f>
              <c:numCache>
                <c:formatCode>General</c:formatCode>
                <c:ptCount val="4"/>
                <c:pt idx="0">
                  <c:v>3</c:v>
                </c:pt>
                <c:pt idx="1">
                  <c:v>9</c:v>
                </c:pt>
                <c:pt idx="2">
                  <c:v>9</c:v>
                </c:pt>
                <c:pt idx="3">
                  <c:v>9</c:v>
                </c:pt>
              </c:numCache>
            </c:numRef>
          </c:val>
          <c:extLst>
            <c:ext xmlns:c16="http://schemas.microsoft.com/office/drawing/2014/chart" uri="{C3380CC4-5D6E-409C-BE32-E72D297353CC}">
              <c16:uniqueId val="{00000001-F885-4A78-883E-F21055A7B222}"/>
            </c:ext>
          </c:extLst>
        </c:ser>
        <c:dLbls>
          <c:showLegendKey val="0"/>
          <c:showVal val="0"/>
          <c:showCatName val="0"/>
          <c:showSerName val="0"/>
          <c:showPercent val="0"/>
          <c:showBubbleSize val="0"/>
        </c:dLbls>
        <c:gapWidth val="75"/>
        <c:axId val="215832688"/>
        <c:axId val="215833080"/>
      </c:barChart>
      <c:catAx>
        <c:axId val="21583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5833080"/>
        <c:crosses val="autoZero"/>
        <c:auto val="1"/>
        <c:lblAlgn val="ctr"/>
        <c:lblOffset val="100"/>
        <c:noMultiLvlLbl val="0"/>
      </c:catAx>
      <c:valAx>
        <c:axId val="215833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583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a:t>Capital Investment ($MM)</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Low</c:v>
                </c:pt>
              </c:strCache>
            </c:strRef>
          </c:tx>
          <c:spPr>
            <a:solidFill>
              <a:schemeClr val="accent1"/>
            </a:solidFill>
            <a:ln>
              <a:noFill/>
            </a:ln>
            <a:effectLst/>
          </c:spPr>
          <c:invertIfNegative val="0"/>
          <c:cat>
            <c:numRef>
              <c:f>Sheet1!$B$9:$B$12</c:f>
              <c:numCache>
                <c:formatCode>General</c:formatCode>
                <c:ptCount val="4"/>
                <c:pt idx="0">
                  <c:v>2017</c:v>
                </c:pt>
                <c:pt idx="1">
                  <c:v>2018</c:v>
                </c:pt>
                <c:pt idx="2">
                  <c:v>2019</c:v>
                </c:pt>
                <c:pt idx="3">
                  <c:v>2020</c:v>
                </c:pt>
              </c:numCache>
            </c:numRef>
          </c:cat>
          <c:val>
            <c:numRef>
              <c:f>Sheet1!$C$9:$C$12</c:f>
              <c:numCache>
                <c:formatCode>General</c:formatCode>
                <c:ptCount val="4"/>
                <c:pt idx="1">
                  <c:v>1200</c:v>
                </c:pt>
                <c:pt idx="2">
                  <c:v>1100</c:v>
                </c:pt>
                <c:pt idx="3">
                  <c:v>1100</c:v>
                </c:pt>
              </c:numCache>
            </c:numRef>
          </c:val>
          <c:extLst>
            <c:ext xmlns:c16="http://schemas.microsoft.com/office/drawing/2014/chart" uri="{C3380CC4-5D6E-409C-BE32-E72D297353CC}">
              <c16:uniqueId val="{00000000-44D5-468C-BCDB-720EC4629AA3}"/>
            </c:ext>
          </c:extLst>
        </c:ser>
        <c:ser>
          <c:idx val="1"/>
          <c:order val="1"/>
          <c:tx>
            <c:strRef>
              <c:f>Sheet1!$D$4</c:f>
              <c:strCache>
                <c:ptCount val="1"/>
                <c:pt idx="0">
                  <c:v>High</c:v>
                </c:pt>
              </c:strCache>
            </c:strRef>
          </c:tx>
          <c:spPr>
            <a:solidFill>
              <a:schemeClr val="tx2"/>
            </a:solidFill>
            <a:ln>
              <a:noFill/>
            </a:ln>
            <a:effectLst/>
          </c:spPr>
          <c:invertIfNegative val="0"/>
          <c:cat>
            <c:numRef>
              <c:f>Sheet1!$B$9:$B$12</c:f>
              <c:numCache>
                <c:formatCode>General</c:formatCode>
                <c:ptCount val="4"/>
                <c:pt idx="0">
                  <c:v>2017</c:v>
                </c:pt>
                <c:pt idx="1">
                  <c:v>2018</c:v>
                </c:pt>
                <c:pt idx="2">
                  <c:v>2019</c:v>
                </c:pt>
                <c:pt idx="3">
                  <c:v>2020</c:v>
                </c:pt>
              </c:numCache>
            </c:numRef>
          </c:cat>
          <c:val>
            <c:numRef>
              <c:f>Sheet1!$D$9:$D$12</c:f>
              <c:numCache>
                <c:formatCode>General</c:formatCode>
                <c:ptCount val="4"/>
                <c:pt idx="0">
                  <c:v>725</c:v>
                </c:pt>
                <c:pt idx="1">
                  <c:v>1500</c:v>
                </c:pt>
                <c:pt idx="2">
                  <c:v>1500</c:v>
                </c:pt>
                <c:pt idx="3">
                  <c:v>1500</c:v>
                </c:pt>
              </c:numCache>
            </c:numRef>
          </c:val>
          <c:extLst>
            <c:ext xmlns:c16="http://schemas.microsoft.com/office/drawing/2014/chart" uri="{C3380CC4-5D6E-409C-BE32-E72D297353CC}">
              <c16:uniqueId val="{00000001-44D5-468C-BCDB-720EC4629AA3}"/>
            </c:ext>
          </c:extLst>
        </c:ser>
        <c:dLbls>
          <c:showLegendKey val="0"/>
          <c:showVal val="0"/>
          <c:showCatName val="0"/>
          <c:showSerName val="0"/>
          <c:showPercent val="0"/>
          <c:showBubbleSize val="0"/>
        </c:dLbls>
        <c:gapWidth val="75"/>
        <c:axId val="314056800"/>
        <c:axId val="314057192"/>
      </c:barChart>
      <c:catAx>
        <c:axId val="31405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14057192"/>
        <c:crosses val="autoZero"/>
        <c:auto val="1"/>
        <c:lblAlgn val="ctr"/>
        <c:lblOffset val="100"/>
        <c:noMultiLvlLbl val="0"/>
      </c:catAx>
      <c:valAx>
        <c:axId val="314057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1405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82653129897218"/>
          <c:y val="3.0686589708201376E-2"/>
          <c:w val="0.92427601850450736"/>
          <c:h val="0.80972947606768231"/>
        </c:manualLayout>
      </c:layout>
      <c:barChart>
        <c:barDir val="col"/>
        <c:grouping val="stacked"/>
        <c:varyColors val="0"/>
        <c:ser>
          <c:idx val="0"/>
          <c:order val="0"/>
          <c:tx>
            <c:strRef>
              <c:f>'F&amp;D Chart'!$C$10</c:f>
              <c:strCache>
                <c:ptCount val="1"/>
                <c:pt idx="0">
                  <c:v>Spacing</c:v>
                </c:pt>
              </c:strCache>
            </c:strRef>
          </c:tx>
          <c:spPr>
            <a:noFill/>
            <a:ln>
              <a:noFill/>
            </a:ln>
            <a:effectLst/>
          </c:spPr>
          <c:invertIfNegative val="0"/>
          <c:cat>
            <c:strRef>
              <c:f>'F&amp;D Chart'!$B$11:$B$15</c:f>
              <c:strCache>
                <c:ptCount val="5"/>
                <c:pt idx="0">
                  <c:v>Future Development Cost &lt;$6</c:v>
                </c:pt>
                <c:pt idx="1">
                  <c:v>Future Development Cost &lt;$10</c:v>
                </c:pt>
                <c:pt idx="2">
                  <c:v>Additional Unconventional Inventory</c:v>
                </c:pt>
                <c:pt idx="4">
                  <c:v>Total</c:v>
                </c:pt>
              </c:strCache>
            </c:strRef>
          </c:cat>
          <c:val>
            <c:numRef>
              <c:f>'F&amp;D Chart'!$C$11:$C$15</c:f>
              <c:numCache>
                <c:formatCode>_(* #,##0_);_(* \(#,##0\);_(* "-"??_);_(@_)</c:formatCode>
                <c:ptCount val="5"/>
                <c:pt idx="0">
                  <c:v>0</c:v>
                </c:pt>
                <c:pt idx="1">
                  <c:v>873</c:v>
                </c:pt>
                <c:pt idx="2">
                  <c:v>998.4</c:v>
                </c:pt>
              </c:numCache>
            </c:numRef>
          </c:val>
          <c:extLst>
            <c:ext xmlns:c16="http://schemas.microsoft.com/office/drawing/2014/chart" uri="{C3380CC4-5D6E-409C-BE32-E72D297353CC}">
              <c16:uniqueId val="{00000000-1A38-4137-A681-83EDD380704A}"/>
            </c:ext>
          </c:extLst>
        </c:ser>
        <c:ser>
          <c:idx val="1"/>
          <c:order val="1"/>
          <c:tx>
            <c:strRef>
              <c:f>'F&amp;D Chart'!$D$10</c:f>
              <c:strCache>
                <c:ptCount val="1"/>
                <c:pt idx="0">
                  <c:v>CO2</c:v>
                </c:pt>
              </c:strCache>
            </c:strRef>
          </c:tx>
          <c:spPr>
            <a:solidFill>
              <a:srgbClr val="00539B"/>
            </a:solidFill>
            <a:ln>
              <a:noFill/>
            </a:ln>
            <a:effectLst/>
          </c:spPr>
          <c:invertIfNegative val="0"/>
          <c:dPt>
            <c:idx val="2"/>
            <c:invertIfNegative val="0"/>
            <c:bubble3D val="0"/>
            <c:spPr>
              <a:solidFill>
                <a:srgbClr val="808080"/>
              </a:solidFill>
              <a:ln>
                <a:noFill/>
              </a:ln>
              <a:effectLst/>
            </c:spPr>
            <c:extLst>
              <c:ext xmlns:c16="http://schemas.microsoft.com/office/drawing/2014/chart" uri="{C3380CC4-5D6E-409C-BE32-E72D297353CC}">
                <c16:uniqueId val="{00000001-F768-4E01-BB09-DE58337D41F6}"/>
              </c:ext>
            </c:extLst>
          </c:dPt>
          <c:cat>
            <c:strRef>
              <c:f>'F&amp;D Chart'!$B$11:$B$15</c:f>
              <c:strCache>
                <c:ptCount val="5"/>
                <c:pt idx="0">
                  <c:v>Future Development Cost &lt;$6</c:v>
                </c:pt>
                <c:pt idx="1">
                  <c:v>Future Development Cost &lt;$10</c:v>
                </c:pt>
                <c:pt idx="2">
                  <c:v>Additional Unconventional Inventory</c:v>
                </c:pt>
                <c:pt idx="4">
                  <c:v>Total</c:v>
                </c:pt>
              </c:strCache>
            </c:strRef>
          </c:cat>
          <c:val>
            <c:numRef>
              <c:f>'F&amp;D Chart'!$D$11:$D$15</c:f>
              <c:numCache>
                <c:formatCode>_(* #,##0_);_(* \(#,##0\);_(* "-"??_);_(@_)</c:formatCode>
                <c:ptCount val="5"/>
                <c:pt idx="0">
                  <c:v>537.20000000000005</c:v>
                </c:pt>
                <c:pt idx="1">
                  <c:v>0</c:v>
                </c:pt>
                <c:pt idx="2">
                  <c:v>1000</c:v>
                </c:pt>
              </c:numCache>
            </c:numRef>
          </c:val>
          <c:extLst>
            <c:ext xmlns:c16="http://schemas.microsoft.com/office/drawing/2014/chart" uri="{C3380CC4-5D6E-409C-BE32-E72D297353CC}">
              <c16:uniqueId val="{00000001-1A38-4137-A681-83EDD380704A}"/>
            </c:ext>
          </c:extLst>
        </c:ser>
        <c:ser>
          <c:idx val="3"/>
          <c:order val="2"/>
          <c:tx>
            <c:strRef>
              <c:f>'F&amp;D Chart'!$E$10</c:f>
              <c:strCache>
                <c:ptCount val="1"/>
                <c:pt idx="0">
                  <c:v>TZ/ROZ</c:v>
                </c:pt>
              </c:strCache>
            </c:strRef>
          </c:tx>
          <c:spPr>
            <a:solidFill>
              <a:srgbClr val="A3BACD"/>
            </a:solidFill>
            <a:ln>
              <a:noFill/>
            </a:ln>
            <a:effectLst/>
          </c:spPr>
          <c:invertIfNegative val="0"/>
          <c:cat>
            <c:strRef>
              <c:f>'F&amp;D Chart'!$B$11:$B$15</c:f>
              <c:strCache>
                <c:ptCount val="5"/>
                <c:pt idx="0">
                  <c:v>Future Development Cost &lt;$6</c:v>
                </c:pt>
                <c:pt idx="1">
                  <c:v>Future Development Cost &lt;$10</c:v>
                </c:pt>
                <c:pt idx="2">
                  <c:v>Additional Unconventional Inventory</c:v>
                </c:pt>
                <c:pt idx="4">
                  <c:v>Total</c:v>
                </c:pt>
              </c:strCache>
            </c:strRef>
          </c:cat>
          <c:val>
            <c:numRef>
              <c:f>'F&amp;D Chart'!$E$11:$E$15</c:f>
              <c:numCache>
                <c:formatCode>_(* #,##0_);_(* \(#,##0\);_(* "-"??_);_(@_)</c:formatCode>
                <c:ptCount val="5"/>
                <c:pt idx="0">
                  <c:v>335.8</c:v>
                </c:pt>
                <c:pt idx="1">
                  <c:v>0</c:v>
                </c:pt>
                <c:pt idx="2">
                  <c:v>0</c:v>
                </c:pt>
              </c:numCache>
            </c:numRef>
          </c:val>
          <c:extLst>
            <c:ext xmlns:c16="http://schemas.microsoft.com/office/drawing/2014/chart" uri="{C3380CC4-5D6E-409C-BE32-E72D297353CC}">
              <c16:uniqueId val="{00000003-1A38-4137-A681-83EDD380704A}"/>
            </c:ext>
          </c:extLst>
        </c:ser>
        <c:ser>
          <c:idx val="2"/>
          <c:order val="3"/>
          <c:tx>
            <c:strRef>
              <c:f>'F&amp;D Chart'!$F$10</c:f>
              <c:strCache>
                <c:ptCount val="1"/>
                <c:pt idx="0">
                  <c:v>Drilling</c:v>
                </c:pt>
              </c:strCache>
            </c:strRef>
          </c:tx>
          <c:spPr>
            <a:solidFill>
              <a:srgbClr val="BFBFBF"/>
            </a:solidFill>
            <a:ln>
              <a:noFill/>
            </a:ln>
            <a:effectLst/>
          </c:spPr>
          <c:invertIfNegative val="0"/>
          <c:cat>
            <c:strRef>
              <c:f>'F&amp;D Chart'!$B$11:$B$15</c:f>
              <c:strCache>
                <c:ptCount val="5"/>
                <c:pt idx="0">
                  <c:v>Future Development Cost &lt;$6</c:v>
                </c:pt>
                <c:pt idx="1">
                  <c:v>Future Development Cost &lt;$10</c:v>
                </c:pt>
                <c:pt idx="2">
                  <c:v>Additional Unconventional Inventory</c:v>
                </c:pt>
                <c:pt idx="4">
                  <c:v>Total</c:v>
                </c:pt>
              </c:strCache>
            </c:strRef>
          </c:cat>
          <c:val>
            <c:numRef>
              <c:f>'F&amp;D Chart'!$F$11:$F$15</c:f>
              <c:numCache>
                <c:formatCode>_(* #,##0_);_(* \(#,##0\);_(* "-"??_);_(@_)</c:formatCode>
                <c:ptCount val="5"/>
                <c:pt idx="0">
                  <c:v>0</c:v>
                </c:pt>
                <c:pt idx="1">
                  <c:v>125.4</c:v>
                </c:pt>
                <c:pt idx="2">
                  <c:v>0</c:v>
                </c:pt>
              </c:numCache>
            </c:numRef>
          </c:val>
          <c:extLst>
            <c:ext xmlns:c16="http://schemas.microsoft.com/office/drawing/2014/chart" uri="{C3380CC4-5D6E-409C-BE32-E72D297353CC}">
              <c16:uniqueId val="{00000002-1A38-4137-A681-83EDD380704A}"/>
            </c:ext>
          </c:extLst>
        </c:ser>
        <c:ser>
          <c:idx val="4"/>
          <c:order val="4"/>
          <c:tx>
            <c:strRef>
              <c:f>'F&amp;D Chart'!$G$10</c:f>
              <c:strCache>
                <c:ptCount val="1"/>
                <c:pt idx="0">
                  <c:v>Downspacing</c:v>
                </c:pt>
              </c:strCache>
            </c:strRef>
          </c:tx>
          <c:spPr>
            <a:solidFill>
              <a:schemeClr val="accent5">
                <a:lumMod val="75000"/>
              </a:schemeClr>
            </a:solidFill>
            <a:ln>
              <a:noFill/>
            </a:ln>
            <a:effectLst/>
          </c:spPr>
          <c:invertIfNegative val="0"/>
          <c:cat>
            <c:strRef>
              <c:f>'F&amp;D Chart'!$B$11:$B$15</c:f>
              <c:strCache>
                <c:ptCount val="5"/>
                <c:pt idx="0">
                  <c:v>Future Development Cost &lt;$6</c:v>
                </c:pt>
                <c:pt idx="1">
                  <c:v>Future Development Cost &lt;$10</c:v>
                </c:pt>
                <c:pt idx="2">
                  <c:v>Additional Unconventional Inventory</c:v>
                </c:pt>
                <c:pt idx="4">
                  <c:v>Total</c:v>
                </c:pt>
              </c:strCache>
            </c:strRef>
          </c:cat>
          <c:val>
            <c:numRef>
              <c:f>'F&amp;D Chart'!$G$11:$G$15</c:f>
              <c:numCache>
                <c:formatCode>General</c:formatCode>
                <c:ptCount val="5"/>
                <c:pt idx="4">
                  <c:v>0</c:v>
                </c:pt>
              </c:numCache>
            </c:numRef>
          </c:val>
          <c:extLst>
            <c:ext xmlns:c16="http://schemas.microsoft.com/office/drawing/2014/chart" uri="{C3380CC4-5D6E-409C-BE32-E72D297353CC}">
              <c16:uniqueId val="{00000004-1A38-4137-A681-83EDD380704A}"/>
            </c:ext>
          </c:extLst>
        </c:ser>
        <c:ser>
          <c:idx val="5"/>
          <c:order val="5"/>
          <c:tx>
            <c:strRef>
              <c:f>'F&amp;D Chart'!$H$10</c:f>
              <c:strCache>
                <c:ptCount val="1"/>
                <c:pt idx="0">
                  <c:v>Total</c:v>
                </c:pt>
              </c:strCache>
            </c:strRef>
          </c:tx>
          <c:spPr>
            <a:solidFill>
              <a:srgbClr val="5F8399"/>
            </a:solidFill>
            <a:ln>
              <a:noFill/>
            </a:ln>
            <a:effectLst/>
          </c:spPr>
          <c:invertIfNegative val="0"/>
          <c:cat>
            <c:strRef>
              <c:f>'F&amp;D Chart'!$B$11:$B$15</c:f>
              <c:strCache>
                <c:ptCount val="5"/>
                <c:pt idx="0">
                  <c:v>Future Development Cost &lt;$6</c:v>
                </c:pt>
                <c:pt idx="1">
                  <c:v>Future Development Cost &lt;$10</c:v>
                </c:pt>
                <c:pt idx="2">
                  <c:v>Additional Unconventional Inventory</c:v>
                </c:pt>
                <c:pt idx="4">
                  <c:v>Total</c:v>
                </c:pt>
              </c:strCache>
            </c:strRef>
          </c:cat>
          <c:val>
            <c:numRef>
              <c:f>'F&amp;D Chart'!$H$11:$H$15</c:f>
              <c:numCache>
                <c:formatCode>General</c:formatCode>
                <c:ptCount val="5"/>
                <c:pt idx="4" formatCode="_(* #,##0_);_(* \(#,##0\);_(* &quot;-&quot;??_);_(@_)">
                  <c:v>1800</c:v>
                </c:pt>
              </c:numCache>
            </c:numRef>
          </c:val>
          <c:extLst>
            <c:ext xmlns:c16="http://schemas.microsoft.com/office/drawing/2014/chart" uri="{C3380CC4-5D6E-409C-BE32-E72D297353CC}">
              <c16:uniqueId val="{00000005-1A38-4137-A681-83EDD380704A}"/>
            </c:ext>
          </c:extLst>
        </c:ser>
        <c:dLbls>
          <c:showLegendKey val="0"/>
          <c:showVal val="0"/>
          <c:showCatName val="0"/>
          <c:showSerName val="0"/>
          <c:showPercent val="0"/>
          <c:showBubbleSize val="0"/>
        </c:dLbls>
        <c:gapWidth val="0"/>
        <c:overlap val="100"/>
        <c:axId val="315989464"/>
        <c:axId val="213836744"/>
      </c:barChart>
      <c:catAx>
        <c:axId val="31598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bg1"/>
                </a:solidFill>
                <a:latin typeface="+mn-lt"/>
                <a:ea typeface="+mn-ea"/>
                <a:cs typeface="+mn-cs"/>
              </a:defRPr>
            </a:pPr>
            <a:endParaRPr lang="en-US"/>
          </a:p>
        </c:txPr>
        <c:crossAx val="213836744"/>
        <c:crosses val="autoZero"/>
        <c:auto val="1"/>
        <c:lblAlgn val="ctr"/>
        <c:lblOffset val="100"/>
        <c:noMultiLvlLbl val="0"/>
      </c:catAx>
      <c:valAx>
        <c:axId val="213836744"/>
        <c:scaling>
          <c:orientation val="minMax"/>
          <c:max val="2100"/>
          <c:min val="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159894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0.46043</cdr:x>
      <cdr:y>0.85053</cdr:y>
    </cdr:from>
    <cdr:to>
      <cdr:x>0.74826</cdr:x>
      <cdr:y>0.97805</cdr:y>
    </cdr:to>
    <cdr:sp macro="" textlink="">
      <cdr:nvSpPr>
        <cdr:cNvPr id="2" name="TextBox 98"/>
        <cdr:cNvSpPr txBox="1"/>
      </cdr:nvSpPr>
      <cdr:spPr>
        <a:xfrm xmlns:a="http://schemas.openxmlformats.org/drawingml/2006/main">
          <a:off x="1452354" y="3079283"/>
          <a:ext cx="907906" cy="461665"/>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nchor="ctr" anchorCtr="1">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xmlns:a="http://schemas.openxmlformats.org/drawingml/2006/main">
          <a:pPr algn="ctr"/>
          <a:r>
            <a:rPr lang="en-US" sz="1000" b="0" dirty="0" smtClean="0">
              <a:latin typeface="+mn-lt"/>
            </a:rPr>
            <a:t>Additional </a:t>
          </a:r>
          <a:r>
            <a:rPr lang="en-US" sz="1000" b="0" dirty="0">
              <a:latin typeface="+mn-lt"/>
            </a:rPr>
            <a:t>C</a:t>
          </a:r>
          <a:r>
            <a:rPr lang="en-US" sz="1000" b="0" dirty="0" smtClean="0">
              <a:latin typeface="+mn-lt"/>
            </a:rPr>
            <a:t>onventional Inventory</a:t>
          </a:r>
        </a:p>
      </cdr:txBody>
    </cdr:sp>
  </cdr:relSizeAnchor>
  <cdr:relSizeAnchor xmlns:cdr="http://schemas.openxmlformats.org/drawingml/2006/chartDrawing">
    <cdr:from>
      <cdr:x>0.83285</cdr:x>
      <cdr:y>0.86008</cdr:y>
    </cdr:from>
    <cdr:to>
      <cdr:x>1</cdr:x>
      <cdr:y>0.9876</cdr:y>
    </cdr:to>
    <cdr:sp macro="" textlink="">
      <cdr:nvSpPr>
        <cdr:cNvPr id="3" name="TextBox 98"/>
        <cdr:cNvSpPr txBox="1"/>
      </cdr:nvSpPr>
      <cdr:spPr>
        <a:xfrm xmlns:a="http://schemas.openxmlformats.org/drawingml/2006/main">
          <a:off x="2627062" y="3113879"/>
          <a:ext cx="527260" cy="461665"/>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nchor="ctr" anchorCtr="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dirty="0" smtClean="0">
              <a:latin typeface="+mn-lt"/>
            </a:rPr>
            <a:t>Total Identified Barrels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F39A3CB5-BFD8-4EE1-9A63-5303E0244A7E}" type="slidenum">
              <a:rPr lang="en-US" smtClean="0"/>
              <a:t>‹#›</a:t>
            </a:fld>
            <a:endParaRPr lang="en-US"/>
          </a:p>
        </p:txBody>
      </p:sp>
    </p:spTree>
    <p:extLst>
      <p:ext uri="{BB962C8B-B14F-4D97-AF65-F5344CB8AC3E}">
        <p14:creationId xmlns:p14="http://schemas.microsoft.com/office/powerpoint/2010/main" val="868424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1" tIns="46661" rIns="93321" bIns="46661" rtlCol="0"/>
          <a:lstStyle>
            <a:lvl1pPr algn="l">
              <a:defRPr sz="1200"/>
            </a:lvl1pPr>
          </a:lstStyle>
          <a:p>
            <a:endParaRPr lang="en-US"/>
          </a:p>
        </p:txBody>
      </p:sp>
      <p:sp>
        <p:nvSpPr>
          <p:cNvPr id="3" name="Date Placeholder 2"/>
          <p:cNvSpPr>
            <a:spLocks noGrp="1"/>
          </p:cNvSpPr>
          <p:nvPr>
            <p:ph type="dt" idx="1"/>
          </p:nvPr>
        </p:nvSpPr>
        <p:spPr>
          <a:xfrm>
            <a:off x="3978132" y="1"/>
            <a:ext cx="3043343" cy="467072"/>
          </a:xfrm>
          <a:prstGeom prst="rect">
            <a:avLst/>
          </a:prstGeom>
        </p:spPr>
        <p:txBody>
          <a:bodyPr vert="horz" lIns="93321" tIns="46661" rIns="93321" bIns="46661" rtlCol="0"/>
          <a:lstStyle>
            <a:lvl1pPr algn="r">
              <a:defRPr sz="1200"/>
            </a:lvl1pPr>
          </a:lstStyle>
          <a:p>
            <a:fld id="{96529F73-4E6E-0A4B-9E06-C1353933D2F4}" type="datetimeFigureOut">
              <a:rPr lang="en-US" smtClean="0"/>
              <a:t>6/26/2017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1" tIns="46661" rIns="93321" bIns="46661"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21" tIns="46661" rIns="93321" bIns="4666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1" tIns="46661" rIns="93321" bIns="46661"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1" tIns="46661" rIns="93321" bIns="46661" rtlCol="0" anchor="b"/>
          <a:lstStyle>
            <a:lvl1pPr algn="r">
              <a:defRPr sz="1200"/>
            </a:lvl1pPr>
          </a:lstStyle>
          <a:p>
            <a:fld id="{1B10596F-46AF-5F42-AF8F-8E7C5CF944DE}" type="slidenum">
              <a:rPr lang="en-US" smtClean="0"/>
              <a:t>‹#›</a:t>
            </a:fld>
            <a:endParaRPr lang="en-US"/>
          </a:p>
        </p:txBody>
      </p:sp>
    </p:spTree>
    <p:extLst>
      <p:ext uri="{BB962C8B-B14F-4D97-AF65-F5344CB8AC3E}">
        <p14:creationId xmlns:p14="http://schemas.microsoft.com/office/powerpoint/2010/main" val="115421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Occidental </a:t>
            </a:r>
            <a:r>
              <a:rPr lang="en-US" dirty="0"/>
              <a:t>manages operations in the Permian through two businesses: </a:t>
            </a:r>
          </a:p>
          <a:p>
            <a:pPr lvl="1"/>
            <a:r>
              <a:rPr lang="en-US" dirty="0"/>
              <a:t>Permian Resources, which consists of growth-oriented and unconventional opportunities, and is among our fastest-growing assets and </a:t>
            </a:r>
          </a:p>
          <a:p>
            <a:pPr lvl="1"/>
            <a:r>
              <a:rPr lang="en-US" dirty="0"/>
              <a:t>Permian EOR, which uses enhanced oil recovery techniques such as carbon dioxide floods and water floods. </a:t>
            </a:r>
          </a:p>
          <a:p>
            <a:pPr lvl="1"/>
            <a:r>
              <a:rPr lang="en-US" dirty="0"/>
              <a:t>This combined portfolio of unconventional and conventional acreage differentiates us from our competitors and provides valuable growth. </a:t>
            </a:r>
          </a:p>
          <a:p>
            <a:pPr lvl="1"/>
            <a:r>
              <a:rPr lang="en-US" dirty="0"/>
              <a:t>Our PR business has the ability to add unconventional, short-cycle production at high rates, while Permian EOR provides reliable production and steady cash flow. </a:t>
            </a:r>
          </a:p>
          <a:p>
            <a:endParaRPr lang="en-US" dirty="0" smtClean="0"/>
          </a:p>
          <a:p>
            <a:endParaRPr lang="en-US" dirty="0"/>
          </a:p>
          <a:p>
            <a:r>
              <a:rPr lang="en-US" dirty="0" smtClean="0"/>
              <a:t>(Source: Oxy</a:t>
            </a:r>
            <a:r>
              <a:rPr lang="en-US" baseline="0" dirty="0" smtClean="0"/>
              <a:t> 101)</a:t>
            </a:r>
            <a:endParaRPr lang="en-US" dirty="0"/>
          </a:p>
        </p:txBody>
      </p:sp>
      <p:sp>
        <p:nvSpPr>
          <p:cNvPr id="4" name="Slide Number Placeholder 3"/>
          <p:cNvSpPr>
            <a:spLocks noGrp="1"/>
          </p:cNvSpPr>
          <p:nvPr>
            <p:ph type="sldNum" sz="quarter" idx="10"/>
          </p:nvPr>
        </p:nvSpPr>
        <p:spPr/>
        <p:txBody>
          <a:bodyPr/>
          <a:lstStyle/>
          <a:p>
            <a:fld id="{1B10596F-46AF-5F42-AF8F-8E7C5CF944DE}" type="slidenum">
              <a:rPr lang="en-US" smtClean="0"/>
              <a:t>3</a:t>
            </a:fld>
            <a:endParaRPr lang="en-US"/>
          </a:p>
        </p:txBody>
      </p:sp>
    </p:spTree>
    <p:extLst>
      <p:ext uri="{BB962C8B-B14F-4D97-AF65-F5344CB8AC3E}">
        <p14:creationId xmlns:p14="http://schemas.microsoft.com/office/powerpoint/2010/main" val="380383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1DE4DCF-4125-4EF3-AFA8-1E01D08965E0}" type="slidenum">
              <a:rPr kumimoji="0" lang="en-US" sz="11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Date Placeholder 4"/>
          <p:cNvSpPr>
            <a:spLocks noGrp="1"/>
          </p:cNvSpPr>
          <p:nvPr>
            <p:ph type="dt"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76016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1DE4DCF-4125-4EF3-AFA8-1E01D08965E0}" type="slidenum">
              <a:rPr kumimoji="0" lang="en-US" sz="11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Date Placeholder 4"/>
          <p:cNvSpPr>
            <a:spLocks noGrp="1"/>
          </p:cNvSpPr>
          <p:nvPr>
            <p:ph type="dt"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7875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isn’t just about the latest techniques or tools, though.</a:t>
            </a:r>
          </a:p>
          <a:p>
            <a:endParaRPr lang="en-US" dirty="0"/>
          </a:p>
          <a:p>
            <a:r>
              <a:rPr lang="en-US" dirty="0" smtClean="0"/>
              <a:t>It’s also about application and we’re using technology to make our supply chain more efficient. </a:t>
            </a:r>
          </a:p>
          <a:p>
            <a:endParaRPr lang="en-US" dirty="0"/>
          </a:p>
          <a:p>
            <a:r>
              <a:rPr lang="en-US" dirty="0" smtClean="0"/>
              <a:t>That means cost-savings and better relationships with our service companies.</a:t>
            </a:r>
          </a:p>
          <a:p>
            <a:endParaRPr lang="en-US" dirty="0" smtClean="0"/>
          </a:p>
          <a:p>
            <a:r>
              <a:rPr lang="en-US" sz="1200" b="0" i="0" u="none" strike="noStrike" kern="1200" baseline="0" dirty="0" smtClean="0">
                <a:solidFill>
                  <a:schemeClr val="tx1"/>
                </a:solidFill>
                <a:latin typeface="+mn-lt"/>
                <a:ea typeface="+mn-ea"/>
                <a:cs typeface="+mn-cs"/>
              </a:rPr>
              <a:t>Our logistics and maintenance hub located in Eddy County, New Mexico, features a </a:t>
            </a:r>
            <a:r>
              <a:rPr lang="en-US" sz="1200" b="0" i="0" u="none" strike="noStrike" kern="1200" baseline="0" dirty="0" err="1" smtClean="0">
                <a:solidFill>
                  <a:schemeClr val="tx1"/>
                </a:solidFill>
                <a:latin typeface="+mn-lt"/>
                <a:ea typeface="+mn-ea"/>
                <a:cs typeface="+mn-cs"/>
              </a:rPr>
              <a:t>transloading</a:t>
            </a:r>
            <a:r>
              <a:rPr lang="en-US" sz="1200" b="0" i="0" u="none" strike="noStrike" kern="1200" baseline="0" dirty="0" smtClean="0">
                <a:solidFill>
                  <a:schemeClr val="tx1"/>
                </a:solidFill>
                <a:latin typeface="+mn-lt"/>
                <a:ea typeface="+mn-ea"/>
                <a:cs typeface="+mn-cs"/>
              </a:rPr>
              <a:t> facility capable of handling 3 unit</a:t>
            </a:r>
          </a:p>
          <a:p>
            <a:r>
              <a:rPr lang="en-US" sz="1200" b="0" i="0" u="none" strike="noStrike" kern="1200" baseline="0" dirty="0" smtClean="0">
                <a:solidFill>
                  <a:schemeClr val="tx1"/>
                </a:solidFill>
                <a:latin typeface="+mn-lt"/>
                <a:ea typeface="+mn-ea"/>
                <a:cs typeface="+mn-cs"/>
              </a:rPr>
              <a:t>trains of </a:t>
            </a:r>
            <a:r>
              <a:rPr lang="en-US" sz="1200" b="0" i="0" u="none" strike="noStrike" kern="1200" baseline="0" dirty="0" err="1" smtClean="0">
                <a:solidFill>
                  <a:schemeClr val="tx1"/>
                </a:solidFill>
                <a:latin typeface="+mn-lt"/>
                <a:ea typeface="+mn-ea"/>
                <a:cs typeface="+mn-cs"/>
              </a:rPr>
              <a:t>frac</a:t>
            </a:r>
            <a:r>
              <a:rPr lang="en-US" sz="1200" b="0" i="0" u="none" strike="noStrike" kern="1200" baseline="0" dirty="0" smtClean="0">
                <a:solidFill>
                  <a:schemeClr val="tx1"/>
                </a:solidFill>
                <a:latin typeface="+mn-lt"/>
                <a:ea typeface="+mn-ea"/>
                <a:cs typeface="+mn-cs"/>
              </a:rPr>
              <a:t> sand with 30,000 tons of storage capacity. In addition to </a:t>
            </a:r>
            <a:r>
              <a:rPr lang="en-US" sz="1200" b="0" i="0" u="none" strike="noStrike" kern="1200" baseline="0" dirty="0" err="1" smtClean="0">
                <a:solidFill>
                  <a:schemeClr val="tx1"/>
                </a:solidFill>
                <a:latin typeface="+mn-lt"/>
                <a:ea typeface="+mn-ea"/>
                <a:cs typeface="+mn-cs"/>
              </a:rPr>
              <a:t>frac</a:t>
            </a:r>
            <a:r>
              <a:rPr lang="en-US" sz="1200" b="0" i="0" u="none" strike="noStrike" kern="1200" baseline="0" dirty="0" smtClean="0">
                <a:solidFill>
                  <a:schemeClr val="tx1"/>
                </a:solidFill>
                <a:latin typeface="+mn-lt"/>
                <a:ea typeface="+mn-ea"/>
                <a:cs typeface="+mn-cs"/>
              </a:rPr>
              <a:t> sand, the logistics hub is also designed to handle hydrochloric acid from</a:t>
            </a:r>
          </a:p>
          <a:p>
            <a:r>
              <a:rPr lang="en-US" sz="1200" b="0" i="0" u="none" strike="noStrike" kern="1200" baseline="0" dirty="0" err="1" smtClean="0">
                <a:solidFill>
                  <a:schemeClr val="tx1"/>
                </a:solidFill>
                <a:latin typeface="+mn-lt"/>
                <a:ea typeface="+mn-ea"/>
                <a:cs typeface="+mn-cs"/>
              </a:rPr>
              <a:t>OxyChem</a:t>
            </a:r>
            <a:r>
              <a:rPr lang="en-US" sz="1200" b="0" i="0" u="none" strike="noStrike" kern="1200" baseline="0" dirty="0" smtClean="0">
                <a:solidFill>
                  <a:schemeClr val="tx1"/>
                </a:solidFill>
                <a:latin typeface="+mn-lt"/>
                <a:ea typeface="+mn-ea"/>
                <a:cs typeface="+mn-cs"/>
              </a:rPr>
              <a:t>, oil country tubular goods and to provide a base for maintenance and support of strategic drilling and completion services. This project</a:t>
            </a:r>
          </a:p>
          <a:p>
            <a:r>
              <a:rPr lang="en-US" sz="1200" b="0" i="0" u="none" strike="noStrike" kern="1200" baseline="0" dirty="0" smtClean="0">
                <a:solidFill>
                  <a:schemeClr val="tx1"/>
                </a:solidFill>
                <a:latin typeface="+mn-lt"/>
                <a:ea typeface="+mn-ea"/>
                <a:cs typeface="+mn-cs"/>
              </a:rPr>
              <a:t>represents alignment of top-tier industry partners leveraging their strengths to remove cost inefficiencies from the overall value chain. In addition</a:t>
            </a:r>
          </a:p>
          <a:p>
            <a:r>
              <a:rPr lang="en-US" sz="1200" b="0" i="0" u="none" strike="noStrike" kern="1200" baseline="0" dirty="0" smtClean="0">
                <a:solidFill>
                  <a:schemeClr val="tx1"/>
                </a:solidFill>
                <a:latin typeface="+mn-lt"/>
                <a:ea typeface="+mn-ea"/>
                <a:cs typeface="+mn-cs"/>
              </a:rPr>
              <a:t>to economic benefits, this approach provides us with a secured supply of critical materials as well as distribution channels. With sand supply</a:t>
            </a:r>
          </a:p>
          <a:p>
            <a:r>
              <a:rPr lang="en-US" sz="1200" b="0" i="0" u="none" strike="noStrike" kern="1200" baseline="0" dirty="0" smtClean="0">
                <a:solidFill>
                  <a:schemeClr val="tx1"/>
                </a:solidFill>
                <a:latin typeface="+mn-lt"/>
                <a:ea typeface="+mn-ea"/>
                <a:cs typeface="+mn-cs"/>
              </a:rPr>
              <a:t>tightening and existing terminal space being contracted, this project secures OXY's ability to execute our development program in Southeast New</a:t>
            </a:r>
          </a:p>
          <a:p>
            <a:r>
              <a:rPr lang="en-US" sz="1200" b="0" i="0" u="none" strike="noStrike" kern="1200" baseline="0" dirty="0" smtClean="0">
                <a:solidFill>
                  <a:schemeClr val="tx1"/>
                </a:solidFill>
                <a:latin typeface="+mn-lt"/>
                <a:ea typeface="+mn-ea"/>
                <a:cs typeface="+mn-cs"/>
              </a:rPr>
              <a:t>Mexico without concern for scarcity of supply. This provides OXY the benefit of backward integration, with each partner managing their corresponding</a:t>
            </a:r>
          </a:p>
          <a:p>
            <a:r>
              <a:rPr lang="en-US" sz="1200" b="0" i="0" u="none" strike="noStrike" kern="1200" baseline="0" dirty="0" smtClean="0">
                <a:solidFill>
                  <a:schemeClr val="tx1"/>
                </a:solidFill>
                <a:latin typeface="+mn-lt"/>
                <a:ea typeface="+mn-ea"/>
                <a:cs typeface="+mn-cs"/>
              </a:rPr>
              <a:t>core businesses to remove the operational and business risk associated with the conventional vertical integration model. Based on the win-win</a:t>
            </a:r>
          </a:p>
          <a:p>
            <a:r>
              <a:rPr lang="en-US" sz="1200" b="0" i="0" u="none" strike="noStrike" kern="1200" baseline="0" dirty="0" smtClean="0">
                <a:solidFill>
                  <a:schemeClr val="tx1"/>
                </a:solidFill>
                <a:latin typeface="+mn-lt"/>
                <a:ea typeface="+mn-ea"/>
                <a:cs typeface="+mn-cs"/>
              </a:rPr>
              <a:t>value assessment for OXY and our partners, we're evaluating options for additional logistics and maintenance hubs in Greater Barilla Draw and the</a:t>
            </a:r>
          </a:p>
          <a:p>
            <a:r>
              <a:rPr lang="en-US" sz="1200" b="0" i="0" u="none" strike="noStrike" kern="1200" baseline="0" dirty="0" smtClean="0">
                <a:solidFill>
                  <a:schemeClr val="tx1"/>
                </a:solidFill>
                <a:latin typeface="+mn-lt"/>
                <a:ea typeface="+mn-ea"/>
                <a:cs typeface="+mn-cs"/>
              </a:rPr>
              <a:t>Midland Basin. Our efforts in the Permian Basin are a clear example of how through differentiated, value-based approach generates growth and</a:t>
            </a:r>
          </a:p>
          <a:p>
            <a:r>
              <a:rPr lang="en-US" sz="1200" b="0" i="0" u="none" strike="noStrike" kern="1200" baseline="0" dirty="0" smtClean="0">
                <a:solidFill>
                  <a:schemeClr val="tx1"/>
                </a:solidFill>
                <a:latin typeface="+mn-lt"/>
                <a:ea typeface="+mn-ea"/>
                <a:cs typeface="+mn-cs"/>
              </a:rPr>
              <a:t>value through a sustainable competitive advantage and differentiates us from our peers.</a:t>
            </a:r>
            <a:endParaRPr lang="en-US" dirty="0" smtClean="0"/>
          </a:p>
          <a:p>
            <a:endParaRPr lang="en-US" dirty="0"/>
          </a:p>
          <a:p>
            <a:endParaRPr lang="en-US" dirty="0" smtClean="0"/>
          </a:p>
          <a:p>
            <a:endParaRPr lang="en-US" dirty="0"/>
          </a:p>
          <a:p>
            <a:r>
              <a:rPr lang="en-US" i="1" dirty="0"/>
              <a:t>Source:  Q1 2017 Earnings</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defTabSz="1140075">
              <a:defRPr/>
            </a:pPr>
            <a:fld id="{1B10596F-46AF-5F42-AF8F-8E7C5CF944DE}" type="slidenum">
              <a:rPr lang="en-US" sz="1300">
                <a:solidFill>
                  <a:prstClr val="black"/>
                </a:solidFill>
                <a:cs typeface="+mn-cs"/>
              </a:rPr>
              <a:pPr defTabSz="1140075">
                <a:defRPr/>
              </a:pPr>
              <a:t>6</a:t>
            </a:fld>
            <a:endParaRPr lang="en-US" sz="1300" dirty="0">
              <a:solidFill>
                <a:prstClr val="black"/>
              </a:solidFill>
              <a:cs typeface="+mn-cs"/>
            </a:endParaRPr>
          </a:p>
        </p:txBody>
      </p:sp>
    </p:spTree>
    <p:extLst>
      <p:ext uri="{BB962C8B-B14F-4D97-AF65-F5344CB8AC3E}">
        <p14:creationId xmlns:p14="http://schemas.microsoft.com/office/powerpoint/2010/main" val="318862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Grayburg</a:t>
            </a:r>
            <a:r>
              <a:rPr lang="en-US" baseline="0" dirty="0" smtClean="0"/>
              <a:t> – San Andres</a:t>
            </a:r>
          </a:p>
          <a:p>
            <a:r>
              <a:rPr lang="en-US" baseline="0" dirty="0" err="1" smtClean="0"/>
              <a:t>Glorieta</a:t>
            </a:r>
            <a:endParaRPr lang="en-US" baseline="0" dirty="0" smtClean="0"/>
          </a:p>
          <a:p>
            <a:r>
              <a:rPr lang="en-US" baseline="0" dirty="0" err="1" smtClean="0"/>
              <a:t>Clearfork</a:t>
            </a:r>
            <a:endParaRPr lang="en-US" baseline="0" dirty="0" smtClean="0"/>
          </a:p>
          <a:p>
            <a:r>
              <a:rPr lang="en-US" baseline="0" dirty="0" smtClean="0"/>
              <a:t>Wichita/Abo</a:t>
            </a:r>
          </a:p>
          <a:p>
            <a:r>
              <a:rPr lang="en-US" baseline="0" dirty="0" smtClean="0"/>
              <a:t>Canyon – Strawn</a:t>
            </a:r>
          </a:p>
          <a:p>
            <a:r>
              <a:rPr lang="en-US" baseline="0" dirty="0" smtClean="0"/>
              <a:t>Devonian</a:t>
            </a:r>
            <a:endParaRPr lang="en-US" dirty="0"/>
          </a:p>
        </p:txBody>
      </p:sp>
      <p:sp>
        <p:nvSpPr>
          <p:cNvPr id="4" name="Slide Number Placeholder 3"/>
          <p:cNvSpPr>
            <a:spLocks noGrp="1"/>
          </p:cNvSpPr>
          <p:nvPr>
            <p:ph type="sldNum" sz="quarter" idx="10"/>
          </p:nvPr>
        </p:nvSpPr>
        <p:spPr/>
        <p:txBody>
          <a:bodyPr/>
          <a:lstStyle/>
          <a:p>
            <a:fld id="{1B10596F-46AF-5F42-AF8F-8E7C5CF944D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5920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0596F-46AF-5F42-AF8F-8E7C5CF944D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95801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 Ri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6811"/>
          </a:xfrm>
          <a:prstGeom prst="rect">
            <a:avLst/>
          </a:prstGeom>
        </p:spPr>
      </p:pic>
      <p:sp>
        <p:nvSpPr>
          <p:cNvPr id="9" name="Text Placeholder 7"/>
          <p:cNvSpPr>
            <a:spLocks noGrp="1"/>
          </p:cNvSpPr>
          <p:nvPr>
            <p:ph type="body" sz="quarter" idx="11" hasCustomPrompt="1"/>
          </p:nvPr>
        </p:nvSpPr>
        <p:spPr>
          <a:xfrm>
            <a:off x="421198" y="1687584"/>
            <a:ext cx="4341482" cy="173471"/>
          </a:xfrm>
          <a:prstGeom prst="rect">
            <a:avLst/>
          </a:prstGeom>
        </p:spPr>
        <p:txBody>
          <a:bodyPr vert="horz" tIns="0" bIns="0"/>
          <a:lstStyle>
            <a:lvl1pPr marL="0" marR="0" indent="0" algn="l" defTabSz="914400" rtl="0" eaLnBrk="1" fontAlgn="base" latinLnBrk="0" hangingPunct="1">
              <a:lnSpc>
                <a:spcPct val="100000"/>
              </a:lnSpc>
              <a:spcBef>
                <a:spcPct val="20000"/>
              </a:spcBef>
              <a:spcAft>
                <a:spcPct val="0"/>
              </a:spcAft>
              <a:buClrTx/>
              <a:buSzTx/>
              <a:buFontTx/>
              <a:buNone/>
              <a:tabLst/>
              <a:defRPr sz="1300" spc="-10">
                <a:solidFill>
                  <a:schemeClr val="bg1"/>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300" dirty="0" smtClean="0">
                <a:solidFill>
                  <a:schemeClr val="bg1"/>
                </a:solidFill>
                <a:latin typeface="Franklin Gothic Book"/>
                <a:cs typeface="Franklin Gothic Book"/>
              </a:rPr>
              <a:t>Month Day Year | Location (optional)</a:t>
            </a:r>
          </a:p>
        </p:txBody>
      </p:sp>
      <p:sp>
        <p:nvSpPr>
          <p:cNvPr id="11" name="Text Placeholder 7"/>
          <p:cNvSpPr>
            <a:spLocks noGrp="1"/>
          </p:cNvSpPr>
          <p:nvPr>
            <p:ph type="body" sz="quarter" idx="10" hasCustomPrompt="1"/>
          </p:nvPr>
        </p:nvSpPr>
        <p:spPr>
          <a:xfrm>
            <a:off x="423851" y="1494657"/>
            <a:ext cx="4338650" cy="180042"/>
          </a:xfrm>
          <a:prstGeom prst="rect">
            <a:avLst/>
          </a:prstGeom>
        </p:spPr>
        <p:txBody>
          <a:bodyPr vert="horz" tIns="0" bIns="0"/>
          <a:lstStyle>
            <a:lvl1pPr marL="0" marR="0" indent="0" algn="l" defTabSz="914400" rtl="0" eaLnBrk="1" fontAlgn="base" latinLnBrk="0" hangingPunct="1">
              <a:lnSpc>
                <a:spcPct val="100000"/>
              </a:lnSpc>
              <a:spcBef>
                <a:spcPct val="20000"/>
              </a:spcBef>
              <a:spcAft>
                <a:spcPct val="0"/>
              </a:spcAft>
              <a:buClrTx/>
              <a:buSzTx/>
              <a:buFontTx/>
              <a:buNone/>
              <a:tabLst/>
              <a:defRPr sz="1300" spc="-10">
                <a:solidFill>
                  <a:schemeClr val="bg1"/>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300" dirty="0" smtClean="0">
                <a:solidFill>
                  <a:schemeClr val="bg1"/>
                </a:solidFill>
                <a:latin typeface="Franklin Gothic Book"/>
                <a:cs typeface="Franklin Gothic Book"/>
              </a:rPr>
              <a:t>Presenter’s Name | Presenter’s Title</a:t>
            </a:r>
          </a:p>
        </p:txBody>
      </p:sp>
      <p:sp>
        <p:nvSpPr>
          <p:cNvPr id="10" name="Title 9"/>
          <p:cNvSpPr>
            <a:spLocks noGrp="1"/>
          </p:cNvSpPr>
          <p:nvPr>
            <p:ph type="title" hasCustomPrompt="1"/>
          </p:nvPr>
        </p:nvSpPr>
        <p:spPr>
          <a:xfrm>
            <a:off x="427560" y="369055"/>
            <a:ext cx="4341996" cy="1065391"/>
          </a:xfrm>
          <a:prstGeom prst="rect">
            <a:avLst/>
          </a:prstGeom>
        </p:spPr>
        <p:txBody>
          <a:bodyPr vert="horz"/>
          <a:lstStyle>
            <a:lvl1pPr>
              <a:lnSpc>
                <a:spcPts val="2800"/>
              </a:lnSpc>
              <a:defRPr sz="3000" spc="-10">
                <a:solidFill>
                  <a:schemeClr val="bg1"/>
                </a:solidFill>
                <a:latin typeface="Franklin Gothic Book"/>
                <a:cs typeface="Franklin Gothic Book"/>
              </a:defRPr>
            </a:lvl1pPr>
          </a:lstStyle>
          <a:p>
            <a:r>
              <a:rPr lang="en-US" dirty="0" smtClean="0"/>
              <a:t>Presentation Title</a:t>
            </a:r>
            <a:br>
              <a:rPr lang="en-US" dirty="0" smtClean="0"/>
            </a:br>
            <a:r>
              <a:rPr lang="en-US" dirty="0" smtClean="0"/>
              <a:t>Franklin Gothic </a:t>
            </a:r>
            <a:br>
              <a:rPr lang="en-US" dirty="0" smtClean="0"/>
            </a:br>
            <a:r>
              <a:rPr lang="en-US" dirty="0" smtClean="0"/>
              <a:t>Book 30 point</a:t>
            </a:r>
            <a:endParaRPr lang="en-US" dirty="0"/>
          </a:p>
        </p:txBody>
      </p:sp>
    </p:spTree>
    <p:extLst>
      <p:ext uri="{BB962C8B-B14F-4D97-AF65-F5344CB8AC3E}">
        <p14:creationId xmlns:p14="http://schemas.microsoft.com/office/powerpoint/2010/main" val="30293787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eft Large Box Photo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3568700" cy="5143500"/>
          </a:xfrm>
          <a:prstGeom prst="rect">
            <a:avLst/>
          </a:prstGeom>
        </p:spPr>
      </p:pic>
      <p:sp>
        <p:nvSpPr>
          <p:cNvPr id="10" name="Slide Number Placeholder 2"/>
          <p:cNvSpPr txBox="1">
            <a:spLocks/>
          </p:cNvSpPr>
          <p:nvPr userDrawn="1"/>
        </p:nvSpPr>
        <p:spPr>
          <a:xfrm>
            <a:off x="6934200" y="4857750"/>
            <a:ext cx="21336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bg1">
                    <a:lumMod val="75000"/>
                  </a:schemeClr>
                </a:solidFill>
                <a:latin typeface="Franklin Gothic Book"/>
                <a:ea typeface="ＭＳ Ｐゴシック" charset="0"/>
                <a:cs typeface="Franklin Gothic Book"/>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EA3680F0-EF22-48CE-80C7-88D2180882CE}" type="slidenum">
              <a:rPr lang="en-US" b="1" smtClean="0">
                <a:solidFill>
                  <a:schemeClr val="tx1"/>
                </a:solidFill>
              </a:rPr>
              <a:pPr/>
              <a:t>‹#›</a:t>
            </a:fld>
            <a:endParaRPr lang="en-US" b="1" dirty="0">
              <a:solidFill>
                <a:schemeClr val="tx1"/>
              </a:solidFill>
            </a:endParaRPr>
          </a:p>
        </p:txBody>
      </p:sp>
      <p:pic>
        <p:nvPicPr>
          <p:cNvPr id="11" name="Picture 10" descr="OXY_Bug_FP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10" y="4591050"/>
            <a:ext cx="510290" cy="514350"/>
          </a:xfrm>
          <a:prstGeom prst="rect">
            <a:avLst/>
          </a:prstGeom>
        </p:spPr>
      </p:pic>
      <p:sp>
        <p:nvSpPr>
          <p:cNvPr id="7" name="Text Placeholder 7"/>
          <p:cNvSpPr>
            <a:spLocks noGrp="1"/>
          </p:cNvSpPr>
          <p:nvPr>
            <p:ph type="body" sz="quarter" idx="10"/>
          </p:nvPr>
        </p:nvSpPr>
        <p:spPr>
          <a:xfrm>
            <a:off x="2895600" y="4857750"/>
            <a:ext cx="5029200" cy="247650"/>
          </a:xfrm>
          <a:prstGeom prst="rect">
            <a:avLst/>
          </a:prstGeom>
        </p:spPr>
        <p:txBody>
          <a:bodyPr/>
          <a:lstStyle>
            <a:lvl1pPr marL="0" indent="0">
              <a:buNone/>
              <a:defRPr sz="800">
                <a:solidFill>
                  <a:schemeClr val="bg1"/>
                </a:solidFill>
              </a:defRPr>
            </a:lvl1pPr>
          </a:lstStyle>
          <a:p>
            <a:pPr lvl="0"/>
            <a:endParaRPr lang="en-US" dirty="0"/>
          </a:p>
        </p:txBody>
      </p:sp>
    </p:spTree>
    <p:extLst>
      <p:ext uri="{BB962C8B-B14F-4D97-AF65-F5344CB8AC3E}">
        <p14:creationId xmlns:p14="http://schemas.microsoft.com/office/powerpoint/2010/main" val="11046395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eft Large Box">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1" y="0"/>
            <a:ext cx="3568700" cy="5143500"/>
          </a:xfrm>
          <a:prstGeom prst="rect">
            <a:avLst/>
          </a:prstGeom>
        </p:spPr>
      </p:pic>
      <p:sp>
        <p:nvSpPr>
          <p:cNvPr id="9" name="Slide Number Placeholder 2"/>
          <p:cNvSpPr txBox="1">
            <a:spLocks/>
          </p:cNvSpPr>
          <p:nvPr userDrawn="1"/>
        </p:nvSpPr>
        <p:spPr>
          <a:xfrm>
            <a:off x="6934200" y="4857750"/>
            <a:ext cx="21336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bg1">
                    <a:lumMod val="75000"/>
                  </a:schemeClr>
                </a:solidFill>
                <a:latin typeface="Franklin Gothic Book"/>
                <a:ea typeface="ＭＳ Ｐゴシック" charset="0"/>
                <a:cs typeface="Franklin Gothic Book"/>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EA3680F0-EF22-48CE-80C7-88D2180882CE}" type="slidenum">
              <a:rPr lang="en-US" sz="1000" b="1" smtClean="0">
                <a:solidFill>
                  <a:schemeClr val="tx1"/>
                </a:solidFill>
              </a:rPr>
              <a:pPr/>
              <a:t>‹#›</a:t>
            </a:fld>
            <a:endParaRPr lang="en-US" sz="1000" b="1" dirty="0">
              <a:solidFill>
                <a:schemeClr val="tx1"/>
              </a:solidFill>
            </a:endParaRPr>
          </a:p>
        </p:txBody>
      </p:sp>
      <p:pic>
        <p:nvPicPr>
          <p:cNvPr id="10" name="Picture 9" descr="OXY_Bug_FP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1" y="4591050"/>
            <a:ext cx="510290" cy="514350"/>
          </a:xfrm>
          <a:prstGeom prst="rect">
            <a:avLst/>
          </a:prstGeom>
        </p:spPr>
      </p:pic>
      <p:sp>
        <p:nvSpPr>
          <p:cNvPr id="5" name="Text Placeholder 7"/>
          <p:cNvSpPr>
            <a:spLocks noGrp="1"/>
          </p:cNvSpPr>
          <p:nvPr>
            <p:ph type="body" sz="quarter" idx="10"/>
          </p:nvPr>
        </p:nvSpPr>
        <p:spPr>
          <a:xfrm>
            <a:off x="3048000" y="4857750"/>
            <a:ext cx="5486400" cy="247650"/>
          </a:xfrm>
          <a:prstGeom prst="rect">
            <a:avLst/>
          </a:prstGeom>
        </p:spPr>
        <p:txBody>
          <a:bodyPr/>
          <a:lstStyle>
            <a:lvl1pPr marL="0" indent="0">
              <a:buNone/>
              <a:defRPr sz="800"/>
            </a:lvl1pPr>
          </a:lstStyle>
          <a:p>
            <a:pPr lvl="0"/>
            <a:endParaRPr lang="en-US" dirty="0"/>
          </a:p>
        </p:txBody>
      </p:sp>
    </p:spTree>
    <p:extLst>
      <p:ext uri="{BB962C8B-B14F-4D97-AF65-F5344CB8AC3E}">
        <p14:creationId xmlns:p14="http://schemas.microsoft.com/office/powerpoint/2010/main" val="181623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BlueFlow_Logo_Lockup_Left_AA.png"/>
          <p:cNvPicPr>
            <a:picLocks noChangeAspect="1"/>
          </p:cNvPicPr>
          <p:nvPr userDrawn="1"/>
        </p:nvPicPr>
        <p:blipFill rotWithShape="1">
          <a:blip r:embed="rId2">
            <a:extLst>
              <a:ext uri="{28A0092B-C50C-407E-A947-70E740481C1C}">
                <a14:useLocalDpi xmlns:a14="http://schemas.microsoft.com/office/drawing/2010/main" val="0"/>
              </a:ext>
            </a:extLst>
          </a:blip>
          <a:srcRect l="1798" r="2951"/>
          <a:stretch/>
        </p:blipFill>
        <p:spPr>
          <a:xfrm>
            <a:off x="-73948" y="2571750"/>
            <a:ext cx="9217948" cy="2685108"/>
          </a:xfrm>
          <a:prstGeom prst="rect">
            <a:avLst/>
          </a:prstGeom>
        </p:spPr>
      </p:pic>
    </p:spTree>
    <p:extLst>
      <p:ext uri="{BB962C8B-B14F-4D97-AF65-F5344CB8AC3E}">
        <p14:creationId xmlns:p14="http://schemas.microsoft.com/office/powerpoint/2010/main" val="251147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558800"/>
          </a:xfrm>
          <a:prstGeom prst="rect">
            <a:avLst/>
          </a:prstGeom>
        </p:spPr>
      </p:pic>
      <p:sp>
        <p:nvSpPr>
          <p:cNvPr id="6" name="Slide Number Placeholder 2"/>
          <p:cNvSpPr txBox="1">
            <a:spLocks/>
          </p:cNvSpPr>
          <p:nvPr userDrawn="1"/>
        </p:nvSpPr>
        <p:spPr>
          <a:xfrm>
            <a:off x="6934200" y="4857750"/>
            <a:ext cx="21336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bg1">
                    <a:lumMod val="75000"/>
                  </a:schemeClr>
                </a:solidFill>
                <a:latin typeface="Franklin Gothic Book"/>
                <a:ea typeface="ＭＳ Ｐゴシック" charset="0"/>
                <a:cs typeface="Franklin Gothic Book"/>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EA3680F0-EF22-48CE-80C7-88D2180882CE}" type="slidenum">
              <a:rPr lang="en-US" smtClean="0">
                <a:solidFill>
                  <a:schemeClr val="bg2">
                    <a:lumMod val="75000"/>
                  </a:schemeClr>
                </a:solidFill>
              </a:rPr>
              <a:pPr/>
              <a:t>‹#›</a:t>
            </a:fld>
            <a:endParaRPr lang="en-US" dirty="0">
              <a:solidFill>
                <a:schemeClr val="bg2">
                  <a:lumMod val="75000"/>
                </a:schemeClr>
              </a:solidFill>
            </a:endParaRPr>
          </a:p>
        </p:txBody>
      </p:sp>
      <p:pic>
        <p:nvPicPr>
          <p:cNvPr id="7" name="Picture 6" descr="OXY_Bug_FP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10" y="4591050"/>
            <a:ext cx="510290" cy="514350"/>
          </a:xfrm>
          <a:prstGeom prst="rect">
            <a:avLst/>
          </a:prstGeom>
        </p:spPr>
      </p:pic>
      <p:sp>
        <p:nvSpPr>
          <p:cNvPr id="3" name="Title 2"/>
          <p:cNvSpPr>
            <a:spLocks noGrp="1"/>
          </p:cNvSpPr>
          <p:nvPr>
            <p:ph type="title" hasCustomPrompt="1"/>
          </p:nvPr>
        </p:nvSpPr>
        <p:spPr>
          <a:xfrm>
            <a:off x="457200" y="1"/>
            <a:ext cx="8229600" cy="450850"/>
          </a:xfrm>
          <a:prstGeom prst="rect">
            <a:avLst/>
          </a:prstGeom>
        </p:spPr>
        <p:txBody>
          <a:bodyPr vert="horz"/>
          <a:lstStyle>
            <a:lvl1pPr>
              <a:defRPr sz="2500">
                <a:solidFill>
                  <a:schemeClr val="bg1"/>
                </a:solidFill>
                <a:latin typeface="Franklin Gothic Book"/>
                <a:cs typeface="Franklin Gothic Book"/>
              </a:defRPr>
            </a:lvl1pPr>
          </a:lstStyle>
          <a:p>
            <a:r>
              <a:rPr lang="en-US" dirty="0" smtClean="0"/>
              <a:t>Slide Title</a:t>
            </a:r>
            <a:endParaRPr lang="en-US" dirty="0"/>
          </a:p>
        </p:txBody>
      </p:sp>
      <p:sp>
        <p:nvSpPr>
          <p:cNvPr id="10" name="Text Placeholder 9"/>
          <p:cNvSpPr>
            <a:spLocks noGrp="1"/>
          </p:cNvSpPr>
          <p:nvPr>
            <p:ph type="body" sz="quarter" idx="10" hasCustomPrompt="1"/>
          </p:nvPr>
        </p:nvSpPr>
        <p:spPr>
          <a:xfrm>
            <a:off x="533400" y="4824873"/>
            <a:ext cx="4682840" cy="267147"/>
          </a:xfrm>
          <a:prstGeom prst="rect">
            <a:avLst/>
          </a:prstGeom>
        </p:spPr>
        <p:txBody>
          <a:bodyPr vert="horz"/>
          <a:lstStyle>
            <a:lvl1pPr marL="0" marR="0" indent="0" algn="l" defTabSz="914400" rtl="0" eaLnBrk="1" fontAlgn="base" latinLnBrk="0" hangingPunct="1">
              <a:lnSpc>
                <a:spcPct val="100000"/>
              </a:lnSpc>
              <a:spcBef>
                <a:spcPct val="20000"/>
              </a:spcBef>
              <a:spcAft>
                <a:spcPct val="0"/>
              </a:spcAft>
              <a:buClrTx/>
              <a:buSzTx/>
              <a:buFontTx/>
              <a:buNone/>
              <a:tabLst/>
              <a:defRPr sz="1000" baseline="0">
                <a:solidFill>
                  <a:schemeClr val="bg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dirty="0" smtClean="0"/>
              <a:t>Footnote goes here if needed.</a:t>
            </a:r>
          </a:p>
        </p:txBody>
      </p:sp>
      <p:sp>
        <p:nvSpPr>
          <p:cNvPr id="5" name="Text Placeholder 4"/>
          <p:cNvSpPr>
            <a:spLocks noGrp="1"/>
          </p:cNvSpPr>
          <p:nvPr>
            <p:ph type="body" sz="quarter" idx="14" hasCustomPrompt="1"/>
          </p:nvPr>
        </p:nvSpPr>
        <p:spPr>
          <a:xfrm>
            <a:off x="304800" y="822214"/>
            <a:ext cx="4076699" cy="3540235"/>
          </a:xfrm>
          <a:prstGeom prst="rect">
            <a:avLst/>
          </a:prstGeom>
        </p:spPr>
        <p:txBody>
          <a:bodyPr/>
          <a:lstStyle>
            <a:lvl1pPr marL="0" indent="0">
              <a:lnSpc>
                <a:spcPct val="150000"/>
              </a:lnSpc>
              <a:buClr>
                <a:schemeClr val="bg1"/>
              </a:buClr>
              <a:buSzPct val="25000"/>
              <a:defRPr sz="1400" baseline="0">
                <a:solidFill>
                  <a:schemeClr val="bg1">
                    <a:lumMod val="50000"/>
                  </a:schemeClr>
                </a:solidFill>
                <a:latin typeface="Franklin Gothic Medium" charset="0"/>
                <a:ea typeface="Franklin Gothic Medium" charset="0"/>
                <a:cs typeface="Franklin Gothic Medium" charset="0"/>
              </a:defRPr>
            </a:lvl1pPr>
            <a:lvl2pPr marL="0" indent="-118872">
              <a:lnSpc>
                <a:spcPct val="150000"/>
              </a:lnSpc>
              <a:buFont typeface="Arial" charset="0"/>
              <a:buChar char="•"/>
              <a:defRPr sz="1200" baseline="0">
                <a:solidFill>
                  <a:schemeClr val="bg1">
                    <a:lumMod val="50000"/>
                  </a:schemeClr>
                </a:solidFill>
                <a:latin typeface="Franklin Gothic Book" charset="0"/>
              </a:defRPr>
            </a:lvl2pPr>
            <a:lvl3pPr marL="457200" indent="-118872">
              <a:lnSpc>
                <a:spcPct val="150000"/>
              </a:lnSpc>
              <a:spcBef>
                <a:spcPts val="464"/>
              </a:spcBef>
              <a:buFont typeface=".AppleSystemUIFont" charset="-120"/>
              <a:buChar char="&gt;"/>
              <a:defRPr sz="1100" baseline="0">
                <a:solidFill>
                  <a:schemeClr val="bg1">
                    <a:lumMod val="50000"/>
                  </a:schemeClr>
                </a:solidFill>
                <a:latin typeface="Franklin Gothic Book" charset="0"/>
              </a:defRPr>
            </a:lvl3pPr>
            <a:lvl4pPr marL="685800">
              <a:lnSpc>
                <a:spcPct val="150000"/>
              </a:lnSpc>
              <a:spcBef>
                <a:spcPts val="480"/>
              </a:spcBef>
              <a:buSzPct val="80000"/>
              <a:defRPr sz="1100" baseline="0">
                <a:solidFill>
                  <a:schemeClr val="bg1">
                    <a:lumMod val="50000"/>
                  </a:schemeClr>
                </a:solidFill>
                <a:latin typeface="Franklin Gothic Book" charset="0"/>
              </a:defRPr>
            </a:lvl4pPr>
            <a:lvl5pPr marL="914400" indent="-228600">
              <a:buClr>
                <a:schemeClr val="bg1">
                  <a:lumMod val="50000"/>
                </a:schemeClr>
              </a:buClr>
              <a:buFont typeface=".AppleSystemUIFont" charset="-120"/>
              <a:buChar char="-"/>
              <a:defRPr sz="1100" baseline="0">
                <a:solidFill>
                  <a:schemeClr val="bg1">
                    <a:lumMod val="50000"/>
                  </a:schemeClr>
                </a:solidFill>
                <a:latin typeface="Franklin Gothic Book" charset="0"/>
              </a:defRPr>
            </a:lvl5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ext Placeholder 4"/>
          <p:cNvSpPr>
            <a:spLocks noGrp="1"/>
          </p:cNvSpPr>
          <p:nvPr>
            <p:ph type="body" sz="quarter" idx="15" hasCustomPrompt="1"/>
          </p:nvPr>
        </p:nvSpPr>
        <p:spPr>
          <a:xfrm>
            <a:off x="4572000" y="819150"/>
            <a:ext cx="4076699" cy="3540235"/>
          </a:xfrm>
          <a:prstGeom prst="rect">
            <a:avLst/>
          </a:prstGeom>
        </p:spPr>
        <p:txBody>
          <a:bodyPr/>
          <a:lstStyle>
            <a:lvl1pPr marL="0" indent="0">
              <a:lnSpc>
                <a:spcPct val="150000"/>
              </a:lnSpc>
              <a:buClr>
                <a:schemeClr val="bg1"/>
              </a:buClr>
              <a:buSzPct val="25000"/>
              <a:defRPr sz="1400" baseline="0">
                <a:solidFill>
                  <a:schemeClr val="bg1">
                    <a:lumMod val="50000"/>
                  </a:schemeClr>
                </a:solidFill>
                <a:latin typeface="Franklin Gothic Medium" charset="0"/>
                <a:ea typeface="Franklin Gothic Medium" charset="0"/>
                <a:cs typeface="Franklin Gothic Medium" charset="0"/>
              </a:defRPr>
            </a:lvl1pPr>
            <a:lvl2pPr marL="0" indent="-118872">
              <a:lnSpc>
                <a:spcPct val="150000"/>
              </a:lnSpc>
              <a:buFont typeface="Arial" charset="0"/>
              <a:buChar char="•"/>
              <a:defRPr sz="1200" baseline="0">
                <a:solidFill>
                  <a:schemeClr val="bg1">
                    <a:lumMod val="50000"/>
                  </a:schemeClr>
                </a:solidFill>
                <a:latin typeface="Franklin Gothic Book" charset="0"/>
              </a:defRPr>
            </a:lvl2pPr>
            <a:lvl3pPr marL="457200" indent="-118872">
              <a:lnSpc>
                <a:spcPct val="150000"/>
              </a:lnSpc>
              <a:spcBef>
                <a:spcPts val="464"/>
              </a:spcBef>
              <a:buFont typeface=".AppleSystemUIFont" charset="-120"/>
              <a:buChar char="&gt;"/>
              <a:defRPr sz="1100" baseline="0">
                <a:solidFill>
                  <a:schemeClr val="bg1">
                    <a:lumMod val="50000"/>
                  </a:schemeClr>
                </a:solidFill>
                <a:latin typeface="Franklin Gothic Book" charset="0"/>
              </a:defRPr>
            </a:lvl3pPr>
            <a:lvl4pPr marL="685800">
              <a:lnSpc>
                <a:spcPct val="150000"/>
              </a:lnSpc>
              <a:spcBef>
                <a:spcPts val="480"/>
              </a:spcBef>
              <a:buSzPct val="80000"/>
              <a:defRPr sz="1100" baseline="0">
                <a:solidFill>
                  <a:schemeClr val="bg1">
                    <a:lumMod val="50000"/>
                  </a:schemeClr>
                </a:solidFill>
                <a:latin typeface="Franklin Gothic Book" charset="0"/>
              </a:defRPr>
            </a:lvl4pPr>
            <a:lvl5pPr marL="914400" indent="-228600">
              <a:buClr>
                <a:schemeClr val="bg1">
                  <a:lumMod val="50000"/>
                </a:schemeClr>
              </a:buClr>
              <a:buFont typeface=".AppleSystemUIFont" charset="-120"/>
              <a:buChar char="-"/>
              <a:defRPr sz="1100" baseline="0">
                <a:solidFill>
                  <a:schemeClr val="bg1">
                    <a:lumMod val="50000"/>
                  </a:schemeClr>
                </a:solidFill>
                <a:latin typeface="Franklin Gothic Book" charset="0"/>
              </a:defRPr>
            </a:lvl5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996157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48" userDrawn="1">
          <p15:clr>
            <a:srgbClr val="FBAE40"/>
          </p15:clr>
        </p15:guide>
        <p15:guide id="2" pos="2880" userDrawn="1">
          <p15:clr>
            <a:srgbClr val="FBAE40"/>
          </p15:clr>
        </p15:guide>
        <p15:guide id="3" pos="192" userDrawn="1">
          <p15:clr>
            <a:srgbClr val="FBAE40"/>
          </p15:clr>
        </p15:guide>
        <p15:guide id="4" pos="2760" userDrawn="1">
          <p15:clr>
            <a:srgbClr val="FBAE40"/>
          </p15:clr>
        </p15:guide>
        <p15:guide id="5" orient="horz" pos="516" userDrawn="1">
          <p15:clr>
            <a:srgbClr val="FBAE40"/>
          </p15:clr>
        </p15:guide>
        <p15:guide id="6" pos="54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Width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558800"/>
          </a:xfrm>
          <a:prstGeom prst="rect">
            <a:avLst/>
          </a:prstGeom>
        </p:spPr>
      </p:pic>
      <p:sp>
        <p:nvSpPr>
          <p:cNvPr id="6" name="Slide Number Placeholder 2"/>
          <p:cNvSpPr txBox="1">
            <a:spLocks/>
          </p:cNvSpPr>
          <p:nvPr userDrawn="1"/>
        </p:nvSpPr>
        <p:spPr>
          <a:xfrm>
            <a:off x="6934200" y="4857750"/>
            <a:ext cx="21336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bg1">
                    <a:lumMod val="75000"/>
                  </a:schemeClr>
                </a:solidFill>
                <a:latin typeface="Franklin Gothic Book"/>
                <a:ea typeface="ＭＳ Ｐゴシック" charset="0"/>
                <a:cs typeface="Franklin Gothic Book"/>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EA3680F0-EF22-48CE-80C7-88D2180882CE}" type="slidenum">
              <a:rPr lang="en-US" smtClean="0">
                <a:solidFill>
                  <a:schemeClr val="bg2">
                    <a:lumMod val="75000"/>
                  </a:schemeClr>
                </a:solidFill>
              </a:rPr>
              <a:pPr/>
              <a:t>‹#›</a:t>
            </a:fld>
            <a:endParaRPr lang="en-US" dirty="0">
              <a:solidFill>
                <a:schemeClr val="bg2">
                  <a:lumMod val="75000"/>
                </a:schemeClr>
              </a:solidFill>
            </a:endParaRPr>
          </a:p>
        </p:txBody>
      </p:sp>
      <p:pic>
        <p:nvPicPr>
          <p:cNvPr id="7" name="Picture 6" descr="OXY_Bug_FP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10" y="4591050"/>
            <a:ext cx="510290" cy="514350"/>
          </a:xfrm>
          <a:prstGeom prst="rect">
            <a:avLst/>
          </a:prstGeom>
        </p:spPr>
      </p:pic>
      <p:sp>
        <p:nvSpPr>
          <p:cNvPr id="3" name="Title 2"/>
          <p:cNvSpPr>
            <a:spLocks noGrp="1"/>
          </p:cNvSpPr>
          <p:nvPr>
            <p:ph type="title" hasCustomPrompt="1"/>
          </p:nvPr>
        </p:nvSpPr>
        <p:spPr>
          <a:xfrm>
            <a:off x="457200" y="1"/>
            <a:ext cx="8229600" cy="450850"/>
          </a:xfrm>
          <a:prstGeom prst="rect">
            <a:avLst/>
          </a:prstGeom>
        </p:spPr>
        <p:txBody>
          <a:bodyPr vert="horz"/>
          <a:lstStyle>
            <a:lvl1pPr>
              <a:defRPr sz="2500">
                <a:solidFill>
                  <a:schemeClr val="bg1"/>
                </a:solidFill>
                <a:latin typeface="Franklin Gothic Book"/>
                <a:cs typeface="Franklin Gothic Book"/>
              </a:defRPr>
            </a:lvl1pPr>
          </a:lstStyle>
          <a:p>
            <a:r>
              <a:rPr lang="en-US" dirty="0" smtClean="0"/>
              <a:t>Slide Title</a:t>
            </a:r>
            <a:endParaRPr lang="en-US" dirty="0"/>
          </a:p>
        </p:txBody>
      </p:sp>
      <p:sp>
        <p:nvSpPr>
          <p:cNvPr id="10" name="Text Placeholder 9"/>
          <p:cNvSpPr>
            <a:spLocks noGrp="1"/>
          </p:cNvSpPr>
          <p:nvPr>
            <p:ph type="body" sz="quarter" idx="10" hasCustomPrompt="1"/>
          </p:nvPr>
        </p:nvSpPr>
        <p:spPr>
          <a:xfrm>
            <a:off x="533400" y="4824873"/>
            <a:ext cx="4682840" cy="267147"/>
          </a:xfrm>
          <a:prstGeom prst="rect">
            <a:avLst/>
          </a:prstGeom>
        </p:spPr>
        <p:txBody>
          <a:bodyPr vert="horz"/>
          <a:lstStyle>
            <a:lvl1pPr marL="0" marR="0" indent="0" algn="l" defTabSz="914400" rtl="0" eaLnBrk="1" fontAlgn="base" latinLnBrk="0" hangingPunct="1">
              <a:lnSpc>
                <a:spcPct val="100000"/>
              </a:lnSpc>
              <a:spcBef>
                <a:spcPct val="20000"/>
              </a:spcBef>
              <a:spcAft>
                <a:spcPct val="0"/>
              </a:spcAft>
              <a:buClrTx/>
              <a:buSzTx/>
              <a:buFontTx/>
              <a:buNone/>
              <a:tabLst/>
              <a:defRPr sz="1000" baseline="0">
                <a:solidFill>
                  <a:schemeClr val="bg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dirty="0" smtClean="0"/>
              <a:t>Footnote goes here if needed.</a:t>
            </a:r>
          </a:p>
          <a:p>
            <a:pPr lvl="0"/>
            <a:endParaRPr lang="en-US" dirty="0"/>
          </a:p>
        </p:txBody>
      </p:sp>
      <p:sp>
        <p:nvSpPr>
          <p:cNvPr id="9" name="Text Placeholder 4"/>
          <p:cNvSpPr>
            <a:spLocks noGrp="1"/>
          </p:cNvSpPr>
          <p:nvPr>
            <p:ph type="body" sz="quarter" idx="14" hasCustomPrompt="1"/>
          </p:nvPr>
        </p:nvSpPr>
        <p:spPr>
          <a:xfrm>
            <a:off x="304800" y="822214"/>
            <a:ext cx="8572500" cy="3540235"/>
          </a:xfrm>
          <a:prstGeom prst="rect">
            <a:avLst/>
          </a:prstGeom>
        </p:spPr>
        <p:txBody>
          <a:bodyPr/>
          <a:lstStyle>
            <a:lvl1pPr marL="0" indent="0">
              <a:lnSpc>
                <a:spcPct val="150000"/>
              </a:lnSpc>
              <a:buClr>
                <a:schemeClr val="bg1"/>
              </a:buClr>
              <a:buSzPct val="25000"/>
              <a:defRPr sz="1400" baseline="0">
                <a:solidFill>
                  <a:schemeClr val="bg1">
                    <a:lumMod val="50000"/>
                  </a:schemeClr>
                </a:solidFill>
                <a:latin typeface="Franklin Gothic Medium" charset="0"/>
                <a:ea typeface="Franklin Gothic Medium" charset="0"/>
                <a:cs typeface="Franklin Gothic Medium" charset="0"/>
              </a:defRPr>
            </a:lvl1pPr>
            <a:lvl2pPr marL="0" indent="-118872">
              <a:lnSpc>
                <a:spcPct val="150000"/>
              </a:lnSpc>
              <a:buFont typeface="Arial" charset="0"/>
              <a:buChar char="•"/>
              <a:defRPr sz="1200" baseline="0">
                <a:solidFill>
                  <a:schemeClr val="bg1">
                    <a:lumMod val="50000"/>
                  </a:schemeClr>
                </a:solidFill>
                <a:latin typeface="Franklin Gothic Book" charset="0"/>
              </a:defRPr>
            </a:lvl2pPr>
            <a:lvl3pPr marL="457200" indent="-118872">
              <a:lnSpc>
                <a:spcPct val="150000"/>
              </a:lnSpc>
              <a:spcBef>
                <a:spcPts val="464"/>
              </a:spcBef>
              <a:buFont typeface=".AppleSystemUIFont" charset="-120"/>
              <a:buChar char="&gt;"/>
              <a:defRPr sz="1100" baseline="0">
                <a:solidFill>
                  <a:schemeClr val="bg1">
                    <a:lumMod val="50000"/>
                  </a:schemeClr>
                </a:solidFill>
                <a:latin typeface="Franklin Gothic Book" charset="0"/>
              </a:defRPr>
            </a:lvl3pPr>
            <a:lvl4pPr marL="685800">
              <a:lnSpc>
                <a:spcPct val="150000"/>
              </a:lnSpc>
              <a:spcBef>
                <a:spcPts val="480"/>
              </a:spcBef>
              <a:buSzPct val="80000"/>
              <a:defRPr sz="1100" baseline="0">
                <a:solidFill>
                  <a:schemeClr val="bg1">
                    <a:lumMod val="50000"/>
                  </a:schemeClr>
                </a:solidFill>
                <a:latin typeface="Franklin Gothic Book" charset="0"/>
              </a:defRPr>
            </a:lvl4pPr>
            <a:lvl5pPr marL="914400" indent="-228600">
              <a:buClr>
                <a:schemeClr val="bg1">
                  <a:lumMod val="50000"/>
                </a:schemeClr>
              </a:buClr>
              <a:buFont typeface=".AppleSystemUIFont" charset="-120"/>
              <a:buChar char="-"/>
              <a:defRPr sz="1100" baseline="0">
                <a:solidFill>
                  <a:schemeClr val="bg1">
                    <a:lumMod val="50000"/>
                  </a:schemeClr>
                </a:solidFill>
                <a:latin typeface="Franklin Gothic Book" charset="0"/>
              </a:defRPr>
            </a:lvl5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859716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0" userDrawn="1">
          <p15:clr>
            <a:srgbClr val="FBAE40"/>
          </p15:clr>
        </p15:guide>
        <p15:guide id="4" pos="5592" userDrawn="1">
          <p15:clr>
            <a:srgbClr val="FBAE40"/>
          </p15:clr>
        </p15:guide>
        <p15:guide id="5" orient="horz" pos="516" userDrawn="1">
          <p15:clr>
            <a:srgbClr val="FBAE40"/>
          </p15:clr>
        </p15:guide>
        <p15:guide id="6" orient="horz" pos="27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Header - 3 Column Graphic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558800"/>
          </a:xfrm>
          <a:prstGeom prst="rect">
            <a:avLst/>
          </a:prstGeom>
        </p:spPr>
      </p:pic>
      <p:sp>
        <p:nvSpPr>
          <p:cNvPr id="6" name="Slide Number Placeholder 2"/>
          <p:cNvSpPr txBox="1">
            <a:spLocks/>
          </p:cNvSpPr>
          <p:nvPr userDrawn="1"/>
        </p:nvSpPr>
        <p:spPr>
          <a:xfrm>
            <a:off x="6934200" y="4857750"/>
            <a:ext cx="21336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bg1">
                    <a:lumMod val="75000"/>
                  </a:schemeClr>
                </a:solidFill>
                <a:latin typeface="Franklin Gothic Book"/>
                <a:ea typeface="ＭＳ Ｐゴシック" charset="0"/>
                <a:cs typeface="Franklin Gothic Book"/>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EA3680F0-EF22-48CE-80C7-88D2180882CE}" type="slidenum">
              <a:rPr lang="en-US" smtClean="0">
                <a:solidFill>
                  <a:schemeClr val="bg2">
                    <a:lumMod val="75000"/>
                  </a:schemeClr>
                </a:solidFill>
              </a:rPr>
              <a:pPr/>
              <a:t>‹#›</a:t>
            </a:fld>
            <a:endParaRPr lang="en-US" dirty="0">
              <a:solidFill>
                <a:schemeClr val="bg2">
                  <a:lumMod val="75000"/>
                </a:schemeClr>
              </a:solidFill>
            </a:endParaRPr>
          </a:p>
        </p:txBody>
      </p:sp>
      <p:pic>
        <p:nvPicPr>
          <p:cNvPr id="7" name="Picture 6" descr="OXY_Bug_FP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10" y="4591050"/>
            <a:ext cx="510290" cy="514350"/>
          </a:xfrm>
          <a:prstGeom prst="rect">
            <a:avLst/>
          </a:prstGeom>
        </p:spPr>
      </p:pic>
      <p:sp>
        <p:nvSpPr>
          <p:cNvPr id="3" name="Title 2"/>
          <p:cNvSpPr>
            <a:spLocks noGrp="1"/>
          </p:cNvSpPr>
          <p:nvPr>
            <p:ph type="title" hasCustomPrompt="1"/>
          </p:nvPr>
        </p:nvSpPr>
        <p:spPr>
          <a:xfrm>
            <a:off x="457200" y="1"/>
            <a:ext cx="8229600" cy="450850"/>
          </a:xfrm>
          <a:prstGeom prst="rect">
            <a:avLst/>
          </a:prstGeom>
        </p:spPr>
        <p:txBody>
          <a:bodyPr vert="horz"/>
          <a:lstStyle>
            <a:lvl1pPr>
              <a:defRPr sz="2500">
                <a:solidFill>
                  <a:schemeClr val="bg1"/>
                </a:solidFill>
                <a:latin typeface="Franklin Gothic Book"/>
                <a:cs typeface="Franklin Gothic Book"/>
              </a:defRPr>
            </a:lvl1pPr>
          </a:lstStyle>
          <a:p>
            <a:r>
              <a:rPr lang="en-US" dirty="0" smtClean="0"/>
              <a:t>Slide Title</a:t>
            </a:r>
            <a:endParaRPr lang="en-US" dirty="0"/>
          </a:p>
        </p:txBody>
      </p:sp>
      <p:sp>
        <p:nvSpPr>
          <p:cNvPr id="10" name="Text Placeholder 9"/>
          <p:cNvSpPr>
            <a:spLocks noGrp="1"/>
          </p:cNvSpPr>
          <p:nvPr>
            <p:ph type="body" sz="quarter" idx="10" hasCustomPrompt="1"/>
          </p:nvPr>
        </p:nvSpPr>
        <p:spPr>
          <a:xfrm>
            <a:off x="533400" y="4824873"/>
            <a:ext cx="4682840" cy="267147"/>
          </a:xfrm>
          <a:prstGeom prst="rect">
            <a:avLst/>
          </a:prstGeom>
        </p:spPr>
        <p:txBody>
          <a:bodyPr vert="horz"/>
          <a:lstStyle>
            <a:lvl1pPr marL="0" indent="0">
              <a:buNone/>
              <a:defRPr sz="1000" baseline="0">
                <a:solidFill>
                  <a:schemeClr val="bg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Footnote goes here if needed.</a:t>
            </a:r>
            <a:endParaRPr lang="en-US" dirty="0"/>
          </a:p>
        </p:txBody>
      </p:sp>
      <p:sp>
        <p:nvSpPr>
          <p:cNvPr id="14" name="Text Placeholder 13"/>
          <p:cNvSpPr>
            <a:spLocks noGrp="1"/>
          </p:cNvSpPr>
          <p:nvPr>
            <p:ph type="body" sz="quarter" idx="11" hasCustomPrompt="1"/>
          </p:nvPr>
        </p:nvSpPr>
        <p:spPr>
          <a:xfrm>
            <a:off x="527050" y="3038909"/>
            <a:ext cx="2371725" cy="1071562"/>
          </a:xfrm>
          <a:prstGeom prst="rect">
            <a:avLst/>
          </a:prstGeom>
        </p:spPr>
        <p:txBody>
          <a:bodyPr vert="horz"/>
          <a:lstStyle>
            <a:lvl1pPr marL="0" indent="0" algn="ctr">
              <a:spcBef>
                <a:spcPts val="24"/>
              </a:spcBef>
              <a:buNone/>
              <a:defRPr sz="1200" b="0" i="0" baseline="0">
                <a:solidFill>
                  <a:srgbClr val="3A566B"/>
                </a:solidFill>
                <a:latin typeface="Franklin Gothic Book"/>
                <a:cs typeface="Franklin Gothic Book"/>
              </a:defRPr>
            </a:lvl1pPr>
            <a:lvl2pPr marL="0" indent="-118872">
              <a:lnSpc>
                <a:spcPct val="150000"/>
              </a:lnSpc>
              <a:spcBef>
                <a:spcPts val="288"/>
              </a:spcBef>
              <a:buFont typeface="Arial"/>
              <a:buChar char="•"/>
              <a:defRPr sz="1200" b="0" i="0">
                <a:solidFill>
                  <a:schemeClr val="bg1">
                    <a:lumMod val="50000"/>
                  </a:schemeClr>
                </a:solidFill>
                <a:latin typeface="Franklin Gothic Book"/>
                <a:cs typeface="Franklin Gothic Book"/>
              </a:defRPr>
            </a:lvl2pPr>
            <a:lvl3pPr marL="457200" indent="-118872">
              <a:lnSpc>
                <a:spcPct val="130000"/>
              </a:lnSpc>
              <a:buFont typeface="Lucida Grande"/>
              <a:buChar char="&gt;"/>
              <a:defRPr sz="1200" baseline="0">
                <a:solidFill>
                  <a:schemeClr val="bg1">
                    <a:lumMod val="50000"/>
                  </a:schemeClr>
                </a:solidFill>
                <a:latin typeface="Franklin Gothic Book"/>
                <a:cs typeface="Franklin Gothic Book"/>
              </a:defRPr>
            </a:lvl3pPr>
            <a:lvl4pPr marL="1371600" indent="0">
              <a:buNone/>
              <a:defRPr>
                <a:solidFill>
                  <a:schemeClr val="bg1">
                    <a:lumMod val="50000"/>
                  </a:schemeClr>
                </a:solidFill>
              </a:defRPr>
            </a:lvl4pPr>
            <a:lvl5pPr>
              <a:defRPr>
                <a:solidFill>
                  <a:schemeClr val="bg1">
                    <a:lumMod val="50000"/>
                  </a:schemeClr>
                </a:solidFill>
              </a:defRPr>
            </a:lvl5pPr>
          </a:lstStyle>
          <a:p>
            <a:pPr lvl="0"/>
            <a:r>
              <a:rPr lang="en-US" dirty="0" smtClean="0"/>
              <a:t>Centered text block</a:t>
            </a:r>
          </a:p>
        </p:txBody>
      </p:sp>
      <p:cxnSp>
        <p:nvCxnSpPr>
          <p:cNvPr id="11" name="Straight Connector 10"/>
          <p:cNvCxnSpPr/>
          <p:nvPr/>
        </p:nvCxnSpPr>
        <p:spPr bwMode="auto">
          <a:xfrm>
            <a:off x="3125788" y="1401763"/>
            <a:ext cx="0" cy="2203518"/>
          </a:xfrm>
          <a:prstGeom prst="line">
            <a:avLst/>
          </a:prstGeom>
          <a:solidFill>
            <a:schemeClr val="accent1"/>
          </a:solidFill>
          <a:ln w="9525" cap="flat" cmpd="sng" algn="ctr">
            <a:solidFill>
              <a:schemeClr val="bg1">
                <a:lumMod val="9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userDrawn="1"/>
        </p:nvCxnSpPr>
        <p:spPr bwMode="auto">
          <a:xfrm>
            <a:off x="6004560" y="1401763"/>
            <a:ext cx="0" cy="2203518"/>
          </a:xfrm>
          <a:prstGeom prst="line">
            <a:avLst/>
          </a:prstGeom>
          <a:solidFill>
            <a:schemeClr val="accent1"/>
          </a:solidFill>
          <a:ln w="9525" cap="flat" cmpd="sng" algn="ctr">
            <a:solidFill>
              <a:schemeClr val="bg1">
                <a:lumMod val="9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9" name="Text Placeholder 13"/>
          <p:cNvSpPr>
            <a:spLocks noGrp="1"/>
          </p:cNvSpPr>
          <p:nvPr>
            <p:ph type="body" sz="quarter" idx="20" hasCustomPrompt="1"/>
          </p:nvPr>
        </p:nvSpPr>
        <p:spPr>
          <a:xfrm>
            <a:off x="3378201" y="3040129"/>
            <a:ext cx="2382838" cy="1056322"/>
          </a:xfrm>
          <a:prstGeom prst="rect">
            <a:avLst/>
          </a:prstGeom>
        </p:spPr>
        <p:txBody>
          <a:bodyPr vert="horz"/>
          <a:lstStyle>
            <a:lvl1pPr marL="0" indent="0" algn="ctr">
              <a:buNone/>
              <a:defRPr sz="1200" b="0" i="0" baseline="0">
                <a:solidFill>
                  <a:srgbClr val="3A566B"/>
                </a:solidFill>
                <a:latin typeface="Franklin Gothic Book"/>
                <a:cs typeface="Franklin Gothic Book"/>
              </a:defRPr>
            </a:lvl1pPr>
            <a:lvl2pPr marL="0" indent="-118872">
              <a:lnSpc>
                <a:spcPct val="150000"/>
              </a:lnSpc>
              <a:spcBef>
                <a:spcPts val="288"/>
              </a:spcBef>
              <a:buFont typeface="Arial"/>
              <a:buChar char="•"/>
              <a:defRPr sz="1200" b="0" i="0">
                <a:solidFill>
                  <a:schemeClr val="bg1">
                    <a:lumMod val="50000"/>
                  </a:schemeClr>
                </a:solidFill>
                <a:latin typeface="Franklin Gothic Book"/>
                <a:cs typeface="Franklin Gothic Book"/>
              </a:defRPr>
            </a:lvl2pPr>
            <a:lvl3pPr marL="457200" indent="-118872">
              <a:lnSpc>
                <a:spcPct val="130000"/>
              </a:lnSpc>
              <a:buFont typeface="Lucida Grande"/>
              <a:buChar char="&gt;"/>
              <a:defRPr sz="1200" baseline="0">
                <a:solidFill>
                  <a:schemeClr val="bg1">
                    <a:lumMod val="50000"/>
                  </a:schemeClr>
                </a:solidFill>
                <a:latin typeface="Franklin Gothic Book"/>
                <a:cs typeface="Franklin Gothic Book"/>
              </a:defRPr>
            </a:lvl3pPr>
            <a:lvl4pPr marL="1371600" indent="0">
              <a:buNone/>
              <a:defRPr>
                <a:solidFill>
                  <a:schemeClr val="bg1">
                    <a:lumMod val="50000"/>
                  </a:schemeClr>
                </a:solidFill>
              </a:defRPr>
            </a:lvl4pPr>
            <a:lvl5pPr>
              <a:defRPr>
                <a:solidFill>
                  <a:schemeClr val="bg1">
                    <a:lumMod val="50000"/>
                  </a:schemeClr>
                </a:solidFill>
              </a:defRPr>
            </a:lvl5pPr>
          </a:lstStyle>
          <a:p>
            <a:pPr lvl="0"/>
            <a:r>
              <a:rPr lang="en-US" dirty="0" smtClean="0"/>
              <a:t>Centered text block</a:t>
            </a:r>
          </a:p>
        </p:txBody>
      </p:sp>
      <p:sp>
        <p:nvSpPr>
          <p:cNvPr id="30" name="Text Placeholder 13"/>
          <p:cNvSpPr>
            <a:spLocks noGrp="1"/>
          </p:cNvSpPr>
          <p:nvPr>
            <p:ph type="body" sz="quarter" idx="21" hasCustomPrompt="1"/>
          </p:nvPr>
        </p:nvSpPr>
        <p:spPr>
          <a:xfrm>
            <a:off x="6248400" y="3051675"/>
            <a:ext cx="2371725" cy="1056322"/>
          </a:xfrm>
          <a:prstGeom prst="rect">
            <a:avLst/>
          </a:prstGeom>
        </p:spPr>
        <p:txBody>
          <a:bodyPr vert="horz"/>
          <a:lstStyle>
            <a:lvl1pPr marL="0" indent="0" algn="ctr">
              <a:buNone/>
              <a:defRPr sz="1200" b="0" i="0" baseline="0">
                <a:solidFill>
                  <a:srgbClr val="3A566B"/>
                </a:solidFill>
                <a:latin typeface="Franklin Gothic Book"/>
                <a:cs typeface="Franklin Gothic Book"/>
              </a:defRPr>
            </a:lvl1pPr>
            <a:lvl2pPr marL="0" indent="-118872">
              <a:lnSpc>
                <a:spcPct val="150000"/>
              </a:lnSpc>
              <a:spcBef>
                <a:spcPts val="288"/>
              </a:spcBef>
              <a:buFont typeface="Arial"/>
              <a:buChar char="•"/>
              <a:defRPr sz="1200" b="0" i="0">
                <a:solidFill>
                  <a:schemeClr val="bg1">
                    <a:lumMod val="50000"/>
                  </a:schemeClr>
                </a:solidFill>
                <a:latin typeface="Franklin Gothic Book"/>
                <a:cs typeface="Franklin Gothic Book"/>
              </a:defRPr>
            </a:lvl2pPr>
            <a:lvl3pPr marL="457200" indent="-118872">
              <a:lnSpc>
                <a:spcPct val="130000"/>
              </a:lnSpc>
              <a:buFont typeface="Lucida Grande"/>
              <a:buChar char="&gt;"/>
              <a:defRPr sz="1200" baseline="0">
                <a:solidFill>
                  <a:schemeClr val="bg1">
                    <a:lumMod val="50000"/>
                  </a:schemeClr>
                </a:solidFill>
                <a:latin typeface="Franklin Gothic Book"/>
                <a:cs typeface="Franklin Gothic Book"/>
              </a:defRPr>
            </a:lvl3pPr>
            <a:lvl4pPr marL="1371600" indent="0">
              <a:buNone/>
              <a:defRPr>
                <a:solidFill>
                  <a:schemeClr val="bg1">
                    <a:lumMod val="50000"/>
                  </a:schemeClr>
                </a:solidFill>
              </a:defRPr>
            </a:lvl4pPr>
            <a:lvl5pPr>
              <a:defRPr>
                <a:solidFill>
                  <a:schemeClr val="bg1">
                    <a:lumMod val="50000"/>
                  </a:schemeClr>
                </a:solidFill>
              </a:defRPr>
            </a:lvl5pPr>
          </a:lstStyle>
          <a:p>
            <a:pPr lvl="0"/>
            <a:r>
              <a:rPr lang="en-US" dirty="0" smtClean="0"/>
              <a:t>Centered text block</a:t>
            </a:r>
          </a:p>
        </p:txBody>
      </p:sp>
      <p:sp>
        <p:nvSpPr>
          <p:cNvPr id="34" name="Text Placeholder 13"/>
          <p:cNvSpPr>
            <a:spLocks noGrp="1"/>
          </p:cNvSpPr>
          <p:nvPr>
            <p:ph type="body" sz="quarter" idx="24" hasCustomPrompt="1"/>
          </p:nvPr>
        </p:nvSpPr>
        <p:spPr>
          <a:xfrm>
            <a:off x="519906" y="1639253"/>
            <a:ext cx="2382838" cy="1056322"/>
          </a:xfrm>
          <a:prstGeom prst="rect">
            <a:avLst/>
          </a:prstGeom>
        </p:spPr>
        <p:txBody>
          <a:bodyPr vert="horz"/>
          <a:lstStyle>
            <a:lvl1pPr marL="0" indent="0" algn="ctr">
              <a:buNone/>
              <a:defRPr sz="5000" b="0" i="0" baseline="0">
                <a:solidFill>
                  <a:srgbClr val="3A566B"/>
                </a:solidFill>
                <a:latin typeface="Franklin Gothic Book"/>
                <a:cs typeface="Franklin Gothic Book"/>
              </a:defRPr>
            </a:lvl1pPr>
            <a:lvl2pPr marL="0" indent="-118872">
              <a:lnSpc>
                <a:spcPct val="150000"/>
              </a:lnSpc>
              <a:spcBef>
                <a:spcPts val="288"/>
              </a:spcBef>
              <a:buFont typeface="Arial"/>
              <a:buChar char="•"/>
              <a:defRPr sz="1200" b="0" i="0">
                <a:solidFill>
                  <a:schemeClr val="bg1">
                    <a:lumMod val="50000"/>
                  </a:schemeClr>
                </a:solidFill>
                <a:latin typeface="Franklin Gothic Book"/>
                <a:cs typeface="Franklin Gothic Book"/>
              </a:defRPr>
            </a:lvl2pPr>
            <a:lvl3pPr marL="457200" indent="-118872">
              <a:lnSpc>
                <a:spcPct val="130000"/>
              </a:lnSpc>
              <a:buFont typeface="Lucida Grande"/>
              <a:buChar char="&gt;"/>
              <a:defRPr sz="1200" baseline="0">
                <a:solidFill>
                  <a:schemeClr val="bg1">
                    <a:lumMod val="50000"/>
                  </a:schemeClr>
                </a:solidFill>
                <a:latin typeface="Franklin Gothic Book"/>
                <a:cs typeface="Franklin Gothic Book"/>
              </a:defRPr>
            </a:lvl3pPr>
            <a:lvl4pPr marL="1371600" indent="0">
              <a:buNone/>
              <a:defRPr>
                <a:solidFill>
                  <a:schemeClr val="bg1">
                    <a:lumMod val="50000"/>
                  </a:schemeClr>
                </a:solidFill>
              </a:defRPr>
            </a:lvl4pPr>
            <a:lvl5pPr>
              <a:defRPr>
                <a:solidFill>
                  <a:schemeClr val="bg1">
                    <a:lumMod val="50000"/>
                  </a:schemeClr>
                </a:solidFill>
              </a:defRPr>
            </a:lvl5pPr>
          </a:lstStyle>
          <a:p>
            <a:pPr lvl="0"/>
            <a:r>
              <a:rPr lang="en-US" dirty="0" smtClean="0"/>
              <a:t>00%</a:t>
            </a:r>
          </a:p>
        </p:txBody>
      </p:sp>
      <p:sp>
        <p:nvSpPr>
          <p:cNvPr id="13" name="Picture Placeholder 12"/>
          <p:cNvSpPr>
            <a:spLocks noGrp="1"/>
          </p:cNvSpPr>
          <p:nvPr>
            <p:ph type="pic" sz="quarter" idx="22" hasCustomPrompt="1"/>
          </p:nvPr>
        </p:nvSpPr>
        <p:spPr>
          <a:xfrm>
            <a:off x="820420" y="1273175"/>
            <a:ext cx="1686560" cy="1754188"/>
          </a:xfrm>
          <a:prstGeom prst="rect">
            <a:avLst/>
          </a:prstGeom>
          <a:ln>
            <a:noFill/>
            <a:prstDash val="dash"/>
          </a:ln>
        </p:spPr>
        <p:txBody>
          <a:bodyPr vert="horz"/>
          <a:lstStyle>
            <a:lvl1pPr marL="0" marR="0" indent="0" algn="l" defTabSz="914400" rtl="0" eaLnBrk="1" fontAlgn="base" latinLnBrk="0" hangingPunct="1">
              <a:lnSpc>
                <a:spcPct val="100000"/>
              </a:lnSpc>
              <a:spcBef>
                <a:spcPct val="20000"/>
              </a:spcBef>
              <a:spcAft>
                <a:spcPct val="0"/>
              </a:spcAft>
              <a:buClrTx/>
              <a:buSzTx/>
              <a:buFontTx/>
              <a:buNone/>
              <a:tabLst/>
              <a:defRPr sz="1000" baseline="0">
                <a:solidFill>
                  <a:srgbClr val="A3BACD"/>
                </a:solidFill>
              </a:defRPr>
            </a:lvl1pPr>
          </a:lstStyle>
          <a:p>
            <a:r>
              <a:rPr lang="en-US" dirty="0" smtClean="0"/>
              <a:t>Click icon to add image.</a:t>
            </a:r>
          </a:p>
          <a:p>
            <a:endParaRPr lang="en-US" dirty="0"/>
          </a:p>
        </p:txBody>
      </p:sp>
      <p:sp>
        <p:nvSpPr>
          <p:cNvPr id="36" name="Text Placeholder 13"/>
          <p:cNvSpPr>
            <a:spLocks noGrp="1"/>
          </p:cNvSpPr>
          <p:nvPr>
            <p:ph type="body" sz="quarter" idx="26" hasCustomPrompt="1"/>
          </p:nvPr>
        </p:nvSpPr>
        <p:spPr>
          <a:xfrm>
            <a:off x="3425031" y="1639253"/>
            <a:ext cx="2382838" cy="1056322"/>
          </a:xfrm>
          <a:prstGeom prst="rect">
            <a:avLst/>
          </a:prstGeom>
        </p:spPr>
        <p:txBody>
          <a:bodyPr vert="horz"/>
          <a:lstStyle>
            <a:lvl1pPr marL="0" indent="0" algn="ctr">
              <a:buNone/>
              <a:defRPr sz="5000" b="0" i="0" baseline="0">
                <a:solidFill>
                  <a:srgbClr val="3A566B"/>
                </a:solidFill>
                <a:latin typeface="Franklin Gothic Book"/>
                <a:cs typeface="Franklin Gothic Book"/>
              </a:defRPr>
            </a:lvl1pPr>
            <a:lvl2pPr marL="0" indent="-118872">
              <a:lnSpc>
                <a:spcPct val="150000"/>
              </a:lnSpc>
              <a:spcBef>
                <a:spcPts val="288"/>
              </a:spcBef>
              <a:buFont typeface="Arial"/>
              <a:buChar char="•"/>
              <a:defRPr sz="1200" b="0" i="0">
                <a:solidFill>
                  <a:schemeClr val="bg1">
                    <a:lumMod val="50000"/>
                  </a:schemeClr>
                </a:solidFill>
                <a:latin typeface="Franklin Gothic Book"/>
                <a:cs typeface="Franklin Gothic Book"/>
              </a:defRPr>
            </a:lvl2pPr>
            <a:lvl3pPr marL="457200" indent="-118872">
              <a:lnSpc>
                <a:spcPct val="130000"/>
              </a:lnSpc>
              <a:buFont typeface="Lucida Grande"/>
              <a:buChar char="&gt;"/>
              <a:defRPr sz="1200" baseline="0">
                <a:solidFill>
                  <a:schemeClr val="bg1">
                    <a:lumMod val="50000"/>
                  </a:schemeClr>
                </a:solidFill>
                <a:latin typeface="Franklin Gothic Book"/>
                <a:cs typeface="Franklin Gothic Book"/>
              </a:defRPr>
            </a:lvl3pPr>
            <a:lvl4pPr marL="1371600" indent="0">
              <a:buNone/>
              <a:defRPr>
                <a:solidFill>
                  <a:schemeClr val="bg1">
                    <a:lumMod val="50000"/>
                  </a:schemeClr>
                </a:solidFill>
              </a:defRPr>
            </a:lvl4pPr>
            <a:lvl5pPr>
              <a:defRPr>
                <a:solidFill>
                  <a:schemeClr val="bg1">
                    <a:lumMod val="50000"/>
                  </a:schemeClr>
                </a:solidFill>
              </a:defRPr>
            </a:lvl5pPr>
          </a:lstStyle>
          <a:p>
            <a:pPr lvl="0"/>
            <a:r>
              <a:rPr lang="en-US" dirty="0" smtClean="0"/>
              <a:t>00%</a:t>
            </a:r>
          </a:p>
        </p:txBody>
      </p:sp>
      <p:sp>
        <p:nvSpPr>
          <p:cNvPr id="35" name="Picture Placeholder 12"/>
          <p:cNvSpPr>
            <a:spLocks noGrp="1"/>
          </p:cNvSpPr>
          <p:nvPr>
            <p:ph type="pic" sz="quarter" idx="25" hasCustomPrompt="1"/>
          </p:nvPr>
        </p:nvSpPr>
        <p:spPr>
          <a:xfrm>
            <a:off x="3725545" y="1273175"/>
            <a:ext cx="1686560" cy="1754188"/>
          </a:xfrm>
          <a:prstGeom prst="rect">
            <a:avLst/>
          </a:prstGeom>
          <a:ln>
            <a:noFill/>
            <a:prstDash val="dash"/>
          </a:ln>
        </p:spPr>
        <p:txBody>
          <a:bodyPr vert="horz"/>
          <a:lstStyle>
            <a:lvl1pPr marL="0" marR="0" indent="0" algn="l" defTabSz="914400" rtl="0" eaLnBrk="1" fontAlgn="base" latinLnBrk="0" hangingPunct="1">
              <a:lnSpc>
                <a:spcPct val="100000"/>
              </a:lnSpc>
              <a:spcBef>
                <a:spcPct val="20000"/>
              </a:spcBef>
              <a:spcAft>
                <a:spcPct val="0"/>
              </a:spcAft>
              <a:buClrTx/>
              <a:buSzTx/>
              <a:buFontTx/>
              <a:buNone/>
              <a:tabLst/>
              <a:defRPr sz="1000" baseline="0">
                <a:solidFill>
                  <a:srgbClr val="A3BACD"/>
                </a:solidFill>
              </a:defRPr>
            </a:lvl1pPr>
          </a:lstStyle>
          <a:p>
            <a:r>
              <a:rPr lang="en-US" dirty="0" smtClean="0"/>
              <a:t>Click icon to add image.</a:t>
            </a:r>
          </a:p>
          <a:p>
            <a:endParaRPr lang="en-US" dirty="0"/>
          </a:p>
        </p:txBody>
      </p:sp>
      <p:sp>
        <p:nvSpPr>
          <p:cNvPr id="38" name="Text Placeholder 13"/>
          <p:cNvSpPr>
            <a:spLocks noGrp="1"/>
          </p:cNvSpPr>
          <p:nvPr>
            <p:ph type="body" sz="quarter" idx="28" hasCustomPrompt="1"/>
          </p:nvPr>
        </p:nvSpPr>
        <p:spPr>
          <a:xfrm>
            <a:off x="6273006" y="1651953"/>
            <a:ext cx="2382838" cy="1056322"/>
          </a:xfrm>
          <a:prstGeom prst="rect">
            <a:avLst/>
          </a:prstGeom>
        </p:spPr>
        <p:txBody>
          <a:bodyPr vert="horz"/>
          <a:lstStyle>
            <a:lvl1pPr marL="0" indent="0" algn="ctr">
              <a:buNone/>
              <a:defRPr sz="5000" b="0" i="0" baseline="0">
                <a:solidFill>
                  <a:srgbClr val="3A566B"/>
                </a:solidFill>
                <a:latin typeface="Franklin Gothic Book"/>
                <a:cs typeface="Franklin Gothic Book"/>
              </a:defRPr>
            </a:lvl1pPr>
            <a:lvl2pPr marL="0" indent="-118872">
              <a:lnSpc>
                <a:spcPct val="150000"/>
              </a:lnSpc>
              <a:spcBef>
                <a:spcPts val="288"/>
              </a:spcBef>
              <a:buFont typeface="Arial"/>
              <a:buChar char="•"/>
              <a:defRPr sz="1200" b="0" i="0">
                <a:solidFill>
                  <a:schemeClr val="bg1">
                    <a:lumMod val="50000"/>
                  </a:schemeClr>
                </a:solidFill>
                <a:latin typeface="Franklin Gothic Book"/>
                <a:cs typeface="Franklin Gothic Book"/>
              </a:defRPr>
            </a:lvl2pPr>
            <a:lvl3pPr marL="457200" indent="-118872">
              <a:lnSpc>
                <a:spcPct val="130000"/>
              </a:lnSpc>
              <a:buFont typeface="Lucida Grande"/>
              <a:buChar char="&gt;"/>
              <a:defRPr sz="1200" baseline="0">
                <a:solidFill>
                  <a:schemeClr val="bg1">
                    <a:lumMod val="50000"/>
                  </a:schemeClr>
                </a:solidFill>
                <a:latin typeface="Franklin Gothic Book"/>
                <a:cs typeface="Franklin Gothic Book"/>
              </a:defRPr>
            </a:lvl3pPr>
            <a:lvl4pPr marL="1371600" indent="0">
              <a:buNone/>
              <a:defRPr>
                <a:solidFill>
                  <a:schemeClr val="bg1">
                    <a:lumMod val="50000"/>
                  </a:schemeClr>
                </a:solidFill>
              </a:defRPr>
            </a:lvl4pPr>
            <a:lvl5pPr>
              <a:defRPr>
                <a:solidFill>
                  <a:schemeClr val="bg1">
                    <a:lumMod val="50000"/>
                  </a:schemeClr>
                </a:solidFill>
              </a:defRPr>
            </a:lvl5pPr>
          </a:lstStyle>
          <a:p>
            <a:pPr lvl="0"/>
            <a:r>
              <a:rPr lang="en-US" dirty="0" smtClean="0"/>
              <a:t>00%</a:t>
            </a:r>
          </a:p>
        </p:txBody>
      </p:sp>
      <p:sp>
        <p:nvSpPr>
          <p:cNvPr id="37" name="Picture Placeholder 12"/>
          <p:cNvSpPr>
            <a:spLocks noGrp="1"/>
          </p:cNvSpPr>
          <p:nvPr>
            <p:ph type="pic" sz="quarter" idx="27" hasCustomPrompt="1"/>
          </p:nvPr>
        </p:nvSpPr>
        <p:spPr>
          <a:xfrm>
            <a:off x="6573520" y="1285875"/>
            <a:ext cx="1686560" cy="1754188"/>
          </a:xfrm>
          <a:prstGeom prst="rect">
            <a:avLst/>
          </a:prstGeom>
          <a:ln>
            <a:noFill/>
            <a:prstDash val="dash"/>
          </a:ln>
        </p:spPr>
        <p:txBody>
          <a:bodyPr vert="horz"/>
          <a:lstStyle>
            <a:lvl1pPr marL="0" marR="0" indent="0" algn="l" defTabSz="914400" rtl="0" eaLnBrk="1" fontAlgn="base" latinLnBrk="0" hangingPunct="1">
              <a:lnSpc>
                <a:spcPct val="100000"/>
              </a:lnSpc>
              <a:spcBef>
                <a:spcPct val="20000"/>
              </a:spcBef>
              <a:spcAft>
                <a:spcPct val="0"/>
              </a:spcAft>
              <a:buClrTx/>
              <a:buSzTx/>
              <a:buFontTx/>
              <a:buNone/>
              <a:tabLst/>
              <a:defRPr sz="1000" baseline="0">
                <a:solidFill>
                  <a:srgbClr val="A3BACD"/>
                </a:solidFill>
              </a:defRPr>
            </a:lvl1pPr>
          </a:lstStyle>
          <a:p>
            <a:r>
              <a:rPr lang="en-US" dirty="0" smtClean="0"/>
              <a:t>Click icon to add image.</a:t>
            </a:r>
          </a:p>
          <a:p>
            <a:endParaRPr lang="en-US" dirty="0"/>
          </a:p>
        </p:txBody>
      </p:sp>
    </p:spTree>
    <p:extLst>
      <p:ext uri="{BB962C8B-B14F-4D97-AF65-F5344CB8AC3E}">
        <p14:creationId xmlns:p14="http://schemas.microsoft.com/office/powerpoint/2010/main" val="3921547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idebar - Full Width Tex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8" y="0"/>
            <a:ext cx="2500622" cy="5143500"/>
          </a:xfrm>
          <a:prstGeom prst="rect">
            <a:avLst/>
          </a:prstGeom>
        </p:spPr>
      </p:pic>
      <p:pic>
        <p:nvPicPr>
          <p:cNvPr id="7" name="Picture 6" descr="OXY_Bug_FP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10" y="4591050"/>
            <a:ext cx="510290" cy="514350"/>
          </a:xfrm>
          <a:prstGeom prst="rect">
            <a:avLst/>
          </a:prstGeom>
        </p:spPr>
      </p:pic>
      <p:sp>
        <p:nvSpPr>
          <p:cNvPr id="5" name="Slide Number Placeholder 2"/>
          <p:cNvSpPr txBox="1">
            <a:spLocks/>
          </p:cNvSpPr>
          <p:nvPr userDrawn="1"/>
        </p:nvSpPr>
        <p:spPr>
          <a:xfrm>
            <a:off x="6934200" y="4857750"/>
            <a:ext cx="21336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bg1">
                    <a:lumMod val="75000"/>
                  </a:schemeClr>
                </a:solidFill>
                <a:latin typeface="Franklin Gothic Book"/>
                <a:ea typeface="ＭＳ Ｐゴシック" charset="0"/>
                <a:cs typeface="Franklin Gothic Book"/>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EA3680F0-EF22-48CE-80C7-88D2180882CE}" type="slidenum">
              <a:rPr lang="en-US" smtClean="0">
                <a:solidFill>
                  <a:schemeClr val="bg2">
                    <a:lumMod val="75000"/>
                  </a:schemeClr>
                </a:solidFill>
              </a:rPr>
              <a:pPr/>
              <a:t>‹#›</a:t>
            </a:fld>
            <a:endParaRPr lang="en-US" dirty="0">
              <a:solidFill>
                <a:schemeClr val="bg2">
                  <a:lumMod val="75000"/>
                </a:schemeClr>
              </a:solidFill>
            </a:endParaRPr>
          </a:p>
        </p:txBody>
      </p:sp>
      <p:sp>
        <p:nvSpPr>
          <p:cNvPr id="2" name="Title 1"/>
          <p:cNvSpPr>
            <a:spLocks noGrp="1"/>
          </p:cNvSpPr>
          <p:nvPr>
            <p:ph type="title" hasCustomPrompt="1"/>
          </p:nvPr>
        </p:nvSpPr>
        <p:spPr>
          <a:xfrm>
            <a:off x="313860" y="439528"/>
            <a:ext cx="1844724" cy="1726551"/>
          </a:xfrm>
          <a:prstGeom prst="rect">
            <a:avLst/>
          </a:prstGeom>
        </p:spPr>
        <p:txBody>
          <a:bodyPr/>
          <a:lstStyle>
            <a:lvl1pPr marL="0" marR="0" indent="0" algn="l" defTabSz="914400" rtl="0" eaLnBrk="1" fontAlgn="base" latinLnBrk="0" hangingPunct="1">
              <a:lnSpc>
                <a:spcPct val="80000"/>
              </a:lnSpc>
              <a:spcBef>
                <a:spcPct val="0"/>
              </a:spcBef>
              <a:spcAft>
                <a:spcPct val="0"/>
              </a:spcAft>
              <a:buClrTx/>
              <a:buSzTx/>
              <a:buFontTx/>
              <a:buNone/>
              <a:tabLst/>
              <a:defRPr sz="2500" baseline="0">
                <a:solidFill>
                  <a:schemeClr val="bg1"/>
                </a:solidFill>
                <a:latin typeface="Franklin Gothic Book" charset="0"/>
                <a:ea typeface="Franklin Gothic Book" charset="0"/>
                <a:cs typeface="Franklin Gothic Book" charset="0"/>
              </a:defRPr>
            </a:lvl1pPr>
          </a:lstStyle>
          <a:p>
            <a:pPr lvl="0"/>
            <a:r>
              <a:rPr lang="en-US" dirty="0" smtClean="0"/>
              <a:t>Place Slide Title Here.</a:t>
            </a:r>
            <a:endParaRPr lang="en-US" dirty="0"/>
          </a:p>
        </p:txBody>
      </p:sp>
      <p:sp>
        <p:nvSpPr>
          <p:cNvPr id="11" name="Text Placeholder 10"/>
          <p:cNvSpPr>
            <a:spLocks noGrp="1"/>
          </p:cNvSpPr>
          <p:nvPr>
            <p:ph type="body" sz="quarter" idx="13" hasCustomPrompt="1"/>
          </p:nvPr>
        </p:nvSpPr>
        <p:spPr>
          <a:xfrm>
            <a:off x="297281" y="2238219"/>
            <a:ext cx="1688915" cy="1314450"/>
          </a:xfrm>
          <a:prstGeom prst="rect">
            <a:avLst/>
          </a:prstGeom>
        </p:spPr>
        <p:txBody>
          <a:bodyPr/>
          <a:lstStyle>
            <a:lvl1pPr marL="0" indent="0">
              <a:buNone/>
              <a:defRPr sz="1400" baseline="0">
                <a:solidFill>
                  <a:schemeClr val="bg1"/>
                </a:solidFill>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Place callout copy here if needed.</a:t>
            </a:r>
            <a:endParaRPr lang="en-US" dirty="0"/>
          </a:p>
        </p:txBody>
      </p:sp>
      <p:sp>
        <p:nvSpPr>
          <p:cNvPr id="8" name="Text Placeholder 4"/>
          <p:cNvSpPr>
            <a:spLocks noGrp="1"/>
          </p:cNvSpPr>
          <p:nvPr>
            <p:ph type="body" sz="quarter" idx="14" hasCustomPrompt="1"/>
          </p:nvPr>
        </p:nvSpPr>
        <p:spPr>
          <a:xfrm>
            <a:off x="2679700" y="438150"/>
            <a:ext cx="6159500" cy="3924300"/>
          </a:xfrm>
          <a:prstGeom prst="rect">
            <a:avLst/>
          </a:prstGeom>
        </p:spPr>
        <p:txBody>
          <a:bodyPr/>
          <a:lstStyle>
            <a:lvl1pPr marL="0" indent="0">
              <a:lnSpc>
                <a:spcPct val="150000"/>
              </a:lnSpc>
              <a:buClr>
                <a:schemeClr val="bg1"/>
              </a:buClr>
              <a:buSzPct val="25000"/>
              <a:defRPr sz="1400" baseline="0">
                <a:solidFill>
                  <a:schemeClr val="bg1">
                    <a:lumMod val="50000"/>
                  </a:schemeClr>
                </a:solidFill>
                <a:latin typeface="Franklin Gothic Medium" charset="0"/>
                <a:ea typeface="Franklin Gothic Medium" charset="0"/>
                <a:cs typeface="Franklin Gothic Medium" charset="0"/>
              </a:defRPr>
            </a:lvl1pPr>
            <a:lvl2pPr marL="0" indent="-118872">
              <a:lnSpc>
                <a:spcPct val="150000"/>
              </a:lnSpc>
              <a:buFont typeface="Arial" charset="0"/>
              <a:buChar char="•"/>
              <a:defRPr sz="1200" baseline="0">
                <a:solidFill>
                  <a:schemeClr val="bg1">
                    <a:lumMod val="50000"/>
                  </a:schemeClr>
                </a:solidFill>
                <a:latin typeface="Franklin Gothic Book" charset="0"/>
              </a:defRPr>
            </a:lvl2pPr>
            <a:lvl3pPr marL="457200" indent="-118872">
              <a:lnSpc>
                <a:spcPct val="150000"/>
              </a:lnSpc>
              <a:spcBef>
                <a:spcPts val="464"/>
              </a:spcBef>
              <a:buFont typeface=".AppleSystemUIFont" charset="-120"/>
              <a:buChar char="&gt;"/>
              <a:defRPr sz="1100" baseline="0">
                <a:solidFill>
                  <a:schemeClr val="bg1">
                    <a:lumMod val="50000"/>
                  </a:schemeClr>
                </a:solidFill>
                <a:latin typeface="Franklin Gothic Book" charset="0"/>
              </a:defRPr>
            </a:lvl3pPr>
            <a:lvl4pPr marL="685800">
              <a:lnSpc>
                <a:spcPct val="150000"/>
              </a:lnSpc>
              <a:spcBef>
                <a:spcPts val="480"/>
              </a:spcBef>
              <a:buSzPct val="80000"/>
              <a:defRPr sz="1100" baseline="0">
                <a:solidFill>
                  <a:schemeClr val="bg1">
                    <a:lumMod val="50000"/>
                  </a:schemeClr>
                </a:solidFill>
                <a:latin typeface="Franklin Gothic Book" charset="0"/>
              </a:defRPr>
            </a:lvl4pPr>
            <a:lvl5pPr marL="914400" indent="-228600">
              <a:buClr>
                <a:schemeClr val="bg1">
                  <a:lumMod val="50000"/>
                </a:schemeClr>
              </a:buClr>
              <a:buFont typeface=".AppleSystemUIFont" charset="-120"/>
              <a:buChar char="-"/>
              <a:defRPr sz="1100" baseline="0">
                <a:solidFill>
                  <a:schemeClr val="bg1">
                    <a:lumMod val="50000"/>
                  </a:schemeClr>
                </a:solidFill>
                <a:latin typeface="Franklin Gothic Book" charset="0"/>
              </a:defRPr>
            </a:lvl5p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547766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1416" userDrawn="1">
          <p15:clr>
            <a:srgbClr val="FBAE40"/>
          </p15:clr>
        </p15:guide>
        <p15:guide id="3" pos="5424" userDrawn="1">
          <p15:clr>
            <a:srgbClr val="FBAE40"/>
          </p15:clr>
        </p15:guide>
        <p15:guide id="4" pos="5568" userDrawn="1">
          <p15:clr>
            <a:srgbClr val="FBAE40"/>
          </p15:clr>
        </p15:guide>
        <p15:guide id="5" pos="1680" userDrawn="1">
          <p15:clr>
            <a:srgbClr val="FBAE40"/>
          </p15:clr>
        </p15:guide>
        <p15:guide id="6" pos="192" userDrawn="1">
          <p15:clr>
            <a:srgbClr val="FBAE40"/>
          </p15:clr>
        </p15:guide>
        <p15:guide id="7" orient="horz" pos="2748" userDrawn="1">
          <p15:clr>
            <a:srgbClr val="FBAE40"/>
          </p15:clr>
        </p15:guide>
        <p15:guide id="8" orient="horz" pos="2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LG Box Bloom">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5143500"/>
          </a:xfrm>
          <a:prstGeom prst="rect">
            <a:avLst/>
          </a:prstGeom>
        </p:spPr>
      </p:pic>
      <p:pic>
        <p:nvPicPr>
          <p:cNvPr id="6" name="Picture 5"/>
          <p:cNvPicPr>
            <a:picLocks noChangeAspect="1"/>
          </p:cNvPicPr>
          <p:nvPr userDrawn="1"/>
        </p:nvPicPr>
        <p:blipFill rotWithShape="1">
          <a:blip r:embed="rId3"/>
          <a:srcRect/>
          <a:stretch/>
        </p:blipFill>
        <p:spPr>
          <a:xfrm>
            <a:off x="0" y="0"/>
            <a:ext cx="3568700" cy="5143500"/>
          </a:xfrm>
          <a:prstGeom prst="rect">
            <a:avLst/>
          </a:prstGeom>
        </p:spPr>
      </p:pic>
      <p:sp>
        <p:nvSpPr>
          <p:cNvPr id="10" name="Slide Number Placeholder 2"/>
          <p:cNvSpPr txBox="1">
            <a:spLocks/>
          </p:cNvSpPr>
          <p:nvPr userDrawn="1"/>
        </p:nvSpPr>
        <p:spPr>
          <a:xfrm>
            <a:off x="6934200" y="4857750"/>
            <a:ext cx="21336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bg1">
                    <a:lumMod val="75000"/>
                  </a:schemeClr>
                </a:solidFill>
                <a:latin typeface="Franklin Gothic Book"/>
                <a:ea typeface="ＭＳ Ｐゴシック" charset="0"/>
                <a:cs typeface="Franklin Gothic Book"/>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EA3680F0-EF22-48CE-80C7-88D2180882CE}" type="slidenum">
              <a:rPr lang="en-US" smtClean="0">
                <a:solidFill>
                  <a:schemeClr val="tx1"/>
                </a:solidFill>
              </a:rPr>
              <a:pPr/>
              <a:t>‹#›</a:t>
            </a:fld>
            <a:endParaRPr lang="en-US" dirty="0">
              <a:solidFill>
                <a:schemeClr val="tx1"/>
              </a:solidFill>
            </a:endParaRPr>
          </a:p>
        </p:txBody>
      </p:sp>
      <p:pic>
        <p:nvPicPr>
          <p:cNvPr id="11" name="Picture 10" descr="OXY_Bug_FP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10" y="4591050"/>
            <a:ext cx="510290" cy="514350"/>
          </a:xfrm>
          <a:prstGeom prst="rect">
            <a:avLst/>
          </a:prstGeom>
        </p:spPr>
      </p:pic>
      <p:sp>
        <p:nvSpPr>
          <p:cNvPr id="12" name="Slide Number Placeholder 2"/>
          <p:cNvSpPr txBox="1">
            <a:spLocks/>
          </p:cNvSpPr>
          <p:nvPr userDrawn="1"/>
        </p:nvSpPr>
        <p:spPr>
          <a:xfrm>
            <a:off x="6944428" y="4869656"/>
            <a:ext cx="21336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bg1">
                    <a:lumMod val="75000"/>
                  </a:schemeClr>
                </a:solidFill>
                <a:latin typeface="Franklin Gothic Book"/>
                <a:ea typeface="ＭＳ Ｐゴシック" charset="0"/>
                <a:cs typeface="Franklin Gothic Book"/>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EA3680F0-EF22-48CE-80C7-88D2180882CE}" type="slidenum">
              <a:rPr lang="en-US" smtClean="0">
                <a:solidFill>
                  <a:schemeClr val="bg1"/>
                </a:solidFill>
              </a:rPr>
              <a:pPr/>
              <a:t>‹#›</a:t>
            </a:fld>
            <a:endParaRPr lang="en-US" dirty="0">
              <a:solidFill>
                <a:schemeClr val="bg1"/>
              </a:solidFill>
            </a:endParaRPr>
          </a:p>
        </p:txBody>
      </p:sp>
      <p:sp>
        <p:nvSpPr>
          <p:cNvPr id="7" name="Title 1"/>
          <p:cNvSpPr>
            <a:spLocks noGrp="1"/>
          </p:cNvSpPr>
          <p:nvPr>
            <p:ph type="title" hasCustomPrompt="1"/>
          </p:nvPr>
        </p:nvSpPr>
        <p:spPr>
          <a:xfrm>
            <a:off x="304800" y="897664"/>
            <a:ext cx="3263900" cy="3464786"/>
          </a:xfrm>
          <a:prstGeom prst="rect">
            <a:avLst/>
          </a:prstGeom>
        </p:spPr>
        <p:txBody>
          <a:bodyPr/>
          <a:lstStyle>
            <a:lvl1pPr marL="0" marR="0" indent="0" algn="l" defTabSz="914400" rtl="0" eaLnBrk="1" fontAlgn="base" latinLnBrk="0" hangingPunct="1">
              <a:lnSpc>
                <a:spcPct val="80000"/>
              </a:lnSpc>
              <a:spcBef>
                <a:spcPct val="0"/>
              </a:spcBef>
              <a:spcAft>
                <a:spcPct val="0"/>
              </a:spcAft>
              <a:buClrTx/>
              <a:buSzTx/>
              <a:buFontTx/>
              <a:buNone/>
              <a:tabLst/>
              <a:defRPr sz="3000" baseline="0">
                <a:solidFill>
                  <a:schemeClr val="bg1"/>
                </a:solidFill>
                <a:latin typeface="Franklin Gothic Book" charset="0"/>
                <a:ea typeface="Franklin Gothic Book" charset="0"/>
                <a:cs typeface="Franklin Gothic Book" charset="0"/>
              </a:defRPr>
            </a:lvl1pPr>
          </a:lstStyle>
          <a:p>
            <a:pPr lvl="0"/>
            <a:r>
              <a:rPr lang="en-US" dirty="0" smtClean="0"/>
              <a:t>Place Section Title Here</a:t>
            </a:r>
            <a:endParaRPr lang="en-US" dirty="0"/>
          </a:p>
        </p:txBody>
      </p:sp>
    </p:spTree>
    <p:extLst>
      <p:ext uri="{BB962C8B-B14F-4D97-AF65-F5344CB8AC3E}">
        <p14:creationId xmlns:p14="http://schemas.microsoft.com/office/powerpoint/2010/main" val="2978516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Header + Content">
    <p:spTree>
      <p:nvGrpSpPr>
        <p:cNvPr id="1" name=""/>
        <p:cNvGrpSpPr/>
        <p:nvPr/>
      </p:nvGrpSpPr>
      <p:grpSpPr>
        <a:xfrm>
          <a:off x="0" y="0"/>
          <a:ext cx="0" cy="0"/>
          <a:chOff x="0" y="0"/>
          <a:chExt cx="0" cy="0"/>
        </a:xfrm>
      </p:grpSpPr>
      <p:pic>
        <p:nvPicPr>
          <p:cNvPr id="13" name="Picture 12" descr="Screen Shot 2014-12-05 at 3.48.06 PM.png"/>
          <p:cNvPicPr>
            <a:picLocks noChangeAspect="1"/>
          </p:cNvPicPr>
          <p:nvPr/>
        </p:nvPicPr>
        <p:blipFill rotWithShape="1">
          <a:blip r:embed="rId2" cstate="print">
            <a:extLst>
              <a:ext uri="{28A0092B-C50C-407E-A947-70E740481C1C}">
                <a14:useLocalDpi xmlns:a14="http://schemas.microsoft.com/office/drawing/2010/main" val="0"/>
              </a:ext>
            </a:extLst>
          </a:blip>
          <a:srcRect l="1736" t="9250" r="2136" b="28875"/>
          <a:stretch/>
        </p:blipFill>
        <p:spPr>
          <a:xfrm>
            <a:off x="0" y="4733925"/>
            <a:ext cx="9144000" cy="419100"/>
          </a:xfrm>
          <a:prstGeom prst="rect">
            <a:avLst/>
          </a:prstGeom>
        </p:spPr>
      </p:pic>
      <p:pic>
        <p:nvPicPr>
          <p:cNvPr id="2" name="Picture 1" descr="Screen Shot 2014-12-05 at 3.48.06 PM.png"/>
          <p:cNvPicPr>
            <a:picLocks noChangeAspect="1"/>
          </p:cNvPicPr>
          <p:nvPr/>
        </p:nvPicPr>
        <p:blipFill rotWithShape="1">
          <a:blip r:embed="rId2" cstate="print">
            <a:extLst>
              <a:ext uri="{28A0092B-C50C-407E-A947-70E740481C1C}">
                <a14:useLocalDpi xmlns:a14="http://schemas.microsoft.com/office/drawing/2010/main" val="0"/>
              </a:ext>
            </a:extLst>
          </a:blip>
          <a:srcRect r="1505"/>
          <a:stretch/>
        </p:blipFill>
        <p:spPr>
          <a:xfrm>
            <a:off x="0" y="0"/>
            <a:ext cx="9144000" cy="733425"/>
          </a:xfrm>
          <a:prstGeom prst="rect">
            <a:avLst/>
          </a:prstGeom>
        </p:spPr>
      </p:pic>
      <p:sp>
        <p:nvSpPr>
          <p:cNvPr id="5" name="Text Placeholder 2"/>
          <p:cNvSpPr>
            <a:spLocks noGrp="1"/>
          </p:cNvSpPr>
          <p:nvPr>
            <p:ph type="body" sz="quarter" idx="13" hasCustomPrompt="1"/>
          </p:nvPr>
        </p:nvSpPr>
        <p:spPr>
          <a:xfrm>
            <a:off x="158920" y="810354"/>
            <a:ext cx="8769180" cy="3856896"/>
          </a:xfrm>
          <a:prstGeom prst="rect">
            <a:avLst/>
          </a:prstGeom>
        </p:spPr>
        <p:txBody>
          <a:bodyPr/>
          <a:lstStyle>
            <a:lvl1pPr>
              <a:lnSpc>
                <a:spcPts val="1575"/>
              </a:lnSpc>
              <a:defRPr sz="1500" b="0" i="0">
                <a:solidFill>
                  <a:srgbClr val="000000"/>
                </a:solidFill>
                <a:latin typeface="Helvetica Light"/>
                <a:cs typeface="Helvetica Light"/>
              </a:defRPr>
            </a:lvl1pPr>
            <a:lvl2pPr>
              <a:defRPr sz="1350" b="0" i="0">
                <a:solidFill>
                  <a:srgbClr val="000000"/>
                </a:solidFill>
                <a:latin typeface="Helvetica Light"/>
                <a:cs typeface="Helvetica Light"/>
              </a:defRPr>
            </a:lvl2pPr>
            <a:lvl3pPr>
              <a:defRPr sz="1200" b="0" i="0" baseline="0">
                <a:solidFill>
                  <a:srgbClr val="000000"/>
                </a:solidFill>
                <a:latin typeface="Helvetica Light"/>
                <a:cs typeface="Helvetica Light"/>
              </a:defRPr>
            </a:lvl3pPr>
          </a:lstStyle>
          <a:p>
            <a:pPr>
              <a:lnSpc>
                <a:spcPts val="2100"/>
              </a:lnSpc>
            </a:pPr>
            <a:r>
              <a:rPr lang="en-US" dirty="0" smtClean="0"/>
              <a:t>First line Helvetica Light 20 point</a:t>
            </a:r>
          </a:p>
          <a:p>
            <a:pPr lvl="1">
              <a:lnSpc>
                <a:spcPts val="1575"/>
              </a:lnSpc>
            </a:pPr>
            <a:r>
              <a:rPr lang="en-US" dirty="0" smtClean="0"/>
              <a:t>Second line Helvetica Light 18 point</a:t>
            </a:r>
          </a:p>
          <a:p>
            <a:pPr lvl="2">
              <a:lnSpc>
                <a:spcPts val="1575"/>
              </a:lnSpc>
            </a:pPr>
            <a:r>
              <a:rPr lang="en-US" dirty="0" smtClean="0"/>
              <a:t>Third line Helvetica Light 16 point</a:t>
            </a:r>
            <a:endParaRPr lang="en-US" dirty="0"/>
          </a:p>
        </p:txBody>
      </p:sp>
      <p:sp>
        <p:nvSpPr>
          <p:cNvPr id="8" name="Slide Number Placeholder 5"/>
          <p:cNvSpPr>
            <a:spLocks noGrp="1"/>
          </p:cNvSpPr>
          <p:nvPr>
            <p:ph type="sldNum" sz="quarter" idx="12"/>
          </p:nvPr>
        </p:nvSpPr>
        <p:spPr>
          <a:xfrm>
            <a:off x="6439431" y="4803770"/>
            <a:ext cx="2133600" cy="273844"/>
          </a:xfrm>
        </p:spPr>
        <p:txBody>
          <a:bodyPr/>
          <a:lstStyle>
            <a:lvl1pPr algn="r">
              <a:defRPr sz="600" b="0" i="0">
                <a:solidFill>
                  <a:srgbClr val="FFFFFF"/>
                </a:solidFill>
                <a:latin typeface="Helvetica"/>
                <a:cs typeface="Helvetica"/>
              </a:defRPr>
            </a:lvl1pPr>
          </a:lstStyle>
          <a:p>
            <a:fld id="{1F69E0EC-1EB9-4601-B3F2-12145E8D428B}" type="slidenum">
              <a:rPr lang="en-US" smtClean="0"/>
              <a:pPr/>
              <a:t>‹#›</a:t>
            </a:fld>
            <a:endParaRPr lang="en-US"/>
          </a:p>
        </p:txBody>
      </p:sp>
      <p:sp>
        <p:nvSpPr>
          <p:cNvPr id="9" name="Title 3"/>
          <p:cNvSpPr>
            <a:spLocks noGrp="1"/>
          </p:cNvSpPr>
          <p:nvPr>
            <p:ph type="title" hasCustomPrompt="1"/>
          </p:nvPr>
        </p:nvSpPr>
        <p:spPr>
          <a:xfrm>
            <a:off x="158920" y="0"/>
            <a:ext cx="8769180" cy="733425"/>
          </a:xfrm>
          <a:prstGeom prst="rect">
            <a:avLst/>
          </a:prstGeom>
        </p:spPr>
        <p:txBody>
          <a:bodyPr anchor="ctr" anchorCtr="0"/>
          <a:lstStyle>
            <a:lvl1pPr algn="l">
              <a:lnSpc>
                <a:spcPts val="1995"/>
              </a:lnSpc>
              <a:defRPr sz="2100" b="0" i="0" cap="none" baseline="0">
                <a:solidFill>
                  <a:schemeClr val="bg1"/>
                </a:solidFill>
                <a:latin typeface="Helvetica"/>
                <a:cs typeface="Helvetica"/>
              </a:defRPr>
            </a:lvl1pPr>
          </a:lstStyle>
          <a:p>
            <a:r>
              <a:rPr lang="en-US" dirty="0" smtClean="0"/>
              <a:t>Title Helvetica Regular 28 Point</a:t>
            </a:r>
            <a:endParaRPr lang="en-US" dirty="0"/>
          </a:p>
        </p:txBody>
      </p:sp>
      <p:pic>
        <p:nvPicPr>
          <p:cNvPr id="10" name="Picture 9" descr="OXY_Bug_4C.jpg"/>
          <p:cNvPicPr>
            <a:picLocks noChangeAspect="1"/>
          </p:cNvPicPr>
          <p:nvPr/>
        </p:nvPicPr>
        <p:blipFill rotWithShape="1">
          <a:blip r:embed="rId3" cstate="print">
            <a:extLst>
              <a:ext uri="{28A0092B-C50C-407E-A947-70E740481C1C}">
                <a14:useLocalDpi xmlns:a14="http://schemas.microsoft.com/office/drawing/2010/main" val="0"/>
              </a:ext>
            </a:extLst>
          </a:blip>
          <a:srcRect l="7394" t="4345" r="8099" b="9270"/>
          <a:stretch/>
        </p:blipFill>
        <p:spPr>
          <a:xfrm>
            <a:off x="8580968" y="4794251"/>
            <a:ext cx="381000" cy="292100"/>
          </a:xfrm>
          <a:prstGeom prst="ellipse">
            <a:avLst/>
          </a:prstGeom>
        </p:spPr>
      </p:pic>
    </p:spTree>
    <p:extLst>
      <p:ext uri="{BB962C8B-B14F-4D97-AF65-F5344CB8AC3E}">
        <p14:creationId xmlns:p14="http://schemas.microsoft.com/office/powerpoint/2010/main" val="291586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eft Box">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29893"/>
          <a:stretch/>
        </p:blipFill>
        <p:spPr>
          <a:xfrm>
            <a:off x="0" y="0"/>
            <a:ext cx="2501900" cy="5143500"/>
          </a:xfrm>
          <a:prstGeom prst="rect">
            <a:avLst/>
          </a:prstGeom>
        </p:spPr>
      </p:pic>
      <p:sp>
        <p:nvSpPr>
          <p:cNvPr id="7" name="Slide Number Placeholder 2"/>
          <p:cNvSpPr txBox="1">
            <a:spLocks/>
          </p:cNvSpPr>
          <p:nvPr userDrawn="1"/>
        </p:nvSpPr>
        <p:spPr>
          <a:xfrm>
            <a:off x="6934200" y="4857750"/>
            <a:ext cx="21336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bg1">
                    <a:lumMod val="75000"/>
                  </a:schemeClr>
                </a:solidFill>
                <a:latin typeface="Franklin Gothic Book"/>
                <a:ea typeface="ＭＳ Ｐゴシック" charset="0"/>
                <a:cs typeface="Franklin Gothic Book"/>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EA3680F0-EF22-48CE-80C7-88D2180882CE}" type="slidenum">
              <a:rPr lang="en-US" b="1" smtClean="0">
                <a:solidFill>
                  <a:schemeClr val="tx1"/>
                </a:solidFill>
              </a:rPr>
              <a:pPr/>
              <a:t>‹#›</a:t>
            </a:fld>
            <a:endParaRPr lang="en-US" b="1" dirty="0">
              <a:solidFill>
                <a:schemeClr val="tx1"/>
              </a:solidFill>
            </a:endParaRPr>
          </a:p>
        </p:txBody>
      </p:sp>
      <p:pic>
        <p:nvPicPr>
          <p:cNvPr id="8" name="Picture 7" descr="OXY_Bug_FP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10" y="4591050"/>
            <a:ext cx="510290" cy="514350"/>
          </a:xfrm>
          <a:prstGeom prst="rect">
            <a:avLst/>
          </a:prstGeom>
        </p:spPr>
      </p:pic>
      <p:sp>
        <p:nvSpPr>
          <p:cNvPr id="5" name="Text Placeholder 7"/>
          <p:cNvSpPr>
            <a:spLocks noGrp="1"/>
          </p:cNvSpPr>
          <p:nvPr>
            <p:ph type="body" sz="quarter" idx="10"/>
          </p:nvPr>
        </p:nvSpPr>
        <p:spPr>
          <a:xfrm>
            <a:off x="1905000" y="4857750"/>
            <a:ext cx="6781800" cy="247650"/>
          </a:xfrm>
          <a:prstGeom prst="rect">
            <a:avLst/>
          </a:prstGeom>
        </p:spPr>
        <p:txBody>
          <a:bodyPr/>
          <a:lstStyle>
            <a:lvl1pPr marL="0" indent="0">
              <a:buNone/>
              <a:defRPr sz="800"/>
            </a:lvl1pPr>
          </a:lstStyle>
          <a:p>
            <a:pPr lvl="0"/>
            <a:endParaRPr lang="en-US" dirty="0"/>
          </a:p>
        </p:txBody>
      </p:sp>
    </p:spTree>
    <p:extLst>
      <p:ext uri="{BB962C8B-B14F-4D97-AF65-F5344CB8AC3E}">
        <p14:creationId xmlns:p14="http://schemas.microsoft.com/office/powerpoint/2010/main" val="9361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ight Box">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29657" r="-1"/>
          <a:stretch/>
        </p:blipFill>
        <p:spPr>
          <a:xfrm flipH="1">
            <a:off x="6633687" y="0"/>
            <a:ext cx="2510311" cy="5143500"/>
          </a:xfrm>
          <a:prstGeom prst="rect">
            <a:avLst/>
          </a:prstGeom>
        </p:spPr>
      </p:pic>
      <p:sp>
        <p:nvSpPr>
          <p:cNvPr id="7" name="Slide Number Placeholder 2"/>
          <p:cNvSpPr txBox="1">
            <a:spLocks/>
          </p:cNvSpPr>
          <p:nvPr userDrawn="1"/>
        </p:nvSpPr>
        <p:spPr>
          <a:xfrm>
            <a:off x="6934200" y="4857750"/>
            <a:ext cx="21336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bg1">
                    <a:lumMod val="75000"/>
                  </a:schemeClr>
                </a:solidFill>
                <a:latin typeface="Franklin Gothic Book"/>
                <a:ea typeface="ＭＳ Ｐゴシック" charset="0"/>
                <a:cs typeface="Franklin Gothic Book"/>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EA3680F0-EF22-48CE-80C7-88D2180882CE}" type="slidenum">
              <a:rPr lang="en-US" b="1" smtClean="0">
                <a:solidFill>
                  <a:schemeClr val="tx1"/>
                </a:solidFill>
              </a:rPr>
              <a:pPr/>
              <a:t>‹#›</a:t>
            </a:fld>
            <a:endParaRPr lang="en-US" b="1" dirty="0">
              <a:solidFill>
                <a:schemeClr val="tx1"/>
              </a:solidFill>
            </a:endParaRPr>
          </a:p>
        </p:txBody>
      </p:sp>
      <p:pic>
        <p:nvPicPr>
          <p:cNvPr id="8" name="Picture 7" descr="OXY_Bug_FP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10" y="4591050"/>
            <a:ext cx="510290" cy="514350"/>
          </a:xfrm>
          <a:prstGeom prst="rect">
            <a:avLst/>
          </a:prstGeom>
        </p:spPr>
      </p:pic>
      <p:sp>
        <p:nvSpPr>
          <p:cNvPr id="5" name="Text Placeholder 7"/>
          <p:cNvSpPr>
            <a:spLocks noGrp="1"/>
          </p:cNvSpPr>
          <p:nvPr>
            <p:ph type="body" sz="quarter" idx="10"/>
          </p:nvPr>
        </p:nvSpPr>
        <p:spPr>
          <a:xfrm>
            <a:off x="762000" y="4857750"/>
            <a:ext cx="6477000" cy="247650"/>
          </a:xfrm>
          <a:prstGeom prst="rect">
            <a:avLst/>
          </a:prstGeom>
        </p:spPr>
        <p:txBody>
          <a:bodyPr/>
          <a:lstStyle>
            <a:lvl1pPr marL="0" indent="0">
              <a:buNone/>
              <a:defRPr sz="800"/>
            </a:lvl1pPr>
          </a:lstStyle>
          <a:p>
            <a:pPr lvl="0"/>
            <a:endParaRPr lang="en-US" dirty="0"/>
          </a:p>
        </p:txBody>
      </p:sp>
    </p:spTree>
    <p:extLst>
      <p:ext uri="{BB962C8B-B14F-4D97-AF65-F5344CB8AC3E}">
        <p14:creationId xmlns:p14="http://schemas.microsoft.com/office/powerpoint/2010/main" val="40758889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127217"/>
      </p:ext>
    </p:extLst>
  </p:cSld>
  <p:clrMap bg1="lt1" tx1="dk1" bg2="lt2" tx2="dk2" accent1="accent1" accent2="accent2" accent3="accent3" accent4="accent4" accent5="accent5" accent6="accent6" hlink="hlink" folHlink="folHlink"/>
  <p:sldLayoutIdLst>
    <p:sldLayoutId id="2147483681" r:id="rId1"/>
    <p:sldLayoutId id="2147483667" r:id="rId2"/>
    <p:sldLayoutId id="2147483729" r:id="rId3"/>
    <p:sldLayoutId id="2147483731" r:id="rId4"/>
    <p:sldLayoutId id="2147483668" r:id="rId5"/>
    <p:sldLayoutId id="2147483719" r:id="rId6"/>
    <p:sldLayoutId id="2147483750" r:id="rId7"/>
    <p:sldLayoutId id="2147483752" r:id="rId8"/>
    <p:sldLayoutId id="2147483753" r:id="rId9"/>
    <p:sldLayoutId id="2147483755" r:id="rId10"/>
    <p:sldLayoutId id="2147483771" r:id="rId11"/>
    <p:sldLayoutId id="2147483798" r:id="rId12"/>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25E0653-F465-4FC2-AEFD-82D1487D7653}" type="datetime1">
              <a:rPr lang="en-US" smtClean="0"/>
              <a:pPr/>
              <a:t>6/26/2017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F69E0EC-1EB9-4601-B3F2-12145E8D428B}" type="slidenum">
              <a:rPr lang="en-US" smtClean="0"/>
              <a:pPr/>
              <a:t>‹#›</a:t>
            </a:fld>
            <a:endParaRPr lang="en-US" dirty="0"/>
          </a:p>
        </p:txBody>
      </p:sp>
    </p:spTree>
    <p:extLst>
      <p:ext uri="{BB962C8B-B14F-4D97-AF65-F5344CB8AC3E}">
        <p14:creationId xmlns:p14="http://schemas.microsoft.com/office/powerpoint/2010/main" val="1671290494"/>
      </p:ext>
    </p:extLst>
  </p:cSld>
  <p:clrMap bg1="lt1" tx1="dk1" bg2="lt2" tx2="dk2" accent1="accent1" accent2="accent2" accent3="accent3" accent4="accent4" accent5="accent5" accent6="accent6" hlink="hlink" folHlink="folHlink"/>
  <p:hf hdr="0" ftr="0" dt="0"/>
  <p:txStyles>
    <p:titleStyle>
      <a:lvl1pPr algn="l" defTabSz="342900" rtl="0" eaLnBrk="1" latinLnBrk="0" hangingPunct="1">
        <a:spcBef>
          <a:spcPct val="0"/>
        </a:spcBef>
        <a:buNone/>
        <a:defRPr sz="1950" b="0" i="0" kern="1200">
          <a:solidFill>
            <a:schemeClr val="tx1"/>
          </a:solidFill>
          <a:latin typeface="Helvetica Neue Light"/>
          <a:ea typeface="+mj-ea"/>
          <a:cs typeface="Helvetica Neue Light"/>
        </a:defRPr>
      </a:lvl1pPr>
    </p:titleStyle>
    <p:bodyStyle>
      <a:lvl1pPr marL="257175" marR="0" indent="-257175" algn="l" defTabSz="342900" rtl="0" eaLnBrk="1" fontAlgn="auto" latinLnBrk="0" hangingPunct="1">
        <a:lnSpc>
          <a:spcPts val="1575"/>
        </a:lnSpc>
        <a:spcBef>
          <a:spcPct val="20000"/>
        </a:spcBef>
        <a:spcAft>
          <a:spcPts val="0"/>
        </a:spcAft>
        <a:buClrTx/>
        <a:buSzTx/>
        <a:buFont typeface="Arial"/>
        <a:buChar char="•"/>
        <a:tabLst/>
        <a:defRPr sz="1500" b="1" i="1" kern="1200">
          <a:solidFill>
            <a:schemeClr val="tx1"/>
          </a:solidFill>
          <a:latin typeface="Helvetica Neue Light"/>
          <a:ea typeface="+mn-ea"/>
          <a:cs typeface="Helvetica Neue Light"/>
        </a:defRPr>
      </a:lvl1pPr>
      <a:lvl2pPr marL="557213" marR="0" indent="-214313" algn="l" defTabSz="342900" rtl="0" eaLnBrk="1" fontAlgn="auto" latinLnBrk="0" hangingPunct="1">
        <a:lnSpc>
          <a:spcPts val="1575"/>
        </a:lnSpc>
        <a:spcBef>
          <a:spcPct val="20000"/>
        </a:spcBef>
        <a:spcAft>
          <a:spcPts val="0"/>
        </a:spcAft>
        <a:buClrTx/>
        <a:buSzTx/>
        <a:buFont typeface="Arial"/>
        <a:buChar char="–"/>
        <a:tabLst/>
        <a:defRPr sz="1350" b="1" i="1" kern="1200">
          <a:solidFill>
            <a:schemeClr val="tx1"/>
          </a:solidFill>
          <a:latin typeface="Helvetica Neue Light"/>
          <a:ea typeface="+mn-ea"/>
          <a:cs typeface="Helvetica Neue Light"/>
        </a:defRPr>
      </a:lvl2pPr>
      <a:lvl3pPr marL="857250" marR="0" indent="-171450" algn="l" defTabSz="342900" rtl="0" eaLnBrk="1" fontAlgn="auto" latinLnBrk="0" hangingPunct="1">
        <a:lnSpc>
          <a:spcPts val="1575"/>
        </a:lnSpc>
        <a:spcBef>
          <a:spcPct val="20000"/>
        </a:spcBef>
        <a:spcAft>
          <a:spcPts val="0"/>
        </a:spcAft>
        <a:buClrTx/>
        <a:buSzTx/>
        <a:buFont typeface="Arial"/>
        <a:buChar char="•"/>
        <a:tabLst/>
        <a:defRPr sz="1200" b="1" i="1" kern="1200">
          <a:solidFill>
            <a:schemeClr val="tx1"/>
          </a:solidFill>
          <a:latin typeface="Helvetica Neue Light"/>
          <a:ea typeface="+mn-ea"/>
          <a:cs typeface="Helvetica Neue Light"/>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28074" y="1982859"/>
            <a:ext cx="4341482" cy="436491"/>
          </a:xfrm>
        </p:spPr>
        <p:txBody>
          <a:bodyPr/>
          <a:lstStyle/>
          <a:p>
            <a:r>
              <a:rPr lang="en-US" dirty="0" smtClean="0"/>
              <a:t>June 27, 2017, New Mexico </a:t>
            </a:r>
            <a:r>
              <a:rPr lang="en-US" dirty="0" err="1" smtClean="0"/>
              <a:t>EnergyPlex</a:t>
            </a:r>
            <a:r>
              <a:rPr lang="en-US" dirty="0" smtClean="0"/>
              <a:t> Conference – Hobbs, New Mexico</a:t>
            </a:r>
            <a:endParaRPr lang="en-US" dirty="0"/>
          </a:p>
        </p:txBody>
      </p:sp>
      <p:sp>
        <p:nvSpPr>
          <p:cNvPr id="5" name="Text Placeholder 4"/>
          <p:cNvSpPr>
            <a:spLocks noGrp="1"/>
          </p:cNvSpPr>
          <p:nvPr>
            <p:ph type="body" sz="quarter" idx="10"/>
          </p:nvPr>
        </p:nvSpPr>
        <p:spPr>
          <a:xfrm>
            <a:off x="423851" y="1494657"/>
            <a:ext cx="4338650" cy="488202"/>
          </a:xfrm>
        </p:spPr>
        <p:txBody>
          <a:bodyPr/>
          <a:lstStyle/>
          <a:p>
            <a:r>
              <a:rPr lang="en-US" dirty="0" smtClean="0"/>
              <a:t>Jeff Bennett, President and General Manager – New Mexico Delaware Basin</a:t>
            </a:r>
            <a:endParaRPr lang="en-US" dirty="0"/>
          </a:p>
        </p:txBody>
      </p:sp>
      <p:sp>
        <p:nvSpPr>
          <p:cNvPr id="4" name="Title 3"/>
          <p:cNvSpPr>
            <a:spLocks noGrp="1"/>
          </p:cNvSpPr>
          <p:nvPr>
            <p:ph type="title"/>
          </p:nvPr>
        </p:nvSpPr>
        <p:spPr/>
        <p:txBody>
          <a:bodyPr/>
          <a:lstStyle/>
          <a:p>
            <a:r>
              <a:rPr lang="en-US" dirty="0" smtClean="0"/>
              <a:t>Occidental Petroleum Overview</a:t>
            </a:r>
            <a:endParaRPr lang="en-US" dirty="0"/>
          </a:p>
        </p:txBody>
      </p:sp>
    </p:spTree>
    <p:extLst>
      <p:ext uri="{BB962C8B-B14F-4D97-AF65-F5344CB8AC3E}">
        <p14:creationId xmlns:p14="http://schemas.microsoft.com/office/powerpoint/2010/main" val="2690401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9302" y="1712068"/>
            <a:ext cx="1512722" cy="461665"/>
          </a:xfrm>
          <a:prstGeom prst="rect">
            <a:avLst/>
          </a:prstGeom>
          <a:noFill/>
        </p:spPr>
        <p:txBody>
          <a:bodyPr wrap="none" rtlCol="0">
            <a:spAutoFit/>
          </a:bodyPr>
          <a:lstStyle/>
          <a:p>
            <a:r>
              <a:rPr lang="en-US" dirty="0" smtClean="0">
                <a:solidFill>
                  <a:srgbClr val="5D87A1"/>
                </a:solidFill>
                <a:latin typeface="Franklin Gothic Book" panose="020B0503020102020204" pitchFamily="34" charset="0"/>
              </a:rPr>
              <a:t>Thank you</a:t>
            </a:r>
            <a:endParaRPr lang="en-US" dirty="0">
              <a:solidFill>
                <a:srgbClr val="5D87A1"/>
              </a:solidFill>
              <a:latin typeface="Franklin Gothic Book" panose="020B0503020102020204" pitchFamily="34" charset="0"/>
            </a:endParaRPr>
          </a:p>
        </p:txBody>
      </p:sp>
    </p:spTree>
    <p:extLst>
      <p:ext uri="{BB962C8B-B14F-4D97-AF65-F5344CB8AC3E}">
        <p14:creationId xmlns:p14="http://schemas.microsoft.com/office/powerpoint/2010/main" val="197639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 y="895350"/>
            <a:ext cx="3124200" cy="38862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a:lstStyle>
          <a:p>
            <a:pPr algn="l"/>
            <a:r>
              <a:rPr lang="en-US" sz="2400" dirty="0" smtClean="0">
                <a:solidFill>
                  <a:schemeClr val="bg1"/>
                </a:solidFill>
                <a:latin typeface="Franklin Gothic Book" panose="020B0503020102020204" pitchFamily="34" charset="0"/>
                <a:cs typeface="Helvetica" panose="020B0604020202020204" pitchFamily="34" charset="0"/>
              </a:rPr>
              <a:t>Occidental in the Permian Basin/Highlights</a:t>
            </a:r>
            <a:endParaRPr lang="en-US" sz="2400" dirty="0">
              <a:solidFill>
                <a:schemeClr val="bg1"/>
              </a:solidFill>
              <a:latin typeface="Franklin Gothic Book" panose="020B0503020102020204" pitchFamily="34" charset="0"/>
              <a:cs typeface="Helvetica" panose="020B0604020202020204" pitchFamily="34" charset="0"/>
            </a:endParaRPr>
          </a:p>
          <a:p>
            <a:pPr algn="l">
              <a:lnSpc>
                <a:spcPct val="80000"/>
              </a:lnSpc>
            </a:pPr>
            <a:endParaRPr lang="en-US" sz="1600" dirty="0" smtClean="0">
              <a:solidFill>
                <a:schemeClr val="bg1"/>
              </a:solidFill>
              <a:latin typeface="Franklin Gothic Book"/>
              <a:cs typeface="Franklin Gothic Book"/>
            </a:endParaRPr>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08723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Permian Basin Highlights</a:t>
            </a:r>
            <a:r>
              <a:rPr lang="en-US" dirty="0" smtClean="0"/>
              <a:t/>
            </a:r>
            <a:br>
              <a:rPr lang="en-US" dirty="0" smtClean="0"/>
            </a:br>
            <a:r>
              <a:rPr lang="en-US" sz="1300" dirty="0"/>
              <a:t/>
            </a:r>
            <a:br>
              <a:rPr lang="en-US" sz="1300" dirty="0"/>
            </a:br>
            <a:r>
              <a:rPr lang="en-US" sz="1400" dirty="0" smtClean="0"/>
              <a:t>2016 </a:t>
            </a:r>
            <a:r>
              <a:rPr lang="en-US" sz="1400" dirty="0"/>
              <a:t>Oil and Gas </a:t>
            </a:r>
            <a:r>
              <a:rPr lang="en-US" sz="1400" dirty="0" smtClean="0"/>
              <a:t>Performance</a:t>
            </a:r>
            <a:endParaRPr lang="en-US" sz="1400" dirty="0"/>
          </a:p>
        </p:txBody>
      </p:sp>
      <p:sp>
        <p:nvSpPr>
          <p:cNvPr id="4" name="Text Placeholder 3"/>
          <p:cNvSpPr>
            <a:spLocks noGrp="1"/>
          </p:cNvSpPr>
          <p:nvPr>
            <p:ph type="body" sz="quarter" idx="14"/>
          </p:nvPr>
        </p:nvSpPr>
        <p:spPr>
          <a:xfrm>
            <a:off x="2549759" y="115703"/>
            <a:ext cx="3094807" cy="3924300"/>
          </a:xfrm>
        </p:spPr>
        <p:txBody>
          <a:bodyPr/>
          <a:lstStyle/>
          <a:p>
            <a:pPr>
              <a:lnSpc>
                <a:spcPct val="100000"/>
              </a:lnSpc>
              <a:buNone/>
            </a:pPr>
            <a:r>
              <a:rPr lang="en-US" dirty="0" smtClean="0">
                <a:solidFill>
                  <a:schemeClr val="tx1">
                    <a:lumMod val="65000"/>
                    <a:lumOff val="35000"/>
                  </a:schemeClr>
                </a:solidFill>
              </a:rPr>
              <a:t>Permian Resources</a:t>
            </a:r>
            <a:endParaRPr lang="en-US" dirty="0">
              <a:solidFill>
                <a:schemeClr val="tx1">
                  <a:lumMod val="65000"/>
                  <a:lumOff val="35000"/>
                </a:schemeClr>
              </a:solidFill>
            </a:endParaRPr>
          </a:p>
          <a:p>
            <a:pPr marL="171450" indent="-171450">
              <a:lnSpc>
                <a:spcPct val="100000"/>
              </a:lnSpc>
              <a:buClr>
                <a:schemeClr val="bg1">
                  <a:lumMod val="50000"/>
                </a:schemeClr>
              </a:buClr>
              <a:buSzPct val="100000"/>
            </a:pPr>
            <a:r>
              <a:rPr lang="en-US" sz="1100" dirty="0">
                <a:solidFill>
                  <a:schemeClr val="tx1">
                    <a:lumMod val="65000"/>
                    <a:lumOff val="35000"/>
                  </a:schemeClr>
                </a:solidFill>
                <a:latin typeface="Franklin Gothic Book" panose="020B0503020102020204" pitchFamily="34" charset="0"/>
                <a:cs typeface="Franklin Gothic Book"/>
              </a:rPr>
              <a:t>G</a:t>
            </a:r>
            <a:r>
              <a:rPr lang="en-US" sz="1100" dirty="0" smtClean="0">
                <a:solidFill>
                  <a:schemeClr val="tx1">
                    <a:lumMod val="65000"/>
                    <a:lumOff val="35000"/>
                  </a:schemeClr>
                </a:solidFill>
                <a:latin typeface="Franklin Gothic Book" panose="020B0503020102020204" pitchFamily="34" charset="0"/>
                <a:cs typeface="Franklin Gothic Book"/>
              </a:rPr>
              <a:t>rowth-oriented </a:t>
            </a:r>
            <a:r>
              <a:rPr lang="en-US" sz="1100" dirty="0">
                <a:solidFill>
                  <a:schemeClr val="tx1">
                    <a:lumMod val="65000"/>
                    <a:lumOff val="35000"/>
                  </a:schemeClr>
                </a:solidFill>
                <a:latin typeface="Franklin Gothic Book" panose="020B0503020102020204" pitchFamily="34" charset="0"/>
                <a:cs typeface="Franklin Gothic Book"/>
              </a:rPr>
              <a:t>unconventional opportunities with approximately </a:t>
            </a:r>
            <a:r>
              <a:rPr lang="en-US" sz="1100" dirty="0" smtClean="0">
                <a:solidFill>
                  <a:schemeClr val="tx1">
                    <a:lumMod val="65000"/>
                    <a:lumOff val="35000"/>
                  </a:schemeClr>
                </a:solidFill>
                <a:latin typeface="Franklin Gothic Book" panose="020B0503020102020204" pitchFamily="34" charset="0"/>
                <a:cs typeface="Franklin Gothic Book"/>
              </a:rPr>
              <a:t>1.4 </a:t>
            </a:r>
            <a:r>
              <a:rPr lang="en-US" sz="1100" dirty="0">
                <a:solidFill>
                  <a:schemeClr val="tx1">
                    <a:lumMod val="65000"/>
                    <a:lumOff val="35000"/>
                  </a:schemeClr>
                </a:solidFill>
                <a:latin typeface="Franklin Gothic Book" panose="020B0503020102020204" pitchFamily="34" charset="0"/>
                <a:cs typeface="Franklin Gothic Book"/>
              </a:rPr>
              <a:t>million net </a:t>
            </a:r>
            <a:r>
              <a:rPr lang="en-US" sz="1100" dirty="0" smtClean="0">
                <a:solidFill>
                  <a:schemeClr val="tx1">
                    <a:lumMod val="65000"/>
                    <a:lumOff val="35000"/>
                  </a:schemeClr>
                </a:solidFill>
                <a:latin typeface="Franklin Gothic Book" panose="020B0503020102020204" pitchFamily="34" charset="0"/>
                <a:cs typeface="Franklin Gothic Book"/>
              </a:rPr>
              <a:t>acres</a:t>
            </a:r>
          </a:p>
          <a:p>
            <a:pPr marL="171450" indent="-171450">
              <a:lnSpc>
                <a:spcPct val="100000"/>
              </a:lnSpc>
              <a:buClr>
                <a:schemeClr val="bg1">
                  <a:lumMod val="50000"/>
                </a:schemeClr>
              </a:buClr>
              <a:buSzPct val="100000"/>
            </a:pPr>
            <a:r>
              <a:rPr lang="en-US" sz="1100" dirty="0" smtClean="0">
                <a:solidFill>
                  <a:schemeClr val="tx1">
                    <a:lumMod val="65000"/>
                    <a:lumOff val="35000"/>
                  </a:schemeClr>
                </a:solidFill>
                <a:latin typeface="Franklin Gothic Book" panose="020B0503020102020204" pitchFamily="34" charset="0"/>
                <a:cs typeface="Franklin Gothic Book"/>
              </a:rPr>
              <a:t>Fastest-growing </a:t>
            </a:r>
            <a:r>
              <a:rPr lang="en-US" sz="1100" dirty="0">
                <a:solidFill>
                  <a:schemeClr val="tx1">
                    <a:lumMod val="65000"/>
                    <a:lumOff val="35000"/>
                  </a:schemeClr>
                </a:solidFill>
                <a:latin typeface="Franklin Gothic Book" panose="020B0503020102020204" pitchFamily="34" charset="0"/>
                <a:cs typeface="Franklin Gothic Book"/>
              </a:rPr>
              <a:t>asset with over 11,650 drilling locations in its horizontal drilling inventory focused in Midland and Delaware </a:t>
            </a:r>
            <a:r>
              <a:rPr lang="en-US" sz="1100" dirty="0" smtClean="0">
                <a:solidFill>
                  <a:schemeClr val="tx1">
                    <a:lumMod val="65000"/>
                    <a:lumOff val="35000"/>
                  </a:schemeClr>
                </a:solidFill>
                <a:latin typeface="Franklin Gothic Book" panose="020B0503020102020204" pitchFamily="34" charset="0"/>
                <a:cs typeface="Franklin Gothic Book"/>
              </a:rPr>
              <a:t>basins; average lateral length increased 20% to approximately 7,100 feet</a:t>
            </a:r>
          </a:p>
          <a:p>
            <a:pPr marL="171450" indent="-171450">
              <a:lnSpc>
                <a:spcPct val="100000"/>
              </a:lnSpc>
              <a:buClr>
                <a:schemeClr val="bg1">
                  <a:lumMod val="50000"/>
                </a:schemeClr>
              </a:buClr>
              <a:buSzPct val="100000"/>
            </a:pPr>
            <a:r>
              <a:rPr lang="en-US" sz="1100" dirty="0" smtClean="0">
                <a:solidFill>
                  <a:schemeClr val="tx1">
                    <a:lumMod val="65000"/>
                    <a:lumOff val="35000"/>
                  </a:schemeClr>
                </a:solidFill>
                <a:latin typeface="Franklin Gothic Book" panose="020B0503020102020204" pitchFamily="34" charset="0"/>
                <a:cs typeface="Franklin Gothic Book"/>
              </a:rPr>
              <a:t>Production </a:t>
            </a:r>
            <a:r>
              <a:rPr lang="en-US" sz="1100" dirty="0">
                <a:solidFill>
                  <a:schemeClr val="tx1">
                    <a:lumMod val="65000"/>
                    <a:lumOff val="35000"/>
                  </a:schemeClr>
                </a:solidFill>
                <a:latin typeface="Franklin Gothic Book" panose="020B0503020102020204" pitchFamily="34" charset="0"/>
                <a:cs typeface="Franklin Gothic Book"/>
              </a:rPr>
              <a:t>averaged 124,000 BOE per day, a 13% increase from </a:t>
            </a:r>
            <a:r>
              <a:rPr lang="en-US" sz="1100" dirty="0" smtClean="0">
                <a:solidFill>
                  <a:schemeClr val="tx1">
                    <a:lumMod val="65000"/>
                    <a:lumOff val="35000"/>
                  </a:schemeClr>
                </a:solidFill>
                <a:latin typeface="Franklin Gothic Book" panose="020B0503020102020204" pitchFamily="34" charset="0"/>
                <a:cs typeface="Franklin Gothic Book"/>
              </a:rPr>
              <a:t>2015</a:t>
            </a:r>
          </a:p>
          <a:p>
            <a:pPr marL="171450" indent="-171450">
              <a:lnSpc>
                <a:spcPct val="100000"/>
              </a:lnSpc>
              <a:buClr>
                <a:schemeClr val="bg1">
                  <a:lumMod val="50000"/>
                </a:schemeClr>
              </a:buClr>
              <a:buSzPct val="100000"/>
            </a:pPr>
            <a:r>
              <a:rPr lang="en-US" sz="1100" dirty="0" smtClean="0">
                <a:solidFill>
                  <a:schemeClr val="tx1">
                    <a:lumMod val="65000"/>
                    <a:lumOff val="35000"/>
                  </a:schemeClr>
                </a:solidFill>
                <a:latin typeface="Franklin Gothic Book" panose="020B0503020102020204" pitchFamily="34" charset="0"/>
                <a:cs typeface="Franklin Gothic Book"/>
              </a:rPr>
              <a:t>Reserve </a:t>
            </a:r>
            <a:r>
              <a:rPr lang="en-US" sz="1100" dirty="0">
                <a:solidFill>
                  <a:schemeClr val="tx1">
                    <a:lumMod val="65000"/>
                    <a:lumOff val="35000"/>
                  </a:schemeClr>
                </a:solidFill>
                <a:latin typeface="Franklin Gothic Book" panose="020B0503020102020204" pitchFamily="34" charset="0"/>
                <a:cs typeface="Franklin Gothic Book"/>
              </a:rPr>
              <a:t>replacement rate of approximately </a:t>
            </a:r>
            <a:r>
              <a:rPr lang="en-US" sz="1100" dirty="0" smtClean="0">
                <a:solidFill>
                  <a:schemeClr val="tx1">
                    <a:lumMod val="65000"/>
                    <a:lumOff val="35000"/>
                  </a:schemeClr>
                </a:solidFill>
                <a:latin typeface="Franklin Gothic Book" panose="020B0503020102020204" pitchFamily="34" charset="0"/>
                <a:cs typeface="Franklin Gothic Book"/>
              </a:rPr>
              <a:t>290%; finding </a:t>
            </a:r>
            <a:r>
              <a:rPr lang="en-US" sz="1100" dirty="0">
                <a:solidFill>
                  <a:schemeClr val="tx1">
                    <a:lumMod val="65000"/>
                    <a:lumOff val="35000"/>
                  </a:schemeClr>
                </a:solidFill>
                <a:latin typeface="Franklin Gothic Book" panose="020B0503020102020204" pitchFamily="34" charset="0"/>
                <a:cs typeface="Franklin Gothic Book"/>
              </a:rPr>
              <a:t>and </a:t>
            </a:r>
            <a:r>
              <a:rPr lang="en-US" sz="1100" dirty="0" smtClean="0">
                <a:solidFill>
                  <a:schemeClr val="tx1">
                    <a:lumMod val="65000"/>
                    <a:lumOff val="35000"/>
                  </a:schemeClr>
                </a:solidFill>
                <a:latin typeface="Franklin Gothic Book" panose="020B0503020102020204" pitchFamily="34" charset="0"/>
                <a:cs typeface="Franklin Gothic Book"/>
              </a:rPr>
              <a:t>development </a:t>
            </a:r>
            <a:r>
              <a:rPr lang="en-US" sz="1100" dirty="0">
                <a:solidFill>
                  <a:schemeClr val="tx1">
                    <a:lumMod val="65000"/>
                    <a:lumOff val="35000"/>
                  </a:schemeClr>
                </a:solidFill>
                <a:latin typeface="Franklin Gothic Book" panose="020B0503020102020204" pitchFamily="34" charset="0"/>
                <a:cs typeface="Franklin Gothic Book"/>
              </a:rPr>
              <a:t>costs at historic low of $9.00 per BOE</a:t>
            </a:r>
          </a:p>
          <a:p>
            <a:pPr>
              <a:lnSpc>
                <a:spcPct val="100000"/>
              </a:lnSpc>
              <a:buClr>
                <a:schemeClr val="bg1">
                  <a:lumMod val="50000"/>
                </a:schemeClr>
              </a:buClr>
              <a:buSzPct val="100000"/>
              <a:buNone/>
            </a:pPr>
            <a:endParaRPr lang="en-US" sz="1100" dirty="0">
              <a:solidFill>
                <a:schemeClr val="tx1">
                  <a:lumMod val="65000"/>
                  <a:lumOff val="35000"/>
                </a:schemeClr>
              </a:solidFill>
            </a:endParaRPr>
          </a:p>
          <a:p>
            <a:pPr>
              <a:lnSpc>
                <a:spcPct val="100000"/>
              </a:lnSpc>
              <a:buClr>
                <a:schemeClr val="bg1">
                  <a:lumMod val="50000"/>
                </a:schemeClr>
              </a:buClr>
              <a:buSzPct val="100000"/>
              <a:buNone/>
            </a:pPr>
            <a:r>
              <a:rPr lang="en-US" dirty="0" smtClean="0">
                <a:solidFill>
                  <a:schemeClr val="tx1">
                    <a:lumMod val="65000"/>
                    <a:lumOff val="35000"/>
                  </a:schemeClr>
                </a:solidFill>
              </a:rPr>
              <a:t>Permian EOR </a:t>
            </a:r>
            <a:endParaRPr lang="en-US" dirty="0">
              <a:solidFill>
                <a:schemeClr val="tx1">
                  <a:lumMod val="65000"/>
                  <a:lumOff val="35000"/>
                </a:schemeClr>
              </a:solidFill>
            </a:endParaRPr>
          </a:p>
          <a:p>
            <a:pPr marL="171450" indent="-171450">
              <a:lnSpc>
                <a:spcPct val="100000"/>
              </a:lnSpc>
              <a:buClr>
                <a:schemeClr val="bg1">
                  <a:lumMod val="50000"/>
                </a:schemeClr>
              </a:buClr>
              <a:buSzPct val="100000"/>
            </a:pPr>
            <a:r>
              <a:rPr lang="en-US" sz="1100" dirty="0" smtClean="0">
                <a:solidFill>
                  <a:schemeClr val="tx1">
                    <a:lumMod val="65000"/>
                    <a:lumOff val="35000"/>
                  </a:schemeClr>
                </a:solidFill>
                <a:latin typeface="Franklin Gothic Book" panose="020B0503020102020204" pitchFamily="34" charset="0"/>
                <a:cs typeface="Franklin Gothic Book"/>
              </a:rPr>
              <a:t>Utilizes </a:t>
            </a:r>
            <a:r>
              <a:rPr lang="en-US" sz="1100" dirty="0">
                <a:solidFill>
                  <a:schemeClr val="tx1">
                    <a:lumMod val="65000"/>
                    <a:lumOff val="35000"/>
                  </a:schemeClr>
                </a:solidFill>
                <a:latin typeface="Franklin Gothic Book" panose="020B0503020102020204" pitchFamily="34" charset="0"/>
                <a:cs typeface="Franklin Gothic Book"/>
              </a:rPr>
              <a:t>enhanced oil </a:t>
            </a:r>
            <a:r>
              <a:rPr lang="en-US" sz="1100" dirty="0" smtClean="0">
                <a:solidFill>
                  <a:schemeClr val="tx1">
                    <a:lumMod val="65000"/>
                    <a:lumOff val="35000"/>
                  </a:schemeClr>
                </a:solidFill>
                <a:latin typeface="Franklin Gothic Book" panose="020B0503020102020204" pitchFamily="34" charset="0"/>
                <a:cs typeface="Franklin Gothic Book"/>
              </a:rPr>
              <a:t>recovery </a:t>
            </a:r>
            <a:r>
              <a:rPr lang="en-US" sz="1100" dirty="0">
                <a:solidFill>
                  <a:schemeClr val="tx1">
                    <a:lumMod val="65000"/>
                    <a:lumOff val="35000"/>
                  </a:schemeClr>
                </a:solidFill>
                <a:latin typeface="Franklin Gothic Book" panose="020B0503020102020204" pitchFamily="34" charset="0"/>
                <a:cs typeface="Franklin Gothic Book"/>
              </a:rPr>
              <a:t>techniques such as CO</a:t>
            </a:r>
            <a:r>
              <a:rPr lang="en-US" sz="1100" baseline="-25000" dirty="0">
                <a:solidFill>
                  <a:schemeClr val="tx1">
                    <a:lumMod val="65000"/>
                    <a:lumOff val="35000"/>
                  </a:schemeClr>
                </a:solidFill>
                <a:latin typeface="Franklin Gothic Book" panose="020B0503020102020204" pitchFamily="34" charset="0"/>
                <a:cs typeface="Franklin Gothic Book"/>
              </a:rPr>
              <a:t>2</a:t>
            </a:r>
            <a:r>
              <a:rPr lang="en-US" sz="1100" dirty="0">
                <a:solidFill>
                  <a:schemeClr val="tx1">
                    <a:lumMod val="65000"/>
                    <a:lumOff val="35000"/>
                  </a:schemeClr>
                </a:solidFill>
                <a:latin typeface="Franklin Gothic Book" panose="020B0503020102020204" pitchFamily="34" charset="0"/>
                <a:cs typeface="Franklin Gothic Book"/>
              </a:rPr>
              <a:t> floods and </a:t>
            </a:r>
            <a:r>
              <a:rPr lang="en-US" sz="1100" dirty="0" err="1">
                <a:solidFill>
                  <a:schemeClr val="tx1">
                    <a:lumMod val="65000"/>
                    <a:lumOff val="35000"/>
                  </a:schemeClr>
                </a:solidFill>
                <a:latin typeface="Franklin Gothic Book" panose="020B0503020102020204" pitchFamily="34" charset="0"/>
                <a:cs typeface="Franklin Gothic Book"/>
              </a:rPr>
              <a:t>waterfloods</a:t>
            </a:r>
            <a:r>
              <a:rPr lang="en-US" sz="1100" dirty="0">
                <a:solidFill>
                  <a:schemeClr val="tx1">
                    <a:lumMod val="65000"/>
                    <a:lumOff val="35000"/>
                  </a:schemeClr>
                </a:solidFill>
                <a:latin typeface="Franklin Gothic Book" panose="020B0503020102020204" pitchFamily="34" charset="0"/>
                <a:cs typeface="Franklin Gothic Book"/>
              </a:rPr>
              <a:t> with approximately 1.1 million net </a:t>
            </a:r>
            <a:r>
              <a:rPr lang="en-US" sz="1100" dirty="0" smtClean="0">
                <a:solidFill>
                  <a:schemeClr val="tx1">
                    <a:lumMod val="65000"/>
                    <a:lumOff val="35000"/>
                  </a:schemeClr>
                </a:solidFill>
                <a:latin typeface="Franklin Gothic Book" panose="020B0503020102020204" pitchFamily="34" charset="0"/>
                <a:cs typeface="Franklin Gothic Book"/>
              </a:rPr>
              <a:t>acres</a:t>
            </a:r>
          </a:p>
          <a:p>
            <a:pPr marL="171450" indent="-171450">
              <a:lnSpc>
                <a:spcPct val="100000"/>
              </a:lnSpc>
              <a:buClr>
                <a:schemeClr val="bg1">
                  <a:lumMod val="50000"/>
                </a:schemeClr>
              </a:buClr>
              <a:buSzPct val="100000"/>
            </a:pPr>
            <a:r>
              <a:rPr lang="en-US" sz="1100" dirty="0" smtClean="0">
                <a:solidFill>
                  <a:schemeClr val="tx1">
                    <a:lumMod val="65000"/>
                    <a:lumOff val="35000"/>
                  </a:schemeClr>
                </a:solidFill>
                <a:latin typeface="Franklin Gothic Book" panose="020B0503020102020204" pitchFamily="34" charset="0"/>
                <a:cs typeface="Franklin Gothic Book"/>
              </a:rPr>
              <a:t>Production </a:t>
            </a:r>
            <a:r>
              <a:rPr lang="en-US" sz="1100" dirty="0">
                <a:solidFill>
                  <a:schemeClr val="tx1">
                    <a:lumMod val="65000"/>
                    <a:lumOff val="35000"/>
                  </a:schemeClr>
                </a:solidFill>
                <a:latin typeface="Franklin Gothic Book" panose="020B0503020102020204" pitchFamily="34" charset="0"/>
                <a:cs typeface="Franklin Gothic Book"/>
              </a:rPr>
              <a:t>averaged 145,000 BOE per </a:t>
            </a:r>
            <a:r>
              <a:rPr lang="en-US" sz="1100" dirty="0" smtClean="0">
                <a:solidFill>
                  <a:schemeClr val="tx1">
                    <a:lumMod val="65000"/>
                    <a:lumOff val="35000"/>
                  </a:schemeClr>
                </a:solidFill>
                <a:latin typeface="Franklin Gothic Book" panose="020B0503020102020204" pitchFamily="34" charset="0"/>
                <a:cs typeface="Franklin Gothic Book"/>
              </a:rPr>
              <a:t>day</a:t>
            </a:r>
          </a:p>
          <a:p>
            <a:pPr marL="171450" indent="-171450">
              <a:lnSpc>
                <a:spcPct val="100000"/>
              </a:lnSpc>
              <a:buClr>
                <a:schemeClr val="bg1">
                  <a:lumMod val="50000"/>
                </a:schemeClr>
              </a:buClr>
              <a:buSzPct val="100000"/>
            </a:pPr>
            <a:r>
              <a:rPr lang="en-US" sz="1100" dirty="0" smtClean="0">
                <a:solidFill>
                  <a:schemeClr val="tx1">
                    <a:lumMod val="65000"/>
                    <a:lumOff val="35000"/>
                  </a:schemeClr>
                </a:solidFill>
                <a:latin typeface="Franklin Gothic Book" panose="020B0503020102020204" pitchFamily="34" charset="0"/>
                <a:cs typeface="Franklin Gothic Book"/>
              </a:rPr>
              <a:t>Nearly </a:t>
            </a:r>
            <a:r>
              <a:rPr lang="en-US" sz="1100" dirty="0">
                <a:solidFill>
                  <a:schemeClr val="tx1">
                    <a:lumMod val="65000"/>
                    <a:lumOff val="35000"/>
                  </a:schemeClr>
                </a:solidFill>
                <a:latin typeface="Franklin Gothic Book" panose="020B0503020102020204" pitchFamily="34" charset="0"/>
                <a:cs typeface="Franklin Gothic Book"/>
              </a:rPr>
              <a:t>three-quarters of production comes from fields that actively employ CO</a:t>
            </a:r>
            <a:r>
              <a:rPr lang="en-US" sz="1100" baseline="-25000" dirty="0">
                <a:solidFill>
                  <a:schemeClr val="tx1">
                    <a:lumMod val="65000"/>
                    <a:lumOff val="35000"/>
                  </a:schemeClr>
                </a:solidFill>
                <a:latin typeface="Franklin Gothic Book" panose="020B0503020102020204" pitchFamily="34" charset="0"/>
                <a:cs typeface="Franklin Gothic Book"/>
              </a:rPr>
              <a:t>2</a:t>
            </a:r>
            <a:r>
              <a:rPr lang="en-US" sz="1100" dirty="0">
                <a:solidFill>
                  <a:schemeClr val="tx1">
                    <a:lumMod val="65000"/>
                    <a:lumOff val="35000"/>
                  </a:schemeClr>
                </a:solidFill>
                <a:latin typeface="Franklin Gothic Book" panose="020B0503020102020204" pitchFamily="34" charset="0"/>
                <a:cs typeface="Franklin Gothic Book"/>
              </a:rPr>
              <a:t> </a:t>
            </a:r>
            <a:r>
              <a:rPr lang="en-US" sz="1100" dirty="0" smtClean="0">
                <a:solidFill>
                  <a:schemeClr val="tx1">
                    <a:lumMod val="65000"/>
                    <a:lumOff val="35000"/>
                  </a:schemeClr>
                </a:solidFill>
                <a:latin typeface="Franklin Gothic Book" panose="020B0503020102020204" pitchFamily="34" charset="0"/>
                <a:cs typeface="Franklin Gothic Book"/>
              </a:rPr>
              <a:t>flooding</a:t>
            </a:r>
          </a:p>
          <a:p>
            <a:pPr marL="171450" indent="-171450">
              <a:lnSpc>
                <a:spcPct val="100000"/>
              </a:lnSpc>
              <a:buClr>
                <a:schemeClr val="bg1">
                  <a:lumMod val="50000"/>
                </a:schemeClr>
              </a:buClr>
              <a:buSzPct val="100000"/>
            </a:pPr>
            <a:r>
              <a:rPr lang="en-US" sz="1100" dirty="0" smtClean="0">
                <a:solidFill>
                  <a:schemeClr val="tx1">
                    <a:lumMod val="65000"/>
                    <a:lumOff val="35000"/>
                  </a:schemeClr>
                </a:solidFill>
                <a:latin typeface="Franklin Gothic Book" panose="020B0503020102020204" pitchFamily="34" charset="0"/>
                <a:cs typeface="Franklin Gothic Book"/>
              </a:rPr>
              <a:t>Injects approximately 2.0 billion </a:t>
            </a:r>
            <a:r>
              <a:rPr lang="en-US" sz="1100" dirty="0">
                <a:solidFill>
                  <a:schemeClr val="tx1">
                    <a:lumMod val="65000"/>
                    <a:lumOff val="35000"/>
                  </a:schemeClr>
                </a:solidFill>
                <a:latin typeface="Franklin Gothic Book" panose="020B0503020102020204" pitchFamily="34" charset="0"/>
                <a:cs typeface="Franklin Gothic Book"/>
              </a:rPr>
              <a:t>cubic feet of CO</a:t>
            </a:r>
            <a:r>
              <a:rPr lang="en-US" sz="1100" baseline="-25000" dirty="0">
                <a:solidFill>
                  <a:schemeClr val="tx1">
                    <a:lumMod val="65000"/>
                    <a:lumOff val="35000"/>
                  </a:schemeClr>
                </a:solidFill>
                <a:latin typeface="Franklin Gothic Book" panose="020B0503020102020204" pitchFamily="34" charset="0"/>
                <a:cs typeface="Franklin Gothic Book"/>
              </a:rPr>
              <a:t>2</a:t>
            </a:r>
            <a:r>
              <a:rPr lang="en-US" sz="1100" dirty="0">
                <a:solidFill>
                  <a:schemeClr val="tx1">
                    <a:lumMod val="65000"/>
                    <a:lumOff val="35000"/>
                  </a:schemeClr>
                </a:solidFill>
                <a:latin typeface="Franklin Gothic Book" panose="020B0503020102020204" pitchFamily="34" charset="0"/>
                <a:cs typeface="Franklin Gothic Book"/>
              </a:rPr>
              <a:t> </a:t>
            </a:r>
            <a:r>
              <a:rPr lang="en-US" sz="1100" dirty="0" smtClean="0">
                <a:solidFill>
                  <a:schemeClr val="tx1">
                    <a:lumMod val="65000"/>
                    <a:lumOff val="35000"/>
                  </a:schemeClr>
                </a:solidFill>
                <a:latin typeface="Franklin Gothic Book" panose="020B0503020102020204" pitchFamily="34" charset="0"/>
                <a:cs typeface="Franklin Gothic Book"/>
              </a:rPr>
              <a:t>per day into </a:t>
            </a:r>
            <a:r>
              <a:rPr lang="en-US" sz="1100" dirty="0">
                <a:solidFill>
                  <a:schemeClr val="tx1">
                    <a:lumMod val="65000"/>
                    <a:lumOff val="35000"/>
                  </a:schemeClr>
                </a:solidFill>
                <a:latin typeface="Franklin Gothic Book" panose="020B0503020102020204" pitchFamily="34" charset="0"/>
                <a:cs typeface="Franklin Gothic Book"/>
              </a:rPr>
              <a:t>oil reservoirs, making Occidental the largest </a:t>
            </a:r>
            <a:r>
              <a:rPr lang="en-US" sz="1100" dirty="0" smtClean="0">
                <a:solidFill>
                  <a:schemeClr val="tx1">
                    <a:lumMod val="65000"/>
                    <a:lumOff val="35000"/>
                  </a:schemeClr>
                </a:solidFill>
                <a:latin typeface="Franklin Gothic Book" panose="020B0503020102020204" pitchFamily="34" charset="0"/>
                <a:cs typeface="Franklin Gothic Book"/>
              </a:rPr>
              <a:t>CO</a:t>
            </a:r>
            <a:r>
              <a:rPr lang="en-US" sz="1100" baseline="-25000" dirty="0" smtClean="0">
                <a:solidFill>
                  <a:schemeClr val="tx1">
                    <a:lumMod val="65000"/>
                    <a:lumOff val="35000"/>
                  </a:schemeClr>
                </a:solidFill>
                <a:latin typeface="Franklin Gothic Book" panose="020B0503020102020204" pitchFamily="34" charset="0"/>
                <a:cs typeface="Franklin Gothic Book"/>
              </a:rPr>
              <a:t>2</a:t>
            </a:r>
            <a:r>
              <a:rPr lang="en-US" sz="1100" dirty="0" smtClean="0">
                <a:solidFill>
                  <a:schemeClr val="tx1">
                    <a:lumMod val="65000"/>
                    <a:lumOff val="35000"/>
                  </a:schemeClr>
                </a:solidFill>
                <a:latin typeface="Franklin Gothic Book" panose="020B0503020102020204" pitchFamily="34" charset="0"/>
                <a:cs typeface="Franklin Gothic Book"/>
              </a:rPr>
              <a:t> injector in </a:t>
            </a:r>
            <a:r>
              <a:rPr lang="en-US" sz="1100" dirty="0">
                <a:solidFill>
                  <a:schemeClr val="tx1">
                    <a:lumMod val="65000"/>
                    <a:lumOff val="35000"/>
                  </a:schemeClr>
                </a:solidFill>
                <a:latin typeface="Franklin Gothic Book" panose="020B0503020102020204" pitchFamily="34" charset="0"/>
                <a:cs typeface="Franklin Gothic Book"/>
              </a:rPr>
              <a:t>the Permian </a:t>
            </a:r>
            <a:r>
              <a:rPr lang="en-US" sz="1100" dirty="0" smtClean="0">
                <a:solidFill>
                  <a:schemeClr val="tx1">
                    <a:lumMod val="65000"/>
                    <a:lumOff val="35000"/>
                  </a:schemeClr>
                </a:solidFill>
                <a:latin typeface="Franklin Gothic Book" panose="020B0503020102020204" pitchFamily="34" charset="0"/>
                <a:cs typeface="Franklin Gothic Book"/>
              </a:rPr>
              <a:t>Basin and among the largest globally</a:t>
            </a:r>
            <a:endParaRPr lang="en-US" sz="1100" dirty="0">
              <a:solidFill>
                <a:schemeClr val="tx1">
                  <a:lumMod val="65000"/>
                  <a:lumOff val="35000"/>
                </a:schemeClr>
              </a:solidFill>
              <a:latin typeface="Franklin Gothic Book" panose="020B0503020102020204" pitchFamily="34" charset="0"/>
              <a:cs typeface="Franklin Gothic Book"/>
            </a:endParaRPr>
          </a:p>
          <a:p>
            <a:pPr marL="171450" indent="-171450">
              <a:lnSpc>
                <a:spcPct val="100000"/>
              </a:lnSpc>
              <a:buClr>
                <a:schemeClr val="bg1">
                  <a:lumMod val="50000"/>
                </a:schemeClr>
              </a:buClr>
              <a:buSzPct val="100000"/>
            </a:pPr>
            <a:endParaRPr lang="en-US" sz="1100" dirty="0">
              <a:latin typeface="Franklin Gothic Book" panose="020B0503020102020204" pitchFamily="34" charset="0"/>
            </a:endParaRPr>
          </a:p>
        </p:txBody>
      </p:sp>
      <p:pic>
        <p:nvPicPr>
          <p:cNvPr id="23" name="Picture 22"/>
          <p:cNvPicPr>
            <a:picLocks noChangeAspect="1"/>
          </p:cNvPicPr>
          <p:nvPr/>
        </p:nvPicPr>
        <p:blipFill>
          <a:blip r:embed="rId3"/>
          <a:stretch>
            <a:fillRect/>
          </a:stretch>
        </p:blipFill>
        <p:spPr>
          <a:xfrm>
            <a:off x="5835735" y="508379"/>
            <a:ext cx="3777822" cy="889863"/>
          </a:xfrm>
          <a:prstGeom prst="rect">
            <a:avLst/>
          </a:prstGeom>
        </p:spPr>
      </p:pic>
      <p:pic>
        <p:nvPicPr>
          <p:cNvPr id="24" name="Picture 23"/>
          <p:cNvPicPr>
            <a:picLocks noChangeAspect="1"/>
          </p:cNvPicPr>
          <p:nvPr/>
        </p:nvPicPr>
        <p:blipFill>
          <a:blip r:embed="rId4"/>
          <a:stretch>
            <a:fillRect/>
          </a:stretch>
        </p:blipFill>
        <p:spPr>
          <a:xfrm>
            <a:off x="6035741" y="1686538"/>
            <a:ext cx="2766911" cy="2772379"/>
          </a:xfrm>
          <a:prstGeom prst="rect">
            <a:avLst/>
          </a:prstGeom>
        </p:spPr>
      </p:pic>
    </p:spTree>
    <p:extLst>
      <p:ext uri="{BB962C8B-B14F-4D97-AF65-F5344CB8AC3E}">
        <p14:creationId xmlns:p14="http://schemas.microsoft.com/office/powerpoint/2010/main" val="107733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txBox="1">
            <a:spLocks noChangeArrowheads="1"/>
          </p:cNvSpPr>
          <p:nvPr/>
        </p:nvSpPr>
        <p:spPr>
          <a:xfrm>
            <a:off x="131290" y="359942"/>
            <a:ext cx="1828800" cy="42672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a:ea typeface="+mj-ea"/>
                <a:cs typeface="Franklin Gothic Book"/>
              </a:rPr>
              <a:t>Permian Resources </a:t>
            </a:r>
            <a:endParaRPr kumimoji="0" lang="en-US" sz="2000" b="0" i="0" u="none" strike="noStrike" kern="1200" cap="none" spc="0" normalizeH="0" baseline="0" noProof="0" dirty="0" smtClean="0">
              <a:ln>
                <a:noFill/>
              </a:ln>
              <a:solidFill>
                <a:srgbClr val="FFFFFF"/>
              </a:solidFill>
              <a:effectLst/>
              <a:uLnTx/>
              <a:uFillTx/>
              <a:latin typeface="Franklin Gothic Book"/>
              <a:ea typeface="+mj-ea"/>
              <a:cs typeface="Franklin Gothic Book"/>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lang="en-US" sz="2000" dirty="0">
              <a:solidFill>
                <a:srgbClr val="FFFFFF"/>
              </a:solidFill>
              <a:latin typeface="Franklin Gothic Book"/>
              <a:cs typeface="Franklin Gothic Book"/>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Franklin Gothic Book"/>
                <a:ea typeface="+mj-ea"/>
                <a:cs typeface="Franklin Gothic Book"/>
              </a:rPr>
              <a:t>Focused </a:t>
            </a:r>
            <a:r>
              <a:rPr kumimoji="0" lang="en-US" sz="2000" b="0" i="0" u="none" strike="noStrike" kern="1200" cap="none" spc="0" normalizeH="0" baseline="0" noProof="0" dirty="0">
                <a:ln>
                  <a:noFill/>
                </a:ln>
                <a:solidFill>
                  <a:srgbClr val="FFFFFF"/>
                </a:solidFill>
                <a:effectLst/>
                <a:uLnTx/>
                <a:uFillTx/>
                <a:latin typeface="Franklin Gothic Book"/>
                <a:ea typeface="+mj-ea"/>
                <a:cs typeface="Franklin Gothic Book"/>
              </a:rPr>
              <a:t>Development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Franklin Gothic Book"/>
              <a:ea typeface="+mj-ea"/>
              <a:cs typeface="Franklin Gothic Book"/>
            </a:endParaRPr>
          </a:p>
          <a:p>
            <a:pPr marL="182880" marR="0" lvl="0" indent="-18288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Franklin Gothic Book"/>
                <a:ea typeface="+mj-ea"/>
                <a:cs typeface="Franklin Gothic Book"/>
              </a:rPr>
              <a:t>Contiguous Acreage</a:t>
            </a:r>
          </a:p>
          <a:p>
            <a:pPr marL="182880" marR="0" lvl="0" indent="-18288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FFFF"/>
                </a:solidFill>
                <a:effectLst/>
                <a:uLnTx/>
                <a:uFillTx/>
                <a:latin typeface="Franklin Gothic Book"/>
                <a:ea typeface="+mj-ea"/>
                <a:cs typeface="Franklin Gothic Book"/>
              </a:rPr>
              <a:t>Multi-bench</a:t>
            </a:r>
            <a:endParaRPr kumimoji="0" lang="en-US" sz="1600" b="0" i="0" u="none" strike="noStrike" kern="1200" cap="none" spc="0" normalizeH="0" baseline="0" noProof="0" dirty="0">
              <a:ln>
                <a:noFill/>
              </a:ln>
              <a:solidFill>
                <a:srgbClr val="FFFFFF"/>
              </a:solidFill>
              <a:effectLst/>
              <a:uLnTx/>
              <a:uFillTx/>
              <a:latin typeface="Franklin Gothic Book"/>
              <a:ea typeface="+mj-ea"/>
              <a:cs typeface="Franklin Gothic Book"/>
            </a:endParaRPr>
          </a:p>
          <a:p>
            <a:pPr marL="182880" marR="0" lvl="0" indent="-18288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FFFF"/>
                </a:solidFill>
                <a:effectLst/>
                <a:uLnTx/>
                <a:uFillTx/>
                <a:latin typeface="Franklin Gothic Book"/>
                <a:ea typeface="+mj-ea"/>
                <a:cs typeface="Franklin Gothic Book"/>
              </a:rPr>
              <a:t>Capable Infrastructure</a:t>
            </a:r>
          </a:p>
          <a:p>
            <a:pPr marL="182880" marR="0" lvl="0" indent="-18288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FFFF"/>
                </a:solidFill>
                <a:effectLst/>
                <a:uLnTx/>
                <a:uFillTx/>
                <a:latin typeface="Franklin Gothic Book"/>
                <a:ea typeface="+mj-ea"/>
                <a:cs typeface="Franklin Gothic Book"/>
              </a:rPr>
              <a:t>Valuable Growth</a:t>
            </a:r>
          </a:p>
          <a:p>
            <a:pPr marL="182880" marR="0" lvl="0" indent="-18288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Franklin Gothic Book"/>
              <a:ea typeface="+mj-ea"/>
              <a:cs typeface="Franklin Gothic Book"/>
            </a:endParaRPr>
          </a:p>
          <a:p>
            <a:pPr marL="287338" marR="0" lvl="1" indent="-174625" algn="l" defTabSz="914400" rtl="0" eaLnBrk="1" fontAlgn="base" latinLnBrk="0" hangingPunct="1">
              <a:lnSpc>
                <a:spcPct val="100000"/>
              </a:lnSpc>
              <a:spcBef>
                <a:spcPts val="600"/>
              </a:spcBef>
              <a:spcAft>
                <a:spcPct val="0"/>
              </a:spcAft>
              <a:buClrTx/>
              <a:buSzTx/>
              <a:buFont typeface="Franklin Gothic Book" panose="020B0503020102020204" pitchFamily="34" charset="0"/>
              <a:buChar char="&gt;"/>
              <a:tabLst/>
              <a:defRPr/>
            </a:pPr>
            <a:endParaRPr kumimoji="0" lang="en-US" sz="1200" b="0" i="0" u="none" strike="noStrike" kern="1200" cap="none" spc="0" normalizeH="0" baseline="0" noProof="0" dirty="0">
              <a:ln>
                <a:noFill/>
              </a:ln>
              <a:solidFill>
                <a:srgbClr val="FFFFFF"/>
              </a:solidFill>
              <a:effectLst/>
              <a:uLnTx/>
              <a:uFillTx/>
              <a:latin typeface="Franklin Gothic Book"/>
              <a:ea typeface="ＭＳ Ｐゴシック" charset="0"/>
              <a:cs typeface="Franklin Gothic Book"/>
            </a:endParaRPr>
          </a:p>
        </p:txBody>
      </p:sp>
      <p:pic>
        <p:nvPicPr>
          <p:cNvPr id="35" name="Picture 34"/>
          <p:cNvPicPr>
            <a:picLocks noChangeAspect="1"/>
          </p:cNvPicPr>
          <p:nvPr/>
        </p:nvPicPr>
        <p:blipFill>
          <a:blip r:embed="rId3"/>
          <a:stretch>
            <a:fillRect/>
          </a:stretch>
        </p:blipFill>
        <p:spPr>
          <a:xfrm>
            <a:off x="3773806" y="561262"/>
            <a:ext cx="4075634" cy="4056077"/>
          </a:xfrm>
          <a:prstGeom prst="rect">
            <a:avLst/>
          </a:prstGeom>
        </p:spPr>
      </p:pic>
      <p:sp>
        <p:nvSpPr>
          <p:cNvPr id="36" name="Rounded Rectangle 35"/>
          <p:cNvSpPr/>
          <p:nvPr/>
        </p:nvSpPr>
        <p:spPr>
          <a:xfrm>
            <a:off x="5029200" y="3061460"/>
            <a:ext cx="597964" cy="551217"/>
          </a:xfrm>
          <a:prstGeom prst="roundRect">
            <a:avLst/>
          </a:prstGeom>
          <a:noFill/>
          <a:ln w="28575">
            <a:solidFill>
              <a:srgbClr val="5F8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7" name="Rounded Rectangle 36"/>
          <p:cNvSpPr/>
          <p:nvPr/>
        </p:nvSpPr>
        <p:spPr>
          <a:xfrm>
            <a:off x="4655715" y="2127370"/>
            <a:ext cx="457200" cy="381000"/>
          </a:xfrm>
          <a:prstGeom prst="roundRect">
            <a:avLst/>
          </a:prstGeom>
          <a:no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Franklin Gothic Book"/>
              <a:ea typeface="+mn-ea"/>
              <a:cs typeface="+mn-cs"/>
            </a:endParaRPr>
          </a:p>
        </p:txBody>
      </p:sp>
      <p:grpSp>
        <p:nvGrpSpPr>
          <p:cNvPr id="38" name="Group 11"/>
          <p:cNvGrpSpPr/>
          <p:nvPr/>
        </p:nvGrpSpPr>
        <p:grpSpPr>
          <a:xfrm>
            <a:off x="4876800" y="3623470"/>
            <a:ext cx="2899659" cy="259200"/>
            <a:chOff x="1373646" y="3624557"/>
            <a:chExt cx="2430853" cy="217293"/>
          </a:xfrm>
        </p:grpSpPr>
        <p:sp>
          <p:nvSpPr>
            <p:cNvPr id="52" name="Rounded Rectangle 51"/>
            <p:cNvSpPr/>
            <p:nvPr/>
          </p:nvSpPr>
          <p:spPr>
            <a:xfrm>
              <a:off x="1373646" y="3624557"/>
              <a:ext cx="2430853" cy="217293"/>
            </a:xfrm>
            <a:prstGeom prst="roundRect">
              <a:avLst/>
            </a:prstGeom>
            <a:solidFill>
              <a:srgbClr val="5D87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53" name="TextBox 52"/>
            <p:cNvSpPr txBox="1"/>
            <p:nvPr/>
          </p:nvSpPr>
          <p:spPr>
            <a:xfrm>
              <a:off x="1678620" y="3638103"/>
              <a:ext cx="2044169" cy="19351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Franklin Gothic Book"/>
                  <a:ea typeface="ＭＳ Ｐゴシック" charset="0"/>
                </a:rPr>
                <a:t>Greater Barilla Draw – 5,000+ Locations</a:t>
              </a:r>
            </a:p>
          </p:txBody>
        </p:sp>
      </p:grpSp>
      <p:grpSp>
        <p:nvGrpSpPr>
          <p:cNvPr id="39" name="Group 10"/>
          <p:cNvGrpSpPr/>
          <p:nvPr/>
        </p:nvGrpSpPr>
        <p:grpSpPr>
          <a:xfrm>
            <a:off x="2667000" y="1836787"/>
            <a:ext cx="2652253" cy="273363"/>
            <a:chOff x="379669" y="1050800"/>
            <a:chExt cx="2331927" cy="229167"/>
          </a:xfrm>
          <a:solidFill>
            <a:srgbClr val="00539B"/>
          </a:solidFill>
        </p:grpSpPr>
        <p:sp>
          <p:nvSpPr>
            <p:cNvPr id="50" name="Rounded Rectangle 49"/>
            <p:cNvSpPr/>
            <p:nvPr/>
          </p:nvSpPr>
          <p:spPr>
            <a:xfrm>
              <a:off x="379669" y="1050800"/>
              <a:ext cx="2317675" cy="229167"/>
            </a:xfrm>
            <a:prstGeom prst="round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51" name="TextBox 50"/>
            <p:cNvSpPr txBox="1"/>
            <p:nvPr/>
          </p:nvSpPr>
          <p:spPr>
            <a:xfrm>
              <a:off x="554205" y="1069675"/>
              <a:ext cx="2157391" cy="193511"/>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Franklin Gothic Book"/>
                  <a:ea typeface="ＭＳ Ｐゴシック" charset="0"/>
                </a:rPr>
                <a:t>Greater Sand Dunes – 2,000+ Locations</a:t>
              </a:r>
            </a:p>
          </p:txBody>
        </p:sp>
      </p:grpSp>
      <p:grpSp>
        <p:nvGrpSpPr>
          <p:cNvPr id="40" name="Group 39"/>
          <p:cNvGrpSpPr/>
          <p:nvPr/>
        </p:nvGrpSpPr>
        <p:grpSpPr>
          <a:xfrm>
            <a:off x="4331255" y="4582670"/>
            <a:ext cx="3990748" cy="231519"/>
            <a:chOff x="2715947" y="4704765"/>
            <a:chExt cx="3990748" cy="231519"/>
          </a:xfrm>
        </p:grpSpPr>
        <p:sp>
          <p:nvSpPr>
            <p:cNvPr id="46" name="TextBox 45"/>
            <p:cNvSpPr txBox="1"/>
            <p:nvPr/>
          </p:nvSpPr>
          <p:spPr>
            <a:xfrm>
              <a:off x="2838452" y="4704765"/>
              <a:ext cx="205740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Franklin Gothic Book"/>
                  <a:ea typeface="ＭＳ Ｐゴシック" charset="0"/>
                </a:rPr>
                <a:t>Permian Resources Acreage</a:t>
              </a:r>
              <a:endParaRPr kumimoji="0" lang="en-US" sz="900" b="0" i="0" u="none" strike="noStrike" kern="1200" cap="none" spc="0" normalizeH="0" baseline="0" noProof="0" dirty="0">
                <a:ln>
                  <a:noFill/>
                </a:ln>
                <a:solidFill>
                  <a:srgbClr val="000000"/>
                </a:solidFill>
                <a:effectLst/>
                <a:uLnTx/>
                <a:uFillTx/>
                <a:latin typeface="Franklin Gothic Book"/>
                <a:ea typeface="ＭＳ Ｐゴシック" charset="0"/>
              </a:endParaRPr>
            </a:p>
          </p:txBody>
        </p:sp>
        <p:sp>
          <p:nvSpPr>
            <p:cNvPr id="47" name="TextBox 46"/>
            <p:cNvSpPr txBox="1"/>
            <p:nvPr/>
          </p:nvSpPr>
          <p:spPr>
            <a:xfrm>
              <a:off x="4649295" y="4705452"/>
              <a:ext cx="205740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Franklin Gothic Book"/>
                  <a:ea typeface="ＭＳ Ｐゴシック" charset="0"/>
                </a:rPr>
                <a:t>Permian EOR Acreage</a:t>
              </a:r>
              <a:endParaRPr kumimoji="0" lang="en-US" sz="900" b="0" i="0" u="none" strike="noStrike" kern="1200" cap="none" spc="0" normalizeH="0" baseline="0" noProof="0" dirty="0">
                <a:ln>
                  <a:noFill/>
                </a:ln>
                <a:solidFill>
                  <a:srgbClr val="000000"/>
                </a:solidFill>
                <a:effectLst/>
                <a:uLnTx/>
                <a:uFillTx/>
                <a:latin typeface="Franklin Gothic Book"/>
                <a:ea typeface="ＭＳ Ｐゴシック" charset="0"/>
              </a:endParaRPr>
            </a:p>
          </p:txBody>
        </p:sp>
        <p:sp>
          <p:nvSpPr>
            <p:cNvPr id="48" name="Rectangle 47"/>
            <p:cNvSpPr/>
            <p:nvPr/>
          </p:nvSpPr>
          <p:spPr bwMode="auto">
            <a:xfrm>
              <a:off x="2715947" y="4741336"/>
              <a:ext cx="199329" cy="157689"/>
            </a:xfrm>
            <a:prstGeom prst="rect">
              <a:avLst/>
            </a:prstGeom>
            <a:solidFill>
              <a:srgbClr val="A3BAC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9" name="Rectangle 48"/>
            <p:cNvSpPr/>
            <p:nvPr/>
          </p:nvSpPr>
          <p:spPr bwMode="auto">
            <a:xfrm>
              <a:off x="4525693" y="4751053"/>
              <a:ext cx="199329" cy="157689"/>
            </a:xfrm>
            <a:prstGeom prst="rect">
              <a:avLst/>
            </a:prstGeom>
            <a:solidFill>
              <a:srgbClr val="00539B"/>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grpSp>
      <p:sp>
        <p:nvSpPr>
          <p:cNvPr id="41" name="TextBox 40"/>
          <p:cNvSpPr txBox="1"/>
          <p:nvPr/>
        </p:nvSpPr>
        <p:spPr>
          <a:xfrm>
            <a:off x="3846680" y="2230917"/>
            <a:ext cx="905541"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0"/>
              </a:rPr>
              <a:t>NM Delaware Basin</a:t>
            </a:r>
          </a:p>
        </p:txBody>
      </p:sp>
      <p:sp>
        <p:nvSpPr>
          <p:cNvPr id="42" name="TextBox 41"/>
          <p:cNvSpPr txBox="1"/>
          <p:nvPr/>
        </p:nvSpPr>
        <p:spPr>
          <a:xfrm>
            <a:off x="4052652" y="2844995"/>
            <a:ext cx="1019241" cy="21577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0"/>
              </a:rPr>
              <a:t>TX Delaware Basin</a:t>
            </a:r>
          </a:p>
        </p:txBody>
      </p:sp>
      <p:sp>
        <p:nvSpPr>
          <p:cNvPr id="43" name="TextBox 42"/>
          <p:cNvSpPr txBox="1"/>
          <p:nvPr/>
        </p:nvSpPr>
        <p:spPr>
          <a:xfrm>
            <a:off x="6264603" y="1960010"/>
            <a:ext cx="823520" cy="21577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0"/>
              </a:rPr>
              <a:t>Midland Basin</a:t>
            </a:r>
          </a:p>
        </p:txBody>
      </p:sp>
      <p:sp>
        <p:nvSpPr>
          <p:cNvPr id="44" name="TextBox 43"/>
          <p:cNvSpPr txBox="1"/>
          <p:nvPr/>
        </p:nvSpPr>
        <p:spPr>
          <a:xfrm>
            <a:off x="5533985" y="2877494"/>
            <a:ext cx="783182" cy="345245"/>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0"/>
              </a:rPr>
              <a:t>Central Basin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0"/>
              </a:rPr>
              <a:t>Platform</a:t>
            </a:r>
          </a:p>
        </p:txBody>
      </p:sp>
      <p:sp>
        <p:nvSpPr>
          <p:cNvPr id="45" name="TextBox 44"/>
          <p:cNvSpPr txBox="1"/>
          <p:nvPr/>
        </p:nvSpPr>
        <p:spPr>
          <a:xfrm>
            <a:off x="3939403" y="1524534"/>
            <a:ext cx="1250663"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ＭＳ Ｐゴシック" charset="0"/>
              </a:rPr>
              <a:t>New Mexico NW Shelf</a:t>
            </a:r>
            <a:endParaRPr kumimoji="0" lang="en-US" sz="900" b="1"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0"/>
            </a:endParaRPr>
          </a:p>
        </p:txBody>
      </p:sp>
    </p:spTree>
    <p:extLst>
      <p:ext uri="{BB962C8B-B14F-4D97-AF65-F5344CB8AC3E}">
        <p14:creationId xmlns:p14="http://schemas.microsoft.com/office/powerpoint/2010/main" val="3139416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txBox="1">
            <a:spLocks noChangeArrowheads="1"/>
          </p:cNvSpPr>
          <p:nvPr/>
        </p:nvSpPr>
        <p:spPr>
          <a:xfrm>
            <a:off x="136813" y="546302"/>
            <a:ext cx="1828800" cy="42672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a:lstStyle>
          <a:p>
            <a:pPr lvl="0" algn="l">
              <a:lnSpc>
                <a:spcPct val="80000"/>
              </a:lnSpc>
              <a:defRPr/>
            </a:pPr>
            <a:r>
              <a:rPr lang="en-US" sz="2000" dirty="0">
                <a:solidFill>
                  <a:srgbClr val="FFFFFF"/>
                </a:solidFill>
                <a:latin typeface="Franklin Gothic Book"/>
                <a:cs typeface="Franklin Gothic Book"/>
              </a:rPr>
              <a:t>Permian Resources </a:t>
            </a:r>
            <a:endParaRPr lang="en-US" sz="2000" dirty="0" smtClean="0">
              <a:solidFill>
                <a:srgbClr val="FFFFFF"/>
              </a:solidFill>
              <a:latin typeface="Franklin Gothic Book"/>
              <a:cs typeface="Franklin Gothic Book"/>
            </a:endParaRPr>
          </a:p>
          <a:p>
            <a:pPr lvl="0" algn="l">
              <a:lnSpc>
                <a:spcPct val="80000"/>
              </a:lnSpc>
              <a:defRPr/>
            </a:pPr>
            <a:endParaRPr lang="en-US" sz="2000" dirty="0" smtClean="0">
              <a:solidFill>
                <a:srgbClr val="FFFFFF"/>
              </a:solidFill>
              <a:latin typeface="Franklin Gothic Book"/>
              <a:cs typeface="Franklin Gothic Book"/>
            </a:endParaRPr>
          </a:p>
          <a:p>
            <a:pPr lvl="0" algn="l">
              <a:lnSpc>
                <a:spcPct val="80000"/>
              </a:lnSpc>
              <a:defRPr/>
            </a:pPr>
            <a:r>
              <a:rPr lang="en-US" sz="2000" dirty="0" smtClean="0">
                <a:solidFill>
                  <a:srgbClr val="FFFFFF"/>
                </a:solidFill>
                <a:latin typeface="Franklin Gothic Book"/>
                <a:cs typeface="Franklin Gothic Book"/>
              </a:rPr>
              <a:t>New </a:t>
            </a:r>
            <a:r>
              <a:rPr kumimoji="0" lang="en-US" sz="2000" b="0" i="0" u="none" strike="noStrike" kern="1200" cap="none" spc="0" normalizeH="0" baseline="0" noProof="0" dirty="0" smtClean="0">
                <a:ln>
                  <a:noFill/>
                </a:ln>
                <a:solidFill>
                  <a:srgbClr val="FFFFFF"/>
                </a:solidFill>
                <a:effectLst/>
                <a:uLnTx/>
                <a:uFillTx/>
                <a:latin typeface="Franklin Gothic Book"/>
                <a:ea typeface="+mj-ea"/>
                <a:cs typeface="Franklin Gothic Book"/>
              </a:rPr>
              <a:t>Mexico</a:t>
            </a:r>
            <a:endParaRPr kumimoji="0" lang="en-US" sz="1200" b="0" i="0" u="none" strike="noStrike" kern="1200" cap="none" spc="0" normalizeH="0" baseline="0" noProof="0" dirty="0">
              <a:ln>
                <a:noFill/>
              </a:ln>
              <a:solidFill>
                <a:srgbClr val="FFFFFF"/>
              </a:solidFill>
              <a:effectLst/>
              <a:uLnTx/>
              <a:uFillTx/>
              <a:latin typeface="Franklin Gothic Book"/>
              <a:ea typeface="+mj-ea"/>
              <a:cs typeface="Franklin Gothic Book"/>
            </a:endParaRPr>
          </a:p>
          <a:p>
            <a:pPr marL="182880" marR="0" lvl="0" indent="-18288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Franklin Gothic Book"/>
                <a:ea typeface="+mj-ea"/>
                <a:cs typeface="Franklin Gothic Book"/>
              </a:rPr>
              <a:t>Contiguous Acreage</a:t>
            </a:r>
          </a:p>
          <a:p>
            <a:pPr marL="182880" marR="0" lvl="0" indent="-18288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FFFF"/>
                </a:solidFill>
                <a:effectLst/>
                <a:uLnTx/>
                <a:uFillTx/>
                <a:latin typeface="Franklin Gothic Book"/>
                <a:ea typeface="+mj-ea"/>
                <a:cs typeface="Franklin Gothic Book"/>
              </a:rPr>
              <a:t>Multi-bench</a:t>
            </a:r>
            <a:endParaRPr kumimoji="0" lang="en-US" sz="1600" b="0" i="0" u="none" strike="noStrike" kern="1200" cap="none" spc="0" normalizeH="0" baseline="0" noProof="0" dirty="0">
              <a:ln>
                <a:noFill/>
              </a:ln>
              <a:solidFill>
                <a:srgbClr val="FFFFFF"/>
              </a:solidFill>
              <a:effectLst/>
              <a:uLnTx/>
              <a:uFillTx/>
              <a:latin typeface="Franklin Gothic Book"/>
              <a:ea typeface="+mj-ea"/>
              <a:cs typeface="Franklin Gothic Book"/>
            </a:endParaRPr>
          </a:p>
          <a:p>
            <a:pPr marL="182880" marR="0" lvl="0" indent="-18288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FFFF"/>
                </a:solidFill>
                <a:effectLst/>
                <a:uLnTx/>
                <a:uFillTx/>
                <a:latin typeface="Franklin Gothic Book"/>
                <a:ea typeface="+mj-ea"/>
                <a:cs typeface="Franklin Gothic Book"/>
              </a:rPr>
              <a:t>Capable Infrastructure</a:t>
            </a:r>
          </a:p>
          <a:p>
            <a:pPr marL="182880" marR="0" lvl="0" indent="-18288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FFFF"/>
                </a:solidFill>
                <a:effectLst/>
                <a:uLnTx/>
                <a:uFillTx/>
                <a:latin typeface="Franklin Gothic Book"/>
                <a:ea typeface="+mj-ea"/>
                <a:cs typeface="Franklin Gothic Book"/>
              </a:rPr>
              <a:t>Valuable Growth</a:t>
            </a:r>
          </a:p>
          <a:p>
            <a:pPr marL="182880" marR="0" lvl="0" indent="-18288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Franklin Gothic Book"/>
              <a:ea typeface="+mj-ea"/>
              <a:cs typeface="Franklin Gothic Book"/>
            </a:endParaRPr>
          </a:p>
          <a:p>
            <a:pPr marL="287338" marR="0" lvl="1" indent="-174625" algn="l" defTabSz="914400" rtl="0" eaLnBrk="1" fontAlgn="base" latinLnBrk="0" hangingPunct="1">
              <a:lnSpc>
                <a:spcPct val="100000"/>
              </a:lnSpc>
              <a:spcBef>
                <a:spcPts val="600"/>
              </a:spcBef>
              <a:spcAft>
                <a:spcPct val="0"/>
              </a:spcAft>
              <a:buClrTx/>
              <a:buSzTx/>
              <a:buFont typeface="Franklin Gothic Book" panose="020B0503020102020204" pitchFamily="34" charset="0"/>
              <a:buChar char="&gt;"/>
              <a:tabLst/>
              <a:defRPr/>
            </a:pPr>
            <a:endParaRPr kumimoji="0" lang="en-US" sz="1200" b="0" i="0" u="none" strike="noStrike" kern="1200" cap="none" spc="0" normalizeH="0" baseline="0" noProof="0" dirty="0">
              <a:ln>
                <a:noFill/>
              </a:ln>
              <a:solidFill>
                <a:srgbClr val="FFFFFF"/>
              </a:solidFill>
              <a:effectLst/>
              <a:uLnTx/>
              <a:uFillTx/>
              <a:latin typeface="Franklin Gothic Book"/>
              <a:ea typeface="ＭＳ Ｐゴシック" charset="0"/>
              <a:cs typeface="Franklin Gothic Book"/>
            </a:endParaRPr>
          </a:p>
        </p:txBody>
      </p:sp>
      <p:sp>
        <p:nvSpPr>
          <p:cNvPr id="2" name="TextBox 1"/>
          <p:cNvSpPr txBox="1"/>
          <p:nvPr/>
        </p:nvSpPr>
        <p:spPr>
          <a:xfrm>
            <a:off x="-355517" y="5368228"/>
            <a:ext cx="5209082" cy="1938992"/>
          </a:xfrm>
          <a:prstGeom prst="rect">
            <a:avLst/>
          </a:prstGeom>
          <a:noFill/>
        </p:spPr>
        <p:txBody>
          <a:bodyPr wrap="square" rtlCol="0">
            <a:spAutoFit/>
          </a:bodyPr>
          <a:lstStyle/>
          <a:p>
            <a:r>
              <a:rPr lang="en-US" dirty="0" smtClean="0"/>
              <a:t>New Mexico Business Plan…</a:t>
            </a:r>
          </a:p>
          <a:p>
            <a:endParaRPr lang="en-US" dirty="0"/>
          </a:p>
          <a:p>
            <a:r>
              <a:rPr lang="en-US" dirty="0" smtClean="0"/>
              <a:t>Range of Rig Count </a:t>
            </a:r>
          </a:p>
          <a:p>
            <a:r>
              <a:rPr lang="en-US" dirty="0" smtClean="0"/>
              <a:t>Annual Spend</a:t>
            </a:r>
          </a:p>
          <a:p>
            <a:r>
              <a:rPr lang="en-US" dirty="0" smtClean="0"/>
              <a:t>3 </a:t>
            </a:r>
            <a:r>
              <a:rPr lang="en-US" dirty="0" err="1" smtClean="0"/>
              <a:t>Yr</a:t>
            </a:r>
            <a:endParaRPr lang="en-US" dirty="0"/>
          </a:p>
        </p:txBody>
      </p:sp>
      <p:pic>
        <p:nvPicPr>
          <p:cNvPr id="3" name="Picture 2"/>
          <p:cNvPicPr>
            <a:picLocks noChangeAspect="1"/>
          </p:cNvPicPr>
          <p:nvPr/>
        </p:nvPicPr>
        <p:blipFill>
          <a:blip r:embed="rId3"/>
          <a:stretch>
            <a:fillRect/>
          </a:stretch>
        </p:blipFill>
        <p:spPr>
          <a:xfrm>
            <a:off x="2697519" y="323871"/>
            <a:ext cx="2551353" cy="2223108"/>
          </a:xfrm>
          <a:prstGeom prst="rect">
            <a:avLst/>
          </a:prstGeom>
          <a:ln>
            <a:noFill/>
          </a:ln>
        </p:spPr>
      </p:pic>
      <p:graphicFrame>
        <p:nvGraphicFramePr>
          <p:cNvPr id="10" name="Chart 9"/>
          <p:cNvGraphicFramePr>
            <a:graphicFrameLocks/>
          </p:cNvGraphicFramePr>
          <p:nvPr>
            <p:extLst>
              <p:ext uri="{D42A27DB-BD31-4B8C-83A1-F6EECF244321}">
                <p14:modId xmlns:p14="http://schemas.microsoft.com/office/powerpoint/2010/main" val="2225546232"/>
              </p:ext>
            </p:extLst>
          </p:nvPr>
        </p:nvGraphicFramePr>
        <p:xfrm>
          <a:off x="5716182" y="418179"/>
          <a:ext cx="2593660" cy="221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300834701"/>
              </p:ext>
            </p:extLst>
          </p:nvPr>
        </p:nvGraphicFramePr>
        <p:xfrm>
          <a:off x="5632860" y="2894001"/>
          <a:ext cx="2676982" cy="2249499"/>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p:cNvPicPr>
            <a:picLocks noChangeAspect="1"/>
          </p:cNvPicPr>
          <p:nvPr/>
        </p:nvPicPr>
        <p:blipFill>
          <a:blip r:embed="rId6"/>
          <a:stretch>
            <a:fillRect/>
          </a:stretch>
        </p:blipFill>
        <p:spPr>
          <a:xfrm>
            <a:off x="2869548" y="2715672"/>
            <a:ext cx="1984017" cy="2296229"/>
          </a:xfrm>
          <a:prstGeom prst="rect">
            <a:avLst/>
          </a:prstGeom>
        </p:spPr>
      </p:pic>
    </p:spTree>
    <p:extLst>
      <p:ext uri="{BB962C8B-B14F-4D97-AF65-F5344CB8AC3E}">
        <p14:creationId xmlns:p14="http://schemas.microsoft.com/office/powerpoint/2010/main" val="1614592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086441" y="1525296"/>
            <a:ext cx="4371426" cy="2144816"/>
          </a:xfrm>
          <a:prstGeom prst="rect">
            <a:avLst/>
          </a:prstGeom>
        </p:spPr>
      </p:pic>
      <p:sp>
        <p:nvSpPr>
          <p:cNvPr id="3" name="Rectangle 2"/>
          <p:cNvSpPr txBox="1">
            <a:spLocks noChangeArrowheads="1"/>
          </p:cNvSpPr>
          <p:nvPr/>
        </p:nvSpPr>
        <p:spPr>
          <a:xfrm>
            <a:off x="125227" y="210188"/>
            <a:ext cx="3268017" cy="42672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a:lstStyle>
          <a:p>
            <a:pPr algn="l" defTabSz="914378">
              <a:lnSpc>
                <a:spcPct val="80000"/>
              </a:lnSpc>
              <a:defRPr/>
            </a:pPr>
            <a:r>
              <a:rPr lang="en-US" sz="2400" dirty="0">
                <a:solidFill>
                  <a:srgbClr val="FFFFFF"/>
                </a:solidFill>
                <a:latin typeface="Franklin Gothic Book"/>
                <a:cs typeface="Franklin Gothic Book"/>
              </a:rPr>
              <a:t>Logistic &amp; Maintenance Hub Underway </a:t>
            </a:r>
          </a:p>
          <a:p>
            <a:pPr marL="136922" indent="-136922" algn="l" defTabSz="685800">
              <a:spcBef>
                <a:spcPts val="1200"/>
              </a:spcBef>
              <a:buFont typeface="Arial" panose="020B0604020202020204" pitchFamily="34" charset="0"/>
              <a:buChar char="•"/>
              <a:defRPr/>
            </a:pPr>
            <a:r>
              <a:rPr lang="en-US" sz="1400" dirty="0">
                <a:solidFill>
                  <a:srgbClr val="FFFFFF"/>
                </a:solidFill>
                <a:latin typeface="Franklin Gothic Book"/>
              </a:rPr>
              <a:t>Secures supply availability</a:t>
            </a:r>
          </a:p>
          <a:p>
            <a:pPr marL="136922" indent="-136922" algn="l" defTabSz="685800">
              <a:spcBef>
                <a:spcPts val="1200"/>
              </a:spcBef>
              <a:buFont typeface="Arial" panose="020B0604020202020204" pitchFamily="34" charset="0"/>
              <a:buChar char="•"/>
              <a:defRPr/>
            </a:pPr>
            <a:r>
              <a:rPr lang="en-US" sz="1400" dirty="0">
                <a:solidFill>
                  <a:srgbClr val="FFFFFF"/>
                </a:solidFill>
                <a:latin typeface="Franklin Gothic Book"/>
              </a:rPr>
              <a:t>$500 – $750k savings per well</a:t>
            </a:r>
          </a:p>
          <a:p>
            <a:pPr marL="274320" lvl="1" indent="-137160" algn="l" defTabSz="685800" fontAlgn="auto">
              <a:spcBef>
                <a:spcPts val="450"/>
              </a:spcBef>
              <a:spcAft>
                <a:spcPts val="0"/>
              </a:spcAft>
              <a:buFont typeface="Franklin Gothic Book" panose="020B0503020102020204" pitchFamily="34" charset="0"/>
              <a:buChar char="&gt;"/>
              <a:defRPr/>
            </a:pPr>
            <a:r>
              <a:rPr lang="en-US" sz="1200" dirty="0" smtClean="0">
                <a:solidFill>
                  <a:prstClr val="white"/>
                </a:solidFill>
                <a:latin typeface="Franklin Gothic Book"/>
                <a:cs typeface="+mn-cs"/>
              </a:rPr>
              <a:t>Below market </a:t>
            </a:r>
            <a:r>
              <a:rPr lang="en-US" sz="1200" dirty="0">
                <a:solidFill>
                  <a:prstClr val="white"/>
                </a:solidFill>
                <a:latin typeface="Franklin Gothic Book"/>
                <a:cs typeface="+mn-cs"/>
              </a:rPr>
              <a:t>cost of supply will offset potential service cost inflation</a:t>
            </a:r>
          </a:p>
          <a:p>
            <a:pPr marL="274320" lvl="1" indent="-137160" algn="l" defTabSz="685800" fontAlgn="auto">
              <a:spcBef>
                <a:spcPts val="450"/>
              </a:spcBef>
              <a:spcAft>
                <a:spcPts val="0"/>
              </a:spcAft>
              <a:buFont typeface="Franklin Gothic Book" panose="020B0503020102020204" pitchFamily="34" charset="0"/>
              <a:buChar char="&gt;"/>
              <a:defRPr/>
            </a:pPr>
            <a:r>
              <a:rPr lang="en-US" sz="1200" dirty="0">
                <a:solidFill>
                  <a:prstClr val="white"/>
                </a:solidFill>
                <a:latin typeface="Franklin Gothic Book"/>
                <a:cs typeface="+mn-cs"/>
              </a:rPr>
              <a:t>Reduces last mile logistics costs</a:t>
            </a:r>
          </a:p>
          <a:p>
            <a:pPr indent="-137160" algn="l" defTabSz="685800">
              <a:spcBef>
                <a:spcPts val="1200"/>
              </a:spcBef>
              <a:buFont typeface="Arial" panose="020B0604020202020204" pitchFamily="34" charset="0"/>
              <a:buChar char="•"/>
              <a:defRPr/>
            </a:pPr>
            <a:r>
              <a:rPr lang="en-US" sz="1400" dirty="0">
                <a:solidFill>
                  <a:srgbClr val="FFFFFF"/>
                </a:solidFill>
                <a:latin typeface="Franklin Gothic Book"/>
              </a:rPr>
              <a:t>Mutually beneficial partnerships</a:t>
            </a:r>
          </a:p>
          <a:p>
            <a:pPr algn="l" defTabSz="914355">
              <a:spcBef>
                <a:spcPts val="800"/>
              </a:spcBef>
              <a:defRPr/>
            </a:pPr>
            <a:endParaRPr lang="en-US" sz="1400" dirty="0">
              <a:solidFill>
                <a:srgbClr val="FFC000"/>
              </a:solidFill>
              <a:latin typeface="Franklin Gothic Book"/>
              <a:cs typeface="Franklin Gothic Book"/>
            </a:endParaRPr>
          </a:p>
        </p:txBody>
      </p:sp>
      <p:sp>
        <p:nvSpPr>
          <p:cNvPr id="9" name="TextBox 8"/>
          <p:cNvSpPr txBox="1"/>
          <p:nvPr/>
        </p:nvSpPr>
        <p:spPr>
          <a:xfrm>
            <a:off x="3777999" y="787786"/>
            <a:ext cx="1573595" cy="615553"/>
          </a:xfrm>
          <a:prstGeom prst="borderCallout1">
            <a:avLst>
              <a:gd name="adj1" fmla="val 101150"/>
              <a:gd name="adj2" fmla="val 53314"/>
              <a:gd name="adj3" fmla="val 185184"/>
              <a:gd name="adj4" fmla="val 53896"/>
            </a:avLst>
          </a:prstGeom>
          <a:noFill/>
          <a:ln>
            <a:solidFill>
              <a:schemeClr val="tx1"/>
            </a:solidFill>
          </a:ln>
        </p:spPr>
        <p:txBody>
          <a:bodyPr wrap="square" rtlCol="0">
            <a:spAutoFit/>
          </a:bodyPr>
          <a:lstStyle/>
          <a:p>
            <a:pPr defTabSz="914378">
              <a:defRPr/>
            </a:pPr>
            <a:r>
              <a:rPr lang="en-US" sz="1000" dirty="0">
                <a:solidFill>
                  <a:srgbClr val="000000"/>
                </a:solidFill>
                <a:latin typeface="Franklin Gothic Medium"/>
                <a:cs typeface="+mn-cs"/>
              </a:rPr>
              <a:t>Service company yard</a:t>
            </a:r>
          </a:p>
          <a:p>
            <a:pPr marL="171446" indent="-171446" defTabSz="914378">
              <a:buFont typeface="Arial" panose="020B0604020202020204" pitchFamily="34" charset="0"/>
              <a:buChar char="•"/>
              <a:defRPr/>
            </a:pPr>
            <a:r>
              <a:rPr lang="en-US" sz="800" dirty="0">
                <a:solidFill>
                  <a:srgbClr val="000000"/>
                </a:solidFill>
                <a:latin typeface="Franklin Gothic Medium"/>
                <a:cs typeface="+mn-cs"/>
              </a:rPr>
              <a:t>Maintenance</a:t>
            </a:r>
          </a:p>
          <a:p>
            <a:pPr marL="171446" indent="-171446" defTabSz="914378">
              <a:buFont typeface="Arial" panose="020B0604020202020204" pitchFamily="34" charset="0"/>
              <a:buChar char="•"/>
              <a:defRPr/>
            </a:pPr>
            <a:r>
              <a:rPr lang="en-US" sz="800" dirty="0">
                <a:solidFill>
                  <a:srgbClr val="000000"/>
                </a:solidFill>
                <a:latin typeface="Franklin Gothic Medium"/>
                <a:cs typeface="+mn-cs"/>
              </a:rPr>
              <a:t>Stimulation &amp; Cement</a:t>
            </a:r>
          </a:p>
          <a:p>
            <a:pPr marL="171446" indent="-171446" defTabSz="914378">
              <a:buFont typeface="Arial" panose="020B0604020202020204" pitchFamily="34" charset="0"/>
              <a:buChar char="•"/>
              <a:defRPr/>
            </a:pPr>
            <a:r>
              <a:rPr lang="en-US" sz="800" dirty="0">
                <a:solidFill>
                  <a:srgbClr val="000000"/>
                </a:solidFill>
                <a:latin typeface="Franklin Gothic Medium"/>
                <a:cs typeface="+mn-cs"/>
              </a:rPr>
              <a:t>Service directional tools</a:t>
            </a:r>
          </a:p>
        </p:txBody>
      </p:sp>
      <p:sp>
        <p:nvSpPr>
          <p:cNvPr id="11" name="TextBox 10"/>
          <p:cNvSpPr txBox="1"/>
          <p:nvPr/>
        </p:nvSpPr>
        <p:spPr>
          <a:xfrm>
            <a:off x="4016547" y="3953181"/>
            <a:ext cx="1898690" cy="615553"/>
          </a:xfrm>
          <a:prstGeom prst="borderCallout1">
            <a:avLst>
              <a:gd name="adj1" fmla="val -52"/>
              <a:gd name="adj2" fmla="val 82627"/>
              <a:gd name="adj3" fmla="val -241397"/>
              <a:gd name="adj4" fmla="val 82135"/>
            </a:avLst>
          </a:prstGeom>
          <a:noFill/>
          <a:ln>
            <a:solidFill>
              <a:schemeClr val="tx1"/>
            </a:solidFill>
          </a:ln>
        </p:spPr>
        <p:txBody>
          <a:bodyPr wrap="square" rtlCol="0">
            <a:spAutoFit/>
          </a:bodyPr>
          <a:lstStyle/>
          <a:p>
            <a:pPr defTabSz="914378">
              <a:defRPr/>
            </a:pPr>
            <a:r>
              <a:rPr lang="en-US" sz="1000" dirty="0">
                <a:solidFill>
                  <a:srgbClr val="000000"/>
                </a:solidFill>
                <a:latin typeface="Franklin Gothic Medium"/>
                <a:cs typeface="+mn-cs"/>
              </a:rPr>
              <a:t>Sand </a:t>
            </a:r>
            <a:r>
              <a:rPr lang="en-US" sz="1000" dirty="0" err="1">
                <a:solidFill>
                  <a:srgbClr val="000000"/>
                </a:solidFill>
                <a:latin typeface="Franklin Gothic Medium"/>
                <a:cs typeface="+mn-cs"/>
              </a:rPr>
              <a:t>Transload</a:t>
            </a:r>
            <a:r>
              <a:rPr lang="en-US" sz="1000" dirty="0">
                <a:solidFill>
                  <a:srgbClr val="000000"/>
                </a:solidFill>
                <a:latin typeface="Franklin Gothic Medium"/>
                <a:cs typeface="+mn-cs"/>
              </a:rPr>
              <a:t> and Storage</a:t>
            </a:r>
          </a:p>
          <a:p>
            <a:pPr marL="171446" indent="-171446" defTabSz="914378">
              <a:buFont typeface="Arial" panose="020B0604020202020204" pitchFamily="34" charset="0"/>
              <a:buChar char="•"/>
              <a:defRPr/>
            </a:pPr>
            <a:r>
              <a:rPr lang="en-US" sz="800" dirty="0">
                <a:solidFill>
                  <a:srgbClr val="000000"/>
                </a:solidFill>
                <a:latin typeface="Franklin Gothic Medium"/>
                <a:cs typeface="+mn-cs"/>
              </a:rPr>
              <a:t>6 Silos</a:t>
            </a:r>
          </a:p>
          <a:p>
            <a:pPr marL="171446" indent="-171446" defTabSz="914378">
              <a:buFont typeface="Arial" panose="020B0604020202020204" pitchFamily="34" charset="0"/>
              <a:buChar char="•"/>
              <a:defRPr/>
            </a:pPr>
            <a:r>
              <a:rPr lang="en-US" sz="800" dirty="0">
                <a:solidFill>
                  <a:srgbClr val="000000"/>
                </a:solidFill>
                <a:latin typeface="Franklin Gothic Medium"/>
                <a:cs typeface="+mn-cs"/>
              </a:rPr>
              <a:t>3 Unit train loops</a:t>
            </a:r>
          </a:p>
          <a:p>
            <a:pPr marL="171446" indent="-171446" defTabSz="914378">
              <a:buFont typeface="Arial" panose="020B0604020202020204" pitchFamily="34" charset="0"/>
              <a:buChar char="•"/>
              <a:defRPr/>
            </a:pPr>
            <a:r>
              <a:rPr lang="en-US" sz="800" dirty="0" err="1">
                <a:solidFill>
                  <a:srgbClr val="000000"/>
                </a:solidFill>
                <a:latin typeface="Franklin Gothic Medium"/>
                <a:cs typeface="+mn-cs"/>
              </a:rPr>
              <a:t>Transload</a:t>
            </a:r>
            <a:r>
              <a:rPr lang="en-US" sz="800" dirty="0">
                <a:solidFill>
                  <a:srgbClr val="000000"/>
                </a:solidFill>
                <a:latin typeface="Franklin Gothic Medium"/>
                <a:cs typeface="+mn-cs"/>
              </a:rPr>
              <a:t> capacity</a:t>
            </a:r>
          </a:p>
        </p:txBody>
      </p:sp>
      <p:sp>
        <p:nvSpPr>
          <p:cNvPr id="12" name="TextBox 11"/>
          <p:cNvSpPr txBox="1"/>
          <p:nvPr/>
        </p:nvSpPr>
        <p:spPr>
          <a:xfrm>
            <a:off x="6538541" y="787786"/>
            <a:ext cx="1822134" cy="615553"/>
          </a:xfrm>
          <a:prstGeom prst="borderCallout1">
            <a:avLst>
              <a:gd name="adj1" fmla="val 100037"/>
              <a:gd name="adj2" fmla="val 49368"/>
              <a:gd name="adj3" fmla="val 330724"/>
              <a:gd name="adj4" fmla="val 49773"/>
            </a:avLst>
          </a:prstGeom>
          <a:noFill/>
          <a:ln>
            <a:solidFill>
              <a:schemeClr val="tx1"/>
            </a:solidFill>
          </a:ln>
        </p:spPr>
        <p:txBody>
          <a:bodyPr wrap="square" rtlCol="0">
            <a:spAutoFit/>
          </a:bodyPr>
          <a:lstStyle/>
          <a:p>
            <a:pPr defTabSz="914378">
              <a:defRPr/>
            </a:pPr>
            <a:r>
              <a:rPr lang="en-US" sz="1000" dirty="0">
                <a:solidFill>
                  <a:srgbClr val="000000"/>
                </a:solidFill>
                <a:latin typeface="Franklin Gothic Medium"/>
                <a:cs typeface="+mn-cs"/>
              </a:rPr>
              <a:t>OCTG Laydown Yard</a:t>
            </a:r>
          </a:p>
          <a:p>
            <a:pPr marL="171446" indent="-171446" defTabSz="914378">
              <a:buFont typeface="Arial" panose="020B0604020202020204" pitchFamily="34" charset="0"/>
              <a:buChar char="•"/>
              <a:defRPr/>
            </a:pPr>
            <a:r>
              <a:rPr lang="en-US" sz="800" dirty="0">
                <a:solidFill>
                  <a:srgbClr val="000000"/>
                </a:solidFill>
                <a:latin typeface="Franklin Gothic Medium"/>
                <a:cs typeface="+mn-cs"/>
              </a:rPr>
              <a:t>~20 railcar spots</a:t>
            </a:r>
          </a:p>
          <a:p>
            <a:pPr marL="171446" indent="-171446" defTabSz="914378">
              <a:buFont typeface="Arial" panose="020B0604020202020204" pitchFamily="34" charset="0"/>
              <a:buChar char="•"/>
              <a:defRPr/>
            </a:pPr>
            <a:r>
              <a:rPr lang="en-US" sz="800" dirty="0">
                <a:solidFill>
                  <a:srgbClr val="000000"/>
                </a:solidFill>
                <a:latin typeface="Franklin Gothic Medium"/>
                <a:cs typeface="+mn-cs"/>
              </a:rPr>
              <a:t>Dedicated truck entry/exit</a:t>
            </a:r>
          </a:p>
          <a:p>
            <a:pPr marL="171446" indent="-171446" defTabSz="914378">
              <a:buFont typeface="Arial" panose="020B0604020202020204" pitchFamily="34" charset="0"/>
              <a:buChar char="•"/>
              <a:defRPr/>
            </a:pPr>
            <a:r>
              <a:rPr lang="en-US" sz="800" dirty="0">
                <a:solidFill>
                  <a:srgbClr val="000000"/>
                </a:solidFill>
                <a:latin typeface="Franklin Gothic Medium"/>
                <a:cs typeface="+mn-cs"/>
              </a:rPr>
              <a:t>Staging, returns, reclamation</a:t>
            </a:r>
          </a:p>
        </p:txBody>
      </p:sp>
      <p:sp>
        <p:nvSpPr>
          <p:cNvPr id="13" name="TextBox 12"/>
          <p:cNvSpPr txBox="1"/>
          <p:nvPr/>
        </p:nvSpPr>
        <p:spPr>
          <a:xfrm>
            <a:off x="6931033" y="3953182"/>
            <a:ext cx="1822134" cy="615553"/>
          </a:xfrm>
          <a:prstGeom prst="borderCallout1">
            <a:avLst>
              <a:gd name="adj1" fmla="val -263"/>
              <a:gd name="adj2" fmla="val 62897"/>
              <a:gd name="adj3" fmla="val -74287"/>
              <a:gd name="adj4" fmla="val 63399"/>
            </a:avLst>
          </a:prstGeom>
          <a:noFill/>
          <a:ln>
            <a:solidFill>
              <a:schemeClr val="tx1"/>
            </a:solidFill>
          </a:ln>
        </p:spPr>
        <p:txBody>
          <a:bodyPr wrap="square" rtlCol="0">
            <a:spAutoFit/>
          </a:bodyPr>
          <a:lstStyle/>
          <a:p>
            <a:pPr defTabSz="914378">
              <a:defRPr/>
            </a:pPr>
            <a:r>
              <a:rPr lang="en-US" sz="1000" dirty="0" err="1">
                <a:solidFill>
                  <a:srgbClr val="000000"/>
                </a:solidFill>
                <a:latin typeface="Franklin Gothic Medium"/>
                <a:cs typeface="+mn-cs"/>
              </a:rPr>
              <a:t>OxyChem</a:t>
            </a:r>
            <a:r>
              <a:rPr lang="en-US" sz="1000" dirty="0">
                <a:solidFill>
                  <a:srgbClr val="000000"/>
                </a:solidFill>
                <a:latin typeface="Franklin Gothic Medium"/>
                <a:cs typeface="+mn-cs"/>
              </a:rPr>
              <a:t> Acid Facility</a:t>
            </a:r>
          </a:p>
          <a:p>
            <a:pPr marL="171446" indent="-171446" defTabSz="914378">
              <a:buFont typeface="Arial" panose="020B0604020202020204" pitchFamily="34" charset="0"/>
              <a:buChar char="•"/>
              <a:defRPr/>
            </a:pPr>
            <a:r>
              <a:rPr lang="en-US" sz="800" dirty="0" err="1">
                <a:solidFill>
                  <a:srgbClr val="000000"/>
                </a:solidFill>
                <a:latin typeface="Franklin Gothic Medium"/>
                <a:cs typeface="+mn-cs"/>
              </a:rPr>
              <a:t>Transload</a:t>
            </a:r>
            <a:r>
              <a:rPr lang="en-US" sz="800" dirty="0">
                <a:solidFill>
                  <a:srgbClr val="000000"/>
                </a:solidFill>
                <a:latin typeface="Franklin Gothic Medium"/>
                <a:cs typeface="+mn-cs"/>
              </a:rPr>
              <a:t>, storage, and dilution of HCI for </a:t>
            </a:r>
            <a:r>
              <a:rPr lang="en-US" sz="800" dirty="0" err="1">
                <a:solidFill>
                  <a:srgbClr val="000000"/>
                </a:solidFill>
                <a:latin typeface="Franklin Gothic Medium"/>
                <a:cs typeface="+mn-cs"/>
              </a:rPr>
              <a:t>fracs</a:t>
            </a:r>
            <a:endParaRPr lang="en-US" sz="800" dirty="0">
              <a:solidFill>
                <a:srgbClr val="000000"/>
              </a:solidFill>
              <a:latin typeface="Franklin Gothic Medium"/>
              <a:cs typeface="+mn-cs"/>
            </a:endParaRPr>
          </a:p>
          <a:p>
            <a:pPr marL="171446" indent="-171446" defTabSz="914378">
              <a:buFont typeface="Arial" panose="020B0604020202020204" pitchFamily="34" charset="0"/>
              <a:buChar char="•"/>
              <a:defRPr/>
            </a:pPr>
            <a:r>
              <a:rPr lang="en-US" sz="800" dirty="0">
                <a:solidFill>
                  <a:srgbClr val="000000"/>
                </a:solidFill>
                <a:latin typeface="Franklin Gothic Medium"/>
                <a:cs typeface="+mn-cs"/>
              </a:rPr>
              <a:t>~20 rail </a:t>
            </a:r>
            <a:r>
              <a:rPr lang="en-US" sz="800" dirty="0" err="1">
                <a:solidFill>
                  <a:srgbClr val="000000"/>
                </a:solidFill>
                <a:latin typeface="Franklin Gothic Medium"/>
                <a:cs typeface="+mn-cs"/>
              </a:rPr>
              <a:t>transload</a:t>
            </a:r>
            <a:r>
              <a:rPr lang="en-US" sz="800" dirty="0">
                <a:solidFill>
                  <a:srgbClr val="000000"/>
                </a:solidFill>
                <a:latin typeface="Franklin Gothic Medium"/>
                <a:cs typeface="+mn-cs"/>
              </a:rPr>
              <a:t> capacity</a:t>
            </a:r>
          </a:p>
        </p:txBody>
      </p:sp>
      <p:sp>
        <p:nvSpPr>
          <p:cNvPr id="16" name="Rounded Rectangle 15"/>
          <p:cNvSpPr/>
          <p:nvPr/>
        </p:nvSpPr>
        <p:spPr>
          <a:xfrm>
            <a:off x="251860" y="2823870"/>
            <a:ext cx="2377040" cy="1671813"/>
          </a:xfrm>
          <a:prstGeom prst="roundRect">
            <a:avLst>
              <a:gd name="adj" fmla="val 1103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35" indent="-137156" defTabSz="914378">
              <a:spcBef>
                <a:spcPts val="450"/>
              </a:spcBef>
              <a:buFont typeface="Arial" pitchFamily="34" charset="0"/>
              <a:buChar char="•"/>
              <a:defRPr/>
            </a:pPr>
            <a:r>
              <a:rPr lang="en-US" sz="1200" b="1" i="1" dirty="0">
                <a:solidFill>
                  <a:srgbClr val="FFFFFE"/>
                </a:solidFill>
                <a:latin typeface="Franklin Gothic Book"/>
              </a:rPr>
              <a:t>Strategically located in New Mexico</a:t>
            </a:r>
          </a:p>
          <a:p>
            <a:pPr marL="205735" indent="-137156" defTabSz="914378">
              <a:spcBef>
                <a:spcPts val="450"/>
              </a:spcBef>
              <a:buFont typeface="Arial" pitchFamily="34" charset="0"/>
              <a:buChar char="•"/>
              <a:defRPr/>
            </a:pPr>
            <a:r>
              <a:rPr lang="en-US" sz="1200" b="1" i="1" dirty="0">
                <a:solidFill>
                  <a:srgbClr val="FFFFFE"/>
                </a:solidFill>
                <a:latin typeface="Franklin Gothic Book"/>
              </a:rPr>
              <a:t>244 acres</a:t>
            </a:r>
          </a:p>
          <a:p>
            <a:pPr marL="205735" indent="-137156" defTabSz="914378">
              <a:spcBef>
                <a:spcPts val="450"/>
              </a:spcBef>
              <a:buFont typeface="Arial" pitchFamily="34" charset="0"/>
              <a:buChar char="•"/>
              <a:defRPr/>
            </a:pPr>
            <a:r>
              <a:rPr lang="en-US" sz="1200" b="1" i="1" dirty="0">
                <a:solidFill>
                  <a:srgbClr val="FFFFFE"/>
                </a:solidFill>
                <a:latin typeface="Franklin Gothic Book"/>
              </a:rPr>
              <a:t>3 unit train loop</a:t>
            </a:r>
          </a:p>
          <a:p>
            <a:pPr marL="205735" indent="-137156" defTabSz="914378">
              <a:spcBef>
                <a:spcPts val="450"/>
              </a:spcBef>
              <a:buFont typeface="Arial" pitchFamily="34" charset="0"/>
              <a:buChar char="•"/>
              <a:defRPr/>
            </a:pPr>
            <a:r>
              <a:rPr lang="en-US" sz="1200" b="1" i="1" dirty="0">
                <a:solidFill>
                  <a:srgbClr val="FFFFFE"/>
                </a:solidFill>
                <a:latin typeface="Franklin Gothic Book"/>
              </a:rPr>
              <a:t>30,000 tons of sand storage</a:t>
            </a:r>
          </a:p>
          <a:p>
            <a:pPr marL="205735" indent="-137156" defTabSz="914378">
              <a:spcBef>
                <a:spcPts val="450"/>
              </a:spcBef>
              <a:buFont typeface="Arial" pitchFamily="34" charset="0"/>
              <a:buChar char="•"/>
              <a:defRPr/>
            </a:pPr>
            <a:r>
              <a:rPr lang="en-US" sz="1200" b="1" i="1" dirty="0">
                <a:solidFill>
                  <a:srgbClr val="FFFFFE"/>
                </a:solidFill>
                <a:latin typeface="Franklin Gothic Book"/>
              </a:rPr>
              <a:t>Supports 10-12 rigs/year</a:t>
            </a:r>
          </a:p>
          <a:p>
            <a:pPr marL="205735" indent="-137156" defTabSz="914378">
              <a:spcBef>
                <a:spcPts val="450"/>
              </a:spcBef>
              <a:buFont typeface="Arial" pitchFamily="34" charset="0"/>
              <a:buChar char="•"/>
              <a:defRPr/>
            </a:pPr>
            <a:r>
              <a:rPr lang="en-US" sz="1200" b="1" i="1" dirty="0">
                <a:solidFill>
                  <a:srgbClr val="FFFFFE"/>
                </a:solidFill>
                <a:latin typeface="Franklin Gothic Book"/>
              </a:rPr>
              <a:t>Operational in early 2018</a:t>
            </a:r>
          </a:p>
        </p:txBody>
      </p:sp>
      <p:sp>
        <p:nvSpPr>
          <p:cNvPr id="14" name="Rectangle 2"/>
          <p:cNvSpPr txBox="1">
            <a:spLocks noChangeArrowheads="1"/>
          </p:cNvSpPr>
          <p:nvPr/>
        </p:nvSpPr>
        <p:spPr>
          <a:xfrm>
            <a:off x="3933083" y="208629"/>
            <a:ext cx="5210917" cy="4572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a:lstStyle>
          <a:p>
            <a:pPr algn="l" defTabSz="914355">
              <a:lnSpc>
                <a:spcPct val="80000"/>
              </a:lnSpc>
              <a:defRPr/>
            </a:pPr>
            <a:r>
              <a:rPr lang="en-US" sz="1600" b="1" dirty="0" smtClean="0">
                <a:solidFill>
                  <a:srgbClr val="5D87A1"/>
                </a:solidFill>
                <a:latin typeface="Franklin Gothic Book" panose="020B0503020102020204" pitchFamily="34" charset="0"/>
                <a:cs typeface="Franklin Gothic Book"/>
              </a:rPr>
              <a:t>Value Chain Partnerships Lower Costs</a:t>
            </a:r>
            <a:endParaRPr lang="en-US" sz="1600" b="1" dirty="0">
              <a:solidFill>
                <a:srgbClr val="5D87A1"/>
              </a:solidFill>
              <a:latin typeface="Franklin Gothic Book" panose="020B0503020102020204" pitchFamily="34" charset="0"/>
              <a:cs typeface="Franklin Gothic Book"/>
            </a:endParaRPr>
          </a:p>
        </p:txBody>
      </p:sp>
    </p:spTree>
    <p:extLst>
      <p:ext uri="{BB962C8B-B14F-4D97-AF65-F5344CB8AC3E}">
        <p14:creationId xmlns:p14="http://schemas.microsoft.com/office/powerpoint/2010/main" val="305336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txBox="1">
            <a:spLocks noChangeArrowheads="1"/>
          </p:cNvSpPr>
          <p:nvPr/>
        </p:nvSpPr>
        <p:spPr>
          <a:xfrm>
            <a:off x="2490992" y="499602"/>
            <a:ext cx="6638260" cy="4572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a:lstStyle>
          <a:p>
            <a:pPr algn="l">
              <a:lnSpc>
                <a:spcPct val="80000"/>
              </a:lnSpc>
            </a:pPr>
            <a:r>
              <a:rPr lang="en-US" sz="2000" dirty="0" smtClean="0">
                <a:solidFill>
                  <a:srgbClr val="5D87A1"/>
                </a:solidFill>
                <a:latin typeface="Franklin Gothic Book" panose="020B0503020102020204" pitchFamily="34" charset="0"/>
                <a:cs typeface="Franklin Gothic Book"/>
              </a:rPr>
              <a:t>Proven Leader in Maximizing Recovery Across the Permian</a:t>
            </a:r>
            <a:endParaRPr lang="en-US" sz="1200" dirty="0">
              <a:solidFill>
                <a:srgbClr val="5D87A1"/>
              </a:solidFill>
              <a:latin typeface="Franklin Gothic Book" panose="020B0503020102020204" pitchFamily="34" charset="0"/>
              <a:cs typeface="Franklin Gothic Book"/>
            </a:endParaRPr>
          </a:p>
        </p:txBody>
      </p:sp>
      <p:graphicFrame>
        <p:nvGraphicFramePr>
          <p:cNvPr id="98" name="Chart 97"/>
          <p:cNvGraphicFramePr>
            <a:graphicFrameLocks/>
          </p:cNvGraphicFramePr>
          <p:nvPr>
            <p:extLst/>
          </p:nvPr>
        </p:nvGraphicFramePr>
        <p:xfrm>
          <a:off x="5603136" y="1116198"/>
          <a:ext cx="3154322" cy="3620432"/>
        </p:xfrm>
        <a:graphic>
          <a:graphicData uri="http://schemas.openxmlformats.org/drawingml/2006/chart">
            <c:chart xmlns:c="http://schemas.openxmlformats.org/drawingml/2006/chart" xmlns:r="http://schemas.openxmlformats.org/officeDocument/2006/relationships" r:id="rId3"/>
          </a:graphicData>
        </a:graphic>
      </p:graphicFrame>
      <p:sp>
        <p:nvSpPr>
          <p:cNvPr id="99" name="TextBox 98"/>
          <p:cNvSpPr txBox="1"/>
          <p:nvPr/>
        </p:nvSpPr>
        <p:spPr>
          <a:xfrm>
            <a:off x="6581214" y="4307021"/>
            <a:ext cx="443270" cy="153888"/>
          </a:xfrm>
          <a:prstGeom prst="rect">
            <a:avLst/>
          </a:prstGeom>
          <a:solidFill>
            <a:schemeClr val="bg1"/>
          </a:solidFill>
        </p:spPr>
        <p:txBody>
          <a:bodyPr wrap="square" lIns="0" tIns="0" rIns="0" bIns="0" rtlCol="0" anchor="ctr" anchorCtr="1">
            <a:spAutoFit/>
          </a:bodyPr>
          <a:lstStyle/>
          <a:p>
            <a:pPr algn="ctr"/>
            <a:r>
              <a:rPr lang="en-US" sz="1000" dirty="0" smtClean="0">
                <a:solidFill>
                  <a:srgbClr val="000000"/>
                </a:solidFill>
                <a:latin typeface="+mn-lt"/>
              </a:rPr>
              <a:t>&lt;$10 </a:t>
            </a:r>
          </a:p>
        </p:txBody>
      </p:sp>
      <p:sp>
        <p:nvSpPr>
          <p:cNvPr id="100" name="TextBox 99"/>
          <p:cNvSpPr txBox="1"/>
          <p:nvPr/>
        </p:nvSpPr>
        <p:spPr>
          <a:xfrm>
            <a:off x="6023118" y="4307022"/>
            <a:ext cx="512327" cy="153888"/>
          </a:xfrm>
          <a:prstGeom prst="rect">
            <a:avLst/>
          </a:prstGeom>
          <a:solidFill>
            <a:schemeClr val="bg1"/>
          </a:solidFill>
        </p:spPr>
        <p:txBody>
          <a:bodyPr wrap="square" lIns="0" tIns="0" rIns="0" bIns="0" rtlCol="0" anchor="ctr" anchorCtr="1">
            <a:spAutoFit/>
          </a:bodyPr>
          <a:lstStyle/>
          <a:p>
            <a:pPr algn="ctr"/>
            <a:r>
              <a:rPr lang="en-US" sz="1000" dirty="0" smtClean="0">
                <a:solidFill>
                  <a:srgbClr val="000000"/>
                </a:solidFill>
                <a:latin typeface="+mn-lt"/>
              </a:rPr>
              <a:t>&lt;$6 </a:t>
            </a:r>
            <a:endParaRPr lang="en-US" sz="1000" dirty="0">
              <a:solidFill>
                <a:srgbClr val="000000"/>
              </a:solidFill>
              <a:latin typeface="+mn-lt"/>
            </a:endParaRPr>
          </a:p>
        </p:txBody>
      </p:sp>
      <p:sp>
        <p:nvSpPr>
          <p:cNvPr id="101" name="Rectangle 2"/>
          <p:cNvSpPr txBox="1">
            <a:spLocks noChangeArrowheads="1"/>
          </p:cNvSpPr>
          <p:nvPr/>
        </p:nvSpPr>
        <p:spPr>
          <a:xfrm>
            <a:off x="5550855" y="975658"/>
            <a:ext cx="2060718" cy="389539"/>
          </a:xfrm>
          <a:prstGeom prst="rect">
            <a:avLst/>
          </a:prstGeom>
        </p:spPr>
        <p:txBody>
          <a:bodyPr lIns="68580" tIns="34290" rIns="68580" bIns="34290"/>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a:lstStyle>
          <a:p>
            <a:pPr algn="l">
              <a:lnSpc>
                <a:spcPct val="80000"/>
              </a:lnSpc>
            </a:pPr>
            <a:r>
              <a:rPr lang="en-US" sz="1000" b="1" dirty="0" smtClean="0">
                <a:solidFill>
                  <a:srgbClr val="000000"/>
                </a:solidFill>
                <a:latin typeface="+mn-lt"/>
                <a:cs typeface="Franklin Gothic Book"/>
              </a:rPr>
              <a:t>Permian EOR </a:t>
            </a:r>
          </a:p>
          <a:p>
            <a:pPr algn="l">
              <a:lnSpc>
                <a:spcPct val="80000"/>
              </a:lnSpc>
            </a:pPr>
            <a:r>
              <a:rPr lang="en-US" sz="1000" b="1" dirty="0" smtClean="0">
                <a:solidFill>
                  <a:srgbClr val="000000"/>
                </a:solidFill>
                <a:latin typeface="+mn-lt"/>
                <a:cs typeface="Franklin Gothic Book"/>
              </a:rPr>
              <a:t>Net Resource Potential</a:t>
            </a:r>
            <a:endParaRPr lang="en-US" sz="600" b="1" dirty="0">
              <a:solidFill>
                <a:srgbClr val="000000"/>
              </a:solidFill>
              <a:latin typeface="+mn-lt"/>
              <a:cs typeface="Franklin Gothic Book"/>
            </a:endParaRPr>
          </a:p>
        </p:txBody>
      </p:sp>
      <p:sp>
        <p:nvSpPr>
          <p:cNvPr id="102" name="Rectangle 2"/>
          <p:cNvSpPr txBox="1">
            <a:spLocks noChangeArrowheads="1"/>
          </p:cNvSpPr>
          <p:nvPr/>
        </p:nvSpPr>
        <p:spPr>
          <a:xfrm rot="16200000">
            <a:off x="5181600" y="1286687"/>
            <a:ext cx="685800" cy="228600"/>
          </a:xfrm>
          <a:prstGeom prst="rect">
            <a:avLst/>
          </a:prstGeom>
        </p:spPr>
        <p:txBody>
          <a:bodyPr lIns="68580" tIns="34290" rIns="68580" bIns="34290"/>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a:lstStyle>
          <a:p>
            <a:pPr algn="l">
              <a:lnSpc>
                <a:spcPct val="80000"/>
              </a:lnSpc>
            </a:pPr>
            <a:r>
              <a:rPr lang="en-US" sz="900" dirty="0" smtClean="0">
                <a:solidFill>
                  <a:srgbClr val="000000"/>
                </a:solidFill>
                <a:latin typeface="+mn-lt"/>
                <a:cs typeface="Franklin Gothic Book"/>
              </a:rPr>
              <a:t>MMBOE</a:t>
            </a:r>
            <a:endParaRPr lang="en-US" sz="500" dirty="0">
              <a:solidFill>
                <a:srgbClr val="000000"/>
              </a:solidFill>
              <a:latin typeface="+mn-lt"/>
              <a:cs typeface="Franklin Gothic Book"/>
            </a:endParaRPr>
          </a:p>
        </p:txBody>
      </p:sp>
      <p:pic>
        <p:nvPicPr>
          <p:cNvPr id="10" name="Picture 9"/>
          <p:cNvPicPr>
            <a:picLocks noChangeAspect="1"/>
          </p:cNvPicPr>
          <p:nvPr/>
        </p:nvPicPr>
        <p:blipFill>
          <a:blip r:embed="rId4"/>
          <a:stretch>
            <a:fillRect/>
          </a:stretch>
        </p:blipFill>
        <p:spPr>
          <a:xfrm>
            <a:off x="2690890" y="1210649"/>
            <a:ext cx="2539369" cy="3067182"/>
          </a:xfrm>
          <a:prstGeom prst="rect">
            <a:avLst/>
          </a:prstGeom>
          <a:ln w="9525">
            <a:solidFill>
              <a:schemeClr val="tx1"/>
            </a:solidFill>
          </a:ln>
        </p:spPr>
      </p:pic>
      <p:sp>
        <p:nvSpPr>
          <p:cNvPr id="103" name="TextBox 102"/>
          <p:cNvSpPr txBox="1"/>
          <p:nvPr/>
        </p:nvSpPr>
        <p:spPr>
          <a:xfrm>
            <a:off x="5988451" y="3547527"/>
            <a:ext cx="677880" cy="215444"/>
          </a:xfrm>
          <a:prstGeom prst="rect">
            <a:avLst/>
          </a:prstGeom>
          <a:noFill/>
        </p:spPr>
        <p:txBody>
          <a:bodyPr wrap="square" rtlCol="0">
            <a:spAutoFit/>
          </a:bodyPr>
          <a:lstStyle/>
          <a:p>
            <a:pPr algn="ctr"/>
            <a:r>
              <a:rPr lang="en-US" sz="800" b="1" dirty="0" smtClean="0">
                <a:solidFill>
                  <a:srgbClr val="FFFFFF"/>
                </a:solidFill>
                <a:latin typeface="+mn-lt"/>
              </a:rPr>
              <a:t>CO</a:t>
            </a:r>
            <a:r>
              <a:rPr lang="en-US" sz="800" baseline="-25000" dirty="0">
                <a:solidFill>
                  <a:srgbClr val="FFFFFF"/>
                </a:solidFill>
                <a:latin typeface="+mn-lt"/>
                <a:cs typeface="Franklin Gothic Book"/>
              </a:rPr>
              <a:t>2</a:t>
            </a:r>
            <a:r>
              <a:rPr lang="en-US" sz="800" b="1" dirty="0" smtClean="0">
                <a:solidFill>
                  <a:srgbClr val="FFFFFF"/>
                </a:solidFill>
                <a:latin typeface="+mn-lt"/>
              </a:rPr>
              <a:t> Floods</a:t>
            </a:r>
            <a:endParaRPr lang="en-US" sz="800" b="1" dirty="0">
              <a:solidFill>
                <a:srgbClr val="FFFFFF"/>
              </a:solidFill>
              <a:latin typeface="+mn-lt"/>
            </a:endParaRPr>
          </a:p>
        </p:txBody>
      </p:sp>
      <p:sp>
        <p:nvSpPr>
          <p:cNvPr id="104" name="TextBox 103"/>
          <p:cNvSpPr txBox="1"/>
          <p:nvPr/>
        </p:nvSpPr>
        <p:spPr>
          <a:xfrm>
            <a:off x="5996071" y="3081567"/>
            <a:ext cx="677880" cy="215444"/>
          </a:xfrm>
          <a:prstGeom prst="rect">
            <a:avLst/>
          </a:prstGeom>
          <a:noFill/>
        </p:spPr>
        <p:txBody>
          <a:bodyPr wrap="square" rtlCol="0">
            <a:spAutoFit/>
          </a:bodyPr>
          <a:lstStyle/>
          <a:p>
            <a:pPr algn="ctr"/>
            <a:r>
              <a:rPr lang="en-US" sz="800" b="1" dirty="0" smtClean="0">
                <a:solidFill>
                  <a:srgbClr val="FFFFFF"/>
                </a:solidFill>
                <a:latin typeface="+mn-lt"/>
              </a:rPr>
              <a:t>TZ/ROZ*</a:t>
            </a:r>
            <a:endParaRPr lang="en-US" sz="800" b="1" dirty="0">
              <a:solidFill>
                <a:srgbClr val="FFFFFF"/>
              </a:solidFill>
              <a:latin typeface="+mn-lt"/>
            </a:endParaRPr>
          </a:p>
        </p:txBody>
      </p:sp>
      <p:sp>
        <p:nvSpPr>
          <p:cNvPr id="105" name="TextBox 104"/>
          <p:cNvSpPr txBox="1"/>
          <p:nvPr/>
        </p:nvSpPr>
        <p:spPr>
          <a:xfrm>
            <a:off x="6607773" y="3207831"/>
            <a:ext cx="918225" cy="584775"/>
          </a:xfrm>
          <a:prstGeom prst="rect">
            <a:avLst/>
          </a:prstGeom>
          <a:noFill/>
          <a:ln>
            <a:solidFill>
              <a:schemeClr val="bg1"/>
            </a:solidFill>
          </a:ln>
        </p:spPr>
        <p:txBody>
          <a:bodyPr wrap="square" rtlCol="0">
            <a:spAutoFit/>
          </a:bodyPr>
          <a:lstStyle/>
          <a:p>
            <a:pPr algn="ctr"/>
            <a:r>
              <a:rPr lang="en-US" sz="800" b="1" dirty="0" smtClean="0">
                <a:solidFill>
                  <a:schemeClr val="bg2"/>
                </a:solidFill>
                <a:latin typeface="+mn-lt"/>
              </a:rPr>
              <a:t>Water Floods + Other Infill Drilling Opportunities</a:t>
            </a:r>
            <a:endParaRPr lang="en-US" sz="800" b="1" dirty="0">
              <a:solidFill>
                <a:schemeClr val="bg2"/>
              </a:solidFill>
              <a:latin typeface="+mn-lt"/>
            </a:endParaRPr>
          </a:p>
        </p:txBody>
      </p:sp>
      <p:sp>
        <p:nvSpPr>
          <p:cNvPr id="11" name="Up Arrow 10"/>
          <p:cNvSpPr/>
          <p:nvPr/>
        </p:nvSpPr>
        <p:spPr bwMode="auto">
          <a:xfrm>
            <a:off x="7967902" y="1383876"/>
            <a:ext cx="1033272" cy="723340"/>
          </a:xfrm>
          <a:prstGeom prst="upArrow">
            <a:avLst/>
          </a:prstGeom>
          <a:solidFill>
            <a:srgbClr val="5F839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mn-lt"/>
            </a:endParaRPr>
          </a:p>
        </p:txBody>
      </p:sp>
      <p:sp>
        <p:nvSpPr>
          <p:cNvPr id="108" name="TextBox 107"/>
          <p:cNvSpPr txBox="1"/>
          <p:nvPr/>
        </p:nvSpPr>
        <p:spPr>
          <a:xfrm>
            <a:off x="2806879" y="4280842"/>
            <a:ext cx="2057400" cy="230832"/>
          </a:xfrm>
          <a:prstGeom prst="rect">
            <a:avLst/>
          </a:prstGeom>
          <a:noFill/>
        </p:spPr>
        <p:txBody>
          <a:bodyPr wrap="square" rtlCol="0">
            <a:spAutoFit/>
          </a:bodyPr>
          <a:lstStyle/>
          <a:p>
            <a:r>
              <a:rPr lang="en-US" sz="900" dirty="0" smtClean="0">
                <a:solidFill>
                  <a:srgbClr val="000000"/>
                </a:solidFill>
                <a:latin typeface="+mn-lt"/>
              </a:rPr>
              <a:t>Permian EOR Acreage</a:t>
            </a:r>
            <a:endParaRPr lang="en-US" sz="900" dirty="0">
              <a:solidFill>
                <a:srgbClr val="000000"/>
              </a:solidFill>
              <a:latin typeface="+mn-lt"/>
            </a:endParaRPr>
          </a:p>
        </p:txBody>
      </p:sp>
      <p:sp>
        <p:nvSpPr>
          <p:cNvPr id="109" name="Rectangle 108"/>
          <p:cNvSpPr/>
          <p:nvPr/>
        </p:nvSpPr>
        <p:spPr bwMode="auto">
          <a:xfrm>
            <a:off x="2683277" y="4326443"/>
            <a:ext cx="199329" cy="157689"/>
          </a:xfrm>
          <a:prstGeom prst="rect">
            <a:avLst/>
          </a:prstGeom>
          <a:solidFill>
            <a:srgbClr val="00539B"/>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mn-lt"/>
            </a:endParaRPr>
          </a:p>
        </p:txBody>
      </p:sp>
      <p:sp>
        <p:nvSpPr>
          <p:cNvPr id="20" name="TextBox 19"/>
          <p:cNvSpPr txBox="1"/>
          <p:nvPr/>
        </p:nvSpPr>
        <p:spPr>
          <a:xfrm>
            <a:off x="2611402" y="3004623"/>
            <a:ext cx="789785" cy="369332"/>
          </a:xfrm>
          <a:prstGeom prst="rect">
            <a:avLst/>
          </a:prstGeom>
          <a:noFill/>
        </p:spPr>
        <p:txBody>
          <a:bodyPr wrap="square" rtlCol="0">
            <a:spAutoFit/>
          </a:bodyPr>
          <a:lstStyle/>
          <a:p>
            <a:pPr algn="ctr"/>
            <a:r>
              <a:rPr lang="en-US" sz="900" b="1" dirty="0" smtClean="0">
                <a:solidFill>
                  <a:prstClr val="black"/>
                </a:solidFill>
                <a:latin typeface="+mn-lt"/>
              </a:rPr>
              <a:t>Delaware </a:t>
            </a:r>
            <a:r>
              <a:rPr lang="en-US" sz="900" b="1" dirty="0">
                <a:solidFill>
                  <a:prstClr val="black"/>
                </a:solidFill>
                <a:latin typeface="+mn-lt"/>
              </a:rPr>
              <a:t>Basin</a:t>
            </a:r>
          </a:p>
        </p:txBody>
      </p:sp>
      <p:sp>
        <p:nvSpPr>
          <p:cNvPr id="21" name="TextBox 20"/>
          <p:cNvSpPr txBox="1"/>
          <p:nvPr/>
        </p:nvSpPr>
        <p:spPr>
          <a:xfrm>
            <a:off x="3882507" y="2201839"/>
            <a:ext cx="883575" cy="230832"/>
          </a:xfrm>
          <a:prstGeom prst="rect">
            <a:avLst/>
          </a:prstGeom>
          <a:noFill/>
        </p:spPr>
        <p:txBody>
          <a:bodyPr wrap="none" rtlCol="0">
            <a:spAutoFit/>
          </a:bodyPr>
          <a:lstStyle/>
          <a:p>
            <a:r>
              <a:rPr lang="en-US" sz="900" b="1" dirty="0">
                <a:solidFill>
                  <a:prstClr val="black"/>
                </a:solidFill>
                <a:latin typeface="+mn-lt"/>
              </a:rPr>
              <a:t>Midland Basin</a:t>
            </a:r>
          </a:p>
        </p:txBody>
      </p:sp>
      <p:sp>
        <p:nvSpPr>
          <p:cNvPr id="22" name="TextBox 21"/>
          <p:cNvSpPr txBox="1"/>
          <p:nvPr/>
        </p:nvSpPr>
        <p:spPr>
          <a:xfrm>
            <a:off x="3371388" y="3318911"/>
            <a:ext cx="840295" cy="369332"/>
          </a:xfrm>
          <a:prstGeom prst="rect">
            <a:avLst/>
          </a:prstGeom>
          <a:noFill/>
        </p:spPr>
        <p:txBody>
          <a:bodyPr wrap="none" rtlCol="0">
            <a:spAutoFit/>
          </a:bodyPr>
          <a:lstStyle/>
          <a:p>
            <a:pPr algn="ctr"/>
            <a:r>
              <a:rPr lang="en-US" sz="900" b="1" dirty="0">
                <a:solidFill>
                  <a:prstClr val="black"/>
                </a:solidFill>
                <a:latin typeface="+mn-lt"/>
              </a:rPr>
              <a:t>Central Basin</a:t>
            </a:r>
          </a:p>
          <a:p>
            <a:pPr algn="ctr"/>
            <a:r>
              <a:rPr lang="en-US" sz="900" b="1" dirty="0">
                <a:solidFill>
                  <a:prstClr val="black"/>
                </a:solidFill>
                <a:latin typeface="+mn-lt"/>
              </a:rPr>
              <a:t>Platform</a:t>
            </a:r>
          </a:p>
        </p:txBody>
      </p:sp>
      <p:sp>
        <p:nvSpPr>
          <p:cNvPr id="23" name="Up Arrow 22"/>
          <p:cNvSpPr/>
          <p:nvPr/>
        </p:nvSpPr>
        <p:spPr bwMode="auto">
          <a:xfrm rot="16200000">
            <a:off x="6655555" y="1589236"/>
            <a:ext cx="793313" cy="723340"/>
          </a:xfrm>
          <a:prstGeom prst="upArrow">
            <a:avLst/>
          </a:prstGeom>
          <a:solidFill>
            <a:srgbClr val="80808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mn-lt"/>
            </a:endParaRPr>
          </a:p>
        </p:txBody>
      </p:sp>
      <p:sp>
        <p:nvSpPr>
          <p:cNvPr id="106" name="TextBox 105"/>
          <p:cNvSpPr txBox="1"/>
          <p:nvPr/>
        </p:nvSpPr>
        <p:spPr>
          <a:xfrm>
            <a:off x="7009377" y="1739970"/>
            <a:ext cx="809010" cy="338554"/>
          </a:xfrm>
          <a:prstGeom prst="rect">
            <a:avLst/>
          </a:prstGeom>
          <a:noFill/>
        </p:spPr>
        <p:txBody>
          <a:bodyPr wrap="square" rtlCol="0">
            <a:spAutoFit/>
          </a:bodyPr>
          <a:lstStyle/>
          <a:p>
            <a:pPr algn="ctr"/>
            <a:r>
              <a:rPr lang="en-US" sz="800" b="1" dirty="0" smtClean="0">
                <a:solidFill>
                  <a:srgbClr val="FFFFFF"/>
                </a:solidFill>
                <a:latin typeface="+mn-lt"/>
              </a:rPr>
              <a:t>High-gradable Inventory</a:t>
            </a:r>
            <a:endParaRPr lang="en-US" sz="800" b="1" dirty="0">
              <a:solidFill>
                <a:srgbClr val="FFFFFF"/>
              </a:solidFill>
              <a:latin typeface="+mn-lt"/>
            </a:endParaRPr>
          </a:p>
        </p:txBody>
      </p:sp>
      <p:cxnSp>
        <p:nvCxnSpPr>
          <p:cNvPr id="4" name="Straight Arrow Connector 3"/>
          <p:cNvCxnSpPr/>
          <p:nvPr/>
        </p:nvCxnSpPr>
        <p:spPr bwMode="auto">
          <a:xfrm flipV="1">
            <a:off x="6861318" y="2926415"/>
            <a:ext cx="5569" cy="281416"/>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 name="TextBox 23"/>
          <p:cNvSpPr txBox="1"/>
          <p:nvPr/>
        </p:nvSpPr>
        <p:spPr>
          <a:xfrm>
            <a:off x="1875504" y="4923165"/>
            <a:ext cx="6781800" cy="200055"/>
          </a:xfrm>
          <a:prstGeom prst="rect">
            <a:avLst/>
          </a:prstGeom>
          <a:noFill/>
        </p:spPr>
        <p:txBody>
          <a:bodyPr wrap="square" rtlCol="0">
            <a:spAutoFit/>
          </a:bodyPr>
          <a:lstStyle/>
          <a:p>
            <a:r>
              <a:rPr lang="en-US" sz="700" dirty="0" smtClean="0">
                <a:solidFill>
                  <a:srgbClr val="00539B"/>
                </a:solidFill>
                <a:latin typeface="+mn-lt"/>
              </a:rPr>
              <a:t>*Note: TZ/ROZ – Transition Zone and Residual Oil Zone</a:t>
            </a:r>
            <a:endParaRPr lang="en-US" sz="700" dirty="0">
              <a:solidFill>
                <a:srgbClr val="00539B"/>
              </a:solidFill>
              <a:latin typeface="+mn-lt"/>
            </a:endParaRPr>
          </a:p>
        </p:txBody>
      </p:sp>
      <p:sp>
        <p:nvSpPr>
          <p:cNvPr id="25" name="Rectangle 2"/>
          <p:cNvSpPr txBox="1">
            <a:spLocks noChangeArrowheads="1"/>
          </p:cNvSpPr>
          <p:nvPr/>
        </p:nvSpPr>
        <p:spPr>
          <a:xfrm>
            <a:off x="304800" y="514350"/>
            <a:ext cx="1828800" cy="42672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a:lstStyle>
          <a:p>
            <a:pPr algn="l">
              <a:lnSpc>
                <a:spcPct val="80000"/>
              </a:lnSpc>
            </a:pPr>
            <a:r>
              <a:rPr lang="en-US" sz="2000" dirty="0" smtClean="0">
                <a:solidFill>
                  <a:schemeClr val="bg1"/>
                </a:solidFill>
                <a:latin typeface="Franklin Gothic Book"/>
                <a:cs typeface="Franklin Gothic Book"/>
              </a:rPr>
              <a:t>Permian EOR</a:t>
            </a:r>
          </a:p>
          <a:p>
            <a:pPr algn="l"/>
            <a:endParaRPr lang="en-US" sz="1200" dirty="0">
              <a:solidFill>
                <a:schemeClr val="bg1"/>
              </a:solidFill>
              <a:latin typeface="Franklin Gothic Book"/>
              <a:cs typeface="Franklin Gothic Book"/>
            </a:endParaRPr>
          </a:p>
          <a:p>
            <a:pPr algn="l"/>
            <a:r>
              <a:rPr lang="en-US" sz="1200" dirty="0">
                <a:solidFill>
                  <a:schemeClr val="bg1"/>
                </a:solidFill>
                <a:latin typeface="Franklin Gothic Book"/>
                <a:cs typeface="Franklin Gothic Book"/>
              </a:rPr>
              <a:t>Significant </a:t>
            </a:r>
            <a:r>
              <a:rPr lang="en-US" sz="1200" dirty="0" smtClean="0">
                <a:solidFill>
                  <a:schemeClr val="bg1"/>
                </a:solidFill>
                <a:latin typeface="Franklin Gothic Book"/>
                <a:cs typeface="Franklin Gothic Book"/>
              </a:rPr>
              <a:t>inventory </a:t>
            </a:r>
            <a:r>
              <a:rPr lang="en-US" sz="1200" dirty="0">
                <a:solidFill>
                  <a:schemeClr val="bg1"/>
                </a:solidFill>
                <a:latin typeface="Franklin Gothic Book"/>
                <a:cs typeface="Franklin Gothic Book"/>
              </a:rPr>
              <a:t>in 10-year plan</a:t>
            </a:r>
          </a:p>
          <a:p>
            <a:pPr algn="l"/>
            <a:endParaRPr lang="en-US" sz="1200" dirty="0">
              <a:solidFill>
                <a:schemeClr val="bg1"/>
              </a:solidFill>
              <a:latin typeface="Franklin Gothic Book"/>
              <a:cs typeface="Franklin Gothic Book"/>
            </a:endParaRPr>
          </a:p>
          <a:p>
            <a:pPr algn="l"/>
            <a:r>
              <a:rPr lang="en-US" sz="1200" dirty="0">
                <a:solidFill>
                  <a:schemeClr val="bg1"/>
                </a:solidFill>
                <a:latin typeface="Franklin Gothic Book"/>
                <a:cs typeface="Franklin Gothic Book"/>
              </a:rPr>
              <a:t>Geographically diverse</a:t>
            </a:r>
          </a:p>
          <a:p>
            <a:pPr algn="l"/>
            <a:endParaRPr lang="en-US" sz="1200" dirty="0">
              <a:solidFill>
                <a:schemeClr val="bg1"/>
              </a:solidFill>
              <a:latin typeface="Franklin Gothic Book"/>
              <a:cs typeface="Franklin Gothic Book"/>
            </a:endParaRPr>
          </a:p>
          <a:p>
            <a:pPr algn="l"/>
            <a:r>
              <a:rPr lang="en-US" sz="1200" dirty="0">
                <a:solidFill>
                  <a:schemeClr val="bg1"/>
                </a:solidFill>
                <a:latin typeface="Franklin Gothic Book"/>
                <a:cs typeface="Franklin Gothic Book"/>
              </a:rPr>
              <a:t>100 </a:t>
            </a:r>
            <a:r>
              <a:rPr lang="en-US" sz="1200" dirty="0" smtClean="0">
                <a:solidFill>
                  <a:schemeClr val="bg1"/>
                </a:solidFill>
                <a:latin typeface="Franklin Gothic Book"/>
                <a:cs typeface="Franklin Gothic Book"/>
              </a:rPr>
              <a:t>active  </a:t>
            </a:r>
            <a:r>
              <a:rPr lang="en-US" sz="1200" dirty="0">
                <a:solidFill>
                  <a:schemeClr val="bg1"/>
                </a:solidFill>
                <a:latin typeface="Franklin Gothic Book"/>
                <a:cs typeface="Franklin Gothic Book"/>
              </a:rPr>
              <a:t>CO</a:t>
            </a:r>
            <a:r>
              <a:rPr lang="en-US" sz="1200" baseline="-25000" dirty="0">
                <a:solidFill>
                  <a:schemeClr val="bg1"/>
                </a:solidFill>
                <a:latin typeface="Franklin Gothic Book"/>
                <a:cs typeface="Franklin Gothic Book"/>
              </a:rPr>
              <a:t>2 </a:t>
            </a:r>
            <a:r>
              <a:rPr lang="en-US" sz="1200" dirty="0">
                <a:solidFill>
                  <a:schemeClr val="bg1"/>
                </a:solidFill>
                <a:latin typeface="Franklin Gothic Book"/>
                <a:cs typeface="Franklin Gothic Book"/>
              </a:rPr>
              <a:t>+ water floods covering multiple horizons</a:t>
            </a:r>
          </a:p>
          <a:p>
            <a:pPr marL="171446" indent="-171446" algn="l">
              <a:buFont typeface="Arial" panose="020B0604020202020204" pitchFamily="34" charset="0"/>
              <a:buChar char="•"/>
            </a:pPr>
            <a:endParaRPr lang="en-US" sz="1200" dirty="0">
              <a:solidFill>
                <a:schemeClr val="bg1"/>
              </a:solidFill>
              <a:latin typeface="Franklin Gothic Book"/>
              <a:cs typeface="Franklin Gothic Book"/>
            </a:endParaRPr>
          </a:p>
          <a:p>
            <a:pPr algn="l"/>
            <a:r>
              <a:rPr lang="en-US" sz="1200" dirty="0">
                <a:solidFill>
                  <a:schemeClr val="bg1"/>
                </a:solidFill>
                <a:latin typeface="Franklin Gothic Book"/>
                <a:cs typeface="Franklin Gothic Book"/>
              </a:rPr>
              <a:t>2 </a:t>
            </a:r>
            <a:r>
              <a:rPr lang="en-US" sz="1200" dirty="0" smtClean="0">
                <a:solidFill>
                  <a:schemeClr val="bg1"/>
                </a:solidFill>
                <a:latin typeface="Franklin Gothic Book"/>
                <a:cs typeface="Franklin Gothic Book"/>
              </a:rPr>
              <a:t>BBOE </a:t>
            </a:r>
            <a:r>
              <a:rPr lang="en-US" sz="1200" dirty="0">
                <a:solidFill>
                  <a:schemeClr val="bg1"/>
                </a:solidFill>
                <a:latin typeface="Franklin Gothic Book"/>
                <a:cs typeface="Franklin Gothic Book"/>
              </a:rPr>
              <a:t>of </a:t>
            </a:r>
            <a:r>
              <a:rPr lang="en-US" sz="1200" dirty="0" smtClean="0">
                <a:solidFill>
                  <a:schemeClr val="bg1"/>
                </a:solidFill>
                <a:latin typeface="Franklin Gothic Book"/>
                <a:cs typeface="Franklin Gothic Book"/>
              </a:rPr>
              <a:t>identified </a:t>
            </a:r>
            <a:r>
              <a:rPr lang="en-US" sz="1200" dirty="0">
                <a:solidFill>
                  <a:schemeClr val="bg1"/>
                </a:solidFill>
                <a:latin typeface="Franklin Gothic Book"/>
                <a:cs typeface="Franklin Gothic Book"/>
              </a:rPr>
              <a:t>n</a:t>
            </a:r>
            <a:r>
              <a:rPr lang="en-US" sz="1200" dirty="0" smtClean="0">
                <a:solidFill>
                  <a:schemeClr val="bg1"/>
                </a:solidFill>
                <a:latin typeface="Franklin Gothic Book"/>
                <a:cs typeface="Franklin Gothic Book"/>
              </a:rPr>
              <a:t>et </a:t>
            </a:r>
            <a:r>
              <a:rPr lang="en-US" sz="1200" dirty="0">
                <a:solidFill>
                  <a:schemeClr val="bg1"/>
                </a:solidFill>
                <a:latin typeface="Franklin Gothic Book"/>
                <a:cs typeface="Franklin Gothic Book"/>
              </a:rPr>
              <a:t>r</a:t>
            </a:r>
            <a:r>
              <a:rPr lang="en-US" sz="1200" dirty="0" smtClean="0">
                <a:solidFill>
                  <a:schemeClr val="bg1"/>
                </a:solidFill>
                <a:latin typeface="Franklin Gothic Book"/>
                <a:cs typeface="Franklin Gothic Book"/>
              </a:rPr>
              <a:t>esource </a:t>
            </a:r>
            <a:r>
              <a:rPr lang="en-US" sz="1200" dirty="0">
                <a:solidFill>
                  <a:schemeClr val="bg1"/>
                </a:solidFill>
                <a:latin typeface="Franklin Gothic Book"/>
                <a:cs typeface="Franklin Gothic Book"/>
              </a:rPr>
              <a:t>p</a:t>
            </a:r>
            <a:r>
              <a:rPr lang="en-US" sz="1200" dirty="0" smtClean="0">
                <a:solidFill>
                  <a:schemeClr val="bg1"/>
                </a:solidFill>
                <a:latin typeface="Franklin Gothic Book"/>
                <a:cs typeface="Franklin Gothic Book"/>
              </a:rPr>
              <a:t>otential</a:t>
            </a:r>
            <a:endParaRPr lang="en-US" sz="1200" dirty="0">
              <a:solidFill>
                <a:schemeClr val="bg1"/>
              </a:solidFill>
              <a:latin typeface="Franklin Gothic Book"/>
              <a:cs typeface="Franklin Gothic Book"/>
            </a:endParaRPr>
          </a:p>
          <a:p>
            <a:pPr algn="l"/>
            <a:endParaRPr lang="en-US" sz="1200" dirty="0">
              <a:solidFill>
                <a:schemeClr val="bg1"/>
              </a:solidFill>
              <a:latin typeface="Franklin Gothic Book"/>
              <a:cs typeface="Franklin Gothic Book"/>
            </a:endParaRPr>
          </a:p>
          <a:p>
            <a:pPr algn="l"/>
            <a:r>
              <a:rPr lang="en-US" sz="1200" dirty="0">
                <a:solidFill>
                  <a:schemeClr val="bg1"/>
                </a:solidFill>
                <a:latin typeface="Franklin Gothic Book"/>
                <a:cs typeface="Franklin Gothic Book"/>
              </a:rPr>
              <a:t>870 </a:t>
            </a:r>
            <a:r>
              <a:rPr lang="en-US" sz="1200" dirty="0" smtClean="0">
                <a:solidFill>
                  <a:schemeClr val="bg1"/>
                </a:solidFill>
                <a:latin typeface="Franklin Gothic Book"/>
                <a:cs typeface="Franklin Gothic Book"/>
              </a:rPr>
              <a:t>net </a:t>
            </a:r>
            <a:r>
              <a:rPr lang="en-US" sz="1200" dirty="0">
                <a:solidFill>
                  <a:schemeClr val="bg1"/>
                </a:solidFill>
                <a:latin typeface="Franklin Gothic Book"/>
                <a:cs typeface="Franklin Gothic Book"/>
              </a:rPr>
              <a:t>MMBOE at </a:t>
            </a:r>
          </a:p>
          <a:p>
            <a:pPr algn="l"/>
            <a:r>
              <a:rPr lang="en-US" sz="1200" dirty="0">
                <a:solidFill>
                  <a:schemeClr val="bg1"/>
                </a:solidFill>
                <a:latin typeface="Franklin Gothic Book"/>
                <a:cs typeface="Franklin Gothic Book"/>
              </a:rPr>
              <a:t>&lt; $6.00 </a:t>
            </a:r>
            <a:r>
              <a:rPr lang="en-US" sz="1200" dirty="0" smtClean="0">
                <a:solidFill>
                  <a:schemeClr val="bg1"/>
                </a:solidFill>
                <a:latin typeface="Franklin Gothic Book"/>
                <a:cs typeface="Franklin Gothic Book"/>
              </a:rPr>
              <a:t>Future Development Cost</a:t>
            </a:r>
            <a:endParaRPr lang="en-US" sz="1200" dirty="0">
              <a:solidFill>
                <a:schemeClr val="bg1"/>
              </a:solidFill>
              <a:latin typeface="Franklin Gothic Book"/>
              <a:cs typeface="Franklin Gothic Book"/>
            </a:endParaRPr>
          </a:p>
        </p:txBody>
      </p:sp>
      <p:sp>
        <p:nvSpPr>
          <p:cNvPr id="27" name="TextBox 26"/>
          <p:cNvSpPr txBox="1"/>
          <p:nvPr/>
        </p:nvSpPr>
        <p:spPr>
          <a:xfrm>
            <a:off x="6023118" y="4476750"/>
            <a:ext cx="1148071" cy="338554"/>
          </a:xfrm>
          <a:prstGeom prst="rect">
            <a:avLst/>
          </a:prstGeom>
          <a:noFill/>
        </p:spPr>
        <p:txBody>
          <a:bodyPr wrap="none" rtlCol="0">
            <a:spAutoFit/>
          </a:bodyPr>
          <a:lstStyle/>
          <a:p>
            <a:pPr algn="ctr"/>
            <a:r>
              <a:rPr lang="en-US" sz="800" dirty="0" smtClean="0"/>
              <a:t>Future Development </a:t>
            </a:r>
          </a:p>
          <a:p>
            <a:pPr algn="ctr"/>
            <a:r>
              <a:rPr lang="en-US" sz="800" dirty="0" smtClean="0"/>
              <a:t>Cost ($/BOE)</a:t>
            </a:r>
            <a:endParaRPr lang="en-US" sz="800" dirty="0"/>
          </a:p>
        </p:txBody>
      </p:sp>
    </p:spTree>
    <p:extLst>
      <p:ext uri="{BB962C8B-B14F-4D97-AF65-F5344CB8AC3E}">
        <p14:creationId xmlns:p14="http://schemas.microsoft.com/office/powerpoint/2010/main" val="3547112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txBox="1">
            <a:spLocks noChangeArrowheads="1"/>
          </p:cNvSpPr>
          <p:nvPr/>
        </p:nvSpPr>
        <p:spPr>
          <a:xfrm>
            <a:off x="7268219" y="206341"/>
            <a:ext cx="1828800" cy="42672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a:lstStyle>
          <a:p>
            <a:pPr algn="l">
              <a:lnSpc>
                <a:spcPct val="80000"/>
              </a:lnSpc>
            </a:pPr>
            <a:r>
              <a:rPr lang="en-US" sz="2000" dirty="0" smtClean="0">
                <a:solidFill>
                  <a:schemeClr val="bg1"/>
                </a:solidFill>
                <a:latin typeface="Franklin Gothic Book"/>
                <a:cs typeface="Franklin Gothic Book"/>
              </a:rPr>
              <a:t>Permian EOR</a:t>
            </a:r>
          </a:p>
          <a:p>
            <a:pPr algn="l">
              <a:lnSpc>
                <a:spcPct val="80000"/>
              </a:lnSpc>
            </a:pPr>
            <a:r>
              <a:rPr lang="en-US" sz="2000" dirty="0" smtClean="0">
                <a:solidFill>
                  <a:schemeClr val="bg1"/>
                </a:solidFill>
                <a:latin typeface="Franklin Gothic Book"/>
                <a:cs typeface="Franklin Gothic Book"/>
              </a:rPr>
              <a:t>2017 Capital Outlook</a:t>
            </a:r>
          </a:p>
          <a:p>
            <a:pPr algn="l">
              <a:lnSpc>
                <a:spcPct val="100000"/>
              </a:lnSpc>
            </a:pPr>
            <a:endParaRPr lang="en-US" sz="1300" dirty="0" smtClean="0">
              <a:solidFill>
                <a:schemeClr val="bg1"/>
              </a:solidFill>
              <a:latin typeface="Franklin Gothic Book"/>
              <a:cs typeface="Franklin Gothic Book"/>
            </a:endParaRPr>
          </a:p>
          <a:p>
            <a:pPr algn="l">
              <a:lnSpc>
                <a:spcPct val="100000"/>
              </a:lnSpc>
            </a:pPr>
            <a:r>
              <a:rPr lang="en-US" sz="1200" dirty="0" smtClean="0">
                <a:solidFill>
                  <a:schemeClr val="bg1"/>
                </a:solidFill>
                <a:latin typeface="Franklin Gothic Book"/>
                <a:cs typeface="Franklin Gothic Book"/>
              </a:rPr>
              <a:t>CO</a:t>
            </a:r>
            <a:r>
              <a:rPr lang="en-US" sz="1200" baseline="-25000" dirty="0" smtClean="0">
                <a:solidFill>
                  <a:schemeClr val="bg1"/>
                </a:solidFill>
                <a:latin typeface="Franklin Gothic Book"/>
                <a:cs typeface="Franklin Gothic Book"/>
              </a:rPr>
              <a:t>2</a:t>
            </a:r>
            <a:r>
              <a:rPr lang="en-US" sz="1200" dirty="0" smtClean="0">
                <a:solidFill>
                  <a:schemeClr val="bg1"/>
                </a:solidFill>
                <a:latin typeface="Franklin Gothic Book"/>
                <a:cs typeface="Franklin Gothic Book"/>
              </a:rPr>
              <a:t> </a:t>
            </a:r>
            <a:r>
              <a:rPr lang="en-US" sz="1200" dirty="0">
                <a:solidFill>
                  <a:schemeClr val="bg1"/>
                </a:solidFill>
                <a:latin typeface="Franklin Gothic Book"/>
                <a:cs typeface="Franklin Gothic Book"/>
              </a:rPr>
              <a:t>F</a:t>
            </a:r>
            <a:r>
              <a:rPr lang="en-US" sz="1200" dirty="0" smtClean="0">
                <a:solidFill>
                  <a:schemeClr val="bg1"/>
                </a:solidFill>
                <a:latin typeface="Franklin Gothic Book"/>
                <a:cs typeface="Franklin Gothic Book"/>
              </a:rPr>
              <a:t>loods </a:t>
            </a:r>
            <a:r>
              <a:rPr lang="en-US" sz="1200" dirty="0">
                <a:solidFill>
                  <a:schemeClr val="bg1"/>
                </a:solidFill>
                <a:latin typeface="Franklin Gothic Book"/>
                <a:cs typeface="Franklin Gothic Book"/>
              </a:rPr>
              <a:t>/ Expansions - $195MM</a:t>
            </a:r>
          </a:p>
          <a:p>
            <a:pPr algn="l"/>
            <a:r>
              <a:rPr lang="en-US" sz="1200" dirty="0">
                <a:solidFill>
                  <a:schemeClr val="bg1"/>
                </a:solidFill>
                <a:latin typeface="Franklin Gothic Book"/>
                <a:cs typeface="Franklin Gothic Book"/>
              </a:rPr>
              <a:t>  </a:t>
            </a:r>
          </a:p>
          <a:p>
            <a:pPr algn="l"/>
            <a:r>
              <a:rPr lang="en-US" sz="1200" dirty="0">
                <a:solidFill>
                  <a:schemeClr val="bg1"/>
                </a:solidFill>
                <a:latin typeface="Franklin Gothic Book"/>
                <a:cs typeface="Franklin Gothic Book"/>
              </a:rPr>
              <a:t>TZ / ROZ Projects </a:t>
            </a:r>
            <a:r>
              <a:rPr lang="en-US" sz="1200" dirty="0" smtClean="0">
                <a:solidFill>
                  <a:schemeClr val="bg1"/>
                </a:solidFill>
                <a:latin typeface="Franklin Gothic Book"/>
                <a:cs typeface="Franklin Gothic Book"/>
              </a:rPr>
              <a:t>            - </a:t>
            </a:r>
            <a:r>
              <a:rPr lang="en-US" sz="1200" dirty="0">
                <a:solidFill>
                  <a:schemeClr val="bg1"/>
                </a:solidFill>
                <a:latin typeface="Franklin Gothic Book"/>
                <a:cs typeface="Franklin Gothic Book"/>
              </a:rPr>
              <a:t>$50MM</a:t>
            </a:r>
          </a:p>
          <a:p>
            <a:pPr algn="l"/>
            <a:endParaRPr lang="en-US" sz="1200" dirty="0">
              <a:solidFill>
                <a:schemeClr val="bg1"/>
              </a:solidFill>
              <a:latin typeface="Franklin Gothic Book"/>
              <a:cs typeface="Franklin Gothic Book"/>
            </a:endParaRPr>
          </a:p>
          <a:p>
            <a:pPr algn="l"/>
            <a:r>
              <a:rPr lang="en-US" sz="1200" dirty="0">
                <a:solidFill>
                  <a:schemeClr val="bg1"/>
                </a:solidFill>
                <a:latin typeface="Franklin Gothic Book"/>
                <a:cs typeface="Franklin Gothic Book"/>
              </a:rPr>
              <a:t>Gas Processing Capacity - $50MM</a:t>
            </a:r>
          </a:p>
          <a:p>
            <a:pPr algn="l"/>
            <a:r>
              <a:rPr lang="en-US" sz="1200" dirty="0">
                <a:solidFill>
                  <a:schemeClr val="bg1"/>
                </a:solidFill>
                <a:latin typeface="Franklin Gothic Book"/>
                <a:cs typeface="Franklin Gothic Book"/>
              </a:rPr>
              <a:t>   </a:t>
            </a:r>
          </a:p>
          <a:p>
            <a:pPr algn="l"/>
            <a:r>
              <a:rPr lang="en-US" sz="1200" dirty="0" smtClean="0">
                <a:solidFill>
                  <a:schemeClr val="bg1"/>
                </a:solidFill>
                <a:latin typeface="Franklin Gothic Book"/>
                <a:cs typeface="Franklin Gothic Book"/>
              </a:rPr>
              <a:t>Water Flood and Infill Drilling                                - </a:t>
            </a:r>
            <a:r>
              <a:rPr lang="en-US" sz="1200" dirty="0">
                <a:solidFill>
                  <a:schemeClr val="bg1"/>
                </a:solidFill>
                <a:latin typeface="Franklin Gothic Book"/>
                <a:cs typeface="Franklin Gothic Book"/>
              </a:rPr>
              <a:t>$</a:t>
            </a:r>
            <a:r>
              <a:rPr lang="en-US" sz="1200" dirty="0" smtClean="0">
                <a:solidFill>
                  <a:schemeClr val="bg1"/>
                </a:solidFill>
                <a:latin typeface="Franklin Gothic Book"/>
                <a:cs typeface="Franklin Gothic Book"/>
              </a:rPr>
              <a:t>30MM</a:t>
            </a:r>
          </a:p>
          <a:p>
            <a:pPr algn="l"/>
            <a:endParaRPr lang="en-US" sz="1200" dirty="0">
              <a:solidFill>
                <a:schemeClr val="bg1"/>
              </a:solidFill>
              <a:latin typeface="Franklin Gothic Book"/>
              <a:cs typeface="Franklin Gothic Book"/>
            </a:endParaRPr>
          </a:p>
          <a:p>
            <a:pPr algn="l"/>
            <a:r>
              <a:rPr lang="en-US" sz="1200" dirty="0" smtClean="0">
                <a:solidFill>
                  <a:schemeClr val="bg1"/>
                </a:solidFill>
                <a:latin typeface="Franklin Gothic Book"/>
                <a:cs typeface="Franklin Gothic Book"/>
              </a:rPr>
              <a:t>Non-operated + Maintenance                       - $135MM</a:t>
            </a:r>
            <a:endParaRPr lang="en-US" sz="1200" dirty="0">
              <a:solidFill>
                <a:schemeClr val="bg1"/>
              </a:solidFill>
              <a:latin typeface="Franklin Gothic Book"/>
              <a:cs typeface="Franklin Gothic Book"/>
            </a:endParaRPr>
          </a:p>
          <a:p>
            <a:pPr algn="l">
              <a:lnSpc>
                <a:spcPct val="100000"/>
              </a:lnSpc>
            </a:pPr>
            <a:endParaRPr lang="en-US" sz="1200" dirty="0">
              <a:solidFill>
                <a:schemeClr val="bg1"/>
              </a:solidFill>
              <a:latin typeface="Franklin Gothic Book"/>
              <a:cs typeface="Franklin Gothic Book"/>
            </a:endParaRPr>
          </a:p>
        </p:txBody>
      </p:sp>
      <p:pic>
        <p:nvPicPr>
          <p:cNvPr id="2" name="Picture 1"/>
          <p:cNvPicPr>
            <a:picLocks noChangeAspect="1"/>
          </p:cNvPicPr>
          <p:nvPr/>
        </p:nvPicPr>
        <p:blipFill>
          <a:blip r:embed="rId3"/>
          <a:stretch>
            <a:fillRect/>
          </a:stretch>
        </p:blipFill>
        <p:spPr>
          <a:xfrm>
            <a:off x="105532" y="554154"/>
            <a:ext cx="4390112" cy="3571574"/>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4757198" y="667889"/>
            <a:ext cx="1749479" cy="2826082"/>
          </a:xfrm>
          <a:prstGeom prst="rect">
            <a:avLst/>
          </a:prstGeom>
          <a:noFill/>
          <a:ln w="9525">
            <a:noFill/>
            <a:miter lim="800000"/>
            <a:headEnd/>
            <a:tailEnd/>
          </a:ln>
        </p:spPr>
      </p:pic>
    </p:spTree>
    <p:extLst>
      <p:ext uri="{BB962C8B-B14F-4D97-AF65-F5344CB8AC3E}">
        <p14:creationId xmlns:p14="http://schemas.microsoft.com/office/powerpoint/2010/main" val="335239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Occidental Petroleum</a:t>
            </a:r>
            <a:endParaRPr lang="en-US" dirty="0"/>
          </a:p>
        </p:txBody>
      </p:sp>
      <p:sp>
        <p:nvSpPr>
          <p:cNvPr id="50" name="Text Placeholder 3"/>
          <p:cNvSpPr>
            <a:spLocks noGrp="1"/>
          </p:cNvSpPr>
          <p:nvPr>
            <p:ph type="body" sz="quarter" idx="14"/>
          </p:nvPr>
        </p:nvSpPr>
        <p:spPr>
          <a:xfrm>
            <a:off x="304800" y="822214"/>
            <a:ext cx="8572500" cy="3540235"/>
          </a:xfrm>
        </p:spPr>
        <p:txBody>
          <a:bodyPr/>
          <a:lstStyle/>
          <a:p>
            <a:pPr>
              <a:lnSpc>
                <a:spcPct val="100000"/>
              </a:lnSpc>
              <a:buNone/>
            </a:pPr>
            <a:r>
              <a:rPr lang="en-US" b="1" dirty="0">
                <a:latin typeface="Franklin Gothic Book" panose="020B0503020102020204" pitchFamily="34" charset="0"/>
                <a:cs typeface="Helvetica" panose="020B0604020202020204" pitchFamily="34" charset="0"/>
              </a:rPr>
              <a:t>Forward-Looking Statements</a:t>
            </a:r>
          </a:p>
          <a:p>
            <a:pPr algn="just">
              <a:lnSpc>
                <a:spcPct val="100000"/>
              </a:lnSpc>
              <a:buNone/>
            </a:pPr>
            <a:r>
              <a:rPr lang="en-US" sz="1200" dirty="0">
                <a:latin typeface="Franklin Gothic Book" panose="020B0503020102020204" pitchFamily="34" charset="0"/>
                <a:cs typeface="Helvetica" panose="020B0604020202020204" pitchFamily="34" charset="0"/>
              </a:rPr>
              <a:t>Portions of this presentation contain forward-looking statements and involve risks and uncertainties that could materially affect expected results of operations, liquidity, cash flows and business prospects. Actual results may differ from anticipated results, sometimes materially, and reported results should not be considered an indication of future performance. Factors that could cause results to differ include, but are not limited to: global commodity pricing fluctuations; supply and demand considerations for Occidental's products; higher-than-expected costs; the regulatory approval environment; reorganization or restructuring of Occidental's operations, not successfully completing, or any material delay of, field developments, expansion projects, capital expenditures, efficiency projects, acquisitions or dispositions; uncertainties about the estimated quantities of oil and natural gas reserves; lower-than-expected production from development projects or acquisitions; exploration risks; general economic slowdowns domestically or internationally; political conditions and events; liability under environmental regulations including remedial actions; litigation; disruption or interruption of production or manufacturing or facility damage due to accidents, chemical releases, labor unrest, weather, natural disasters, cyber attacks or insurgent activity; failure of risk management; changes in law or regulations; or changes in tax rates. Words such as “estimate,” “project,” “predict,” “will,” “would,” “should,” “could,” “may,” “might,” “anticipate,” “plan,” “intend,” “believe,” “expect,” “aim,” “goal,” “target,” “objective,” “likely” or similar expressions that convey the prospective nature of events or outcomes generally indicate forward-looking statements. You should not place undue reliance on these forward-looking statements, which speak only as of the date of this presentation. Unless legally required, Occidental does not undertake any obligation to update any forward looking statements, as a result of new information, future events or otherwise. Material risks that may affect Occidental’s results of operations and financial position appear in Part I, Item 1A “Risk Factors” of the </a:t>
            </a:r>
            <a:r>
              <a:rPr lang="en-US" sz="1200" dirty="0" smtClean="0">
                <a:latin typeface="Franklin Gothic Book" panose="020B0503020102020204" pitchFamily="34" charset="0"/>
                <a:cs typeface="Helvetica" panose="020B0604020202020204" pitchFamily="34" charset="0"/>
              </a:rPr>
              <a:t>2016 </a:t>
            </a:r>
            <a:r>
              <a:rPr lang="en-US" sz="1200" dirty="0">
                <a:latin typeface="Franklin Gothic Book" panose="020B0503020102020204" pitchFamily="34" charset="0"/>
                <a:cs typeface="Helvetica" panose="020B0604020202020204" pitchFamily="34" charset="0"/>
              </a:rPr>
              <a:t>Form 10-K.</a:t>
            </a:r>
          </a:p>
          <a:p>
            <a:endParaRPr lang="en-US" dirty="0"/>
          </a:p>
        </p:txBody>
      </p:sp>
    </p:spTree>
    <p:extLst>
      <p:ext uri="{BB962C8B-B14F-4D97-AF65-F5344CB8AC3E}">
        <p14:creationId xmlns:p14="http://schemas.microsoft.com/office/powerpoint/2010/main" val="3952637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XY_Master_WideMaster">
  <a:themeElements>
    <a:clrScheme name="Custom 1">
      <a:dk1>
        <a:srgbClr val="000000"/>
      </a:dk1>
      <a:lt1>
        <a:srgbClr val="FFFFFF"/>
      </a:lt1>
      <a:dk2>
        <a:srgbClr val="000000"/>
      </a:dk2>
      <a:lt2>
        <a:srgbClr val="808080"/>
      </a:lt2>
      <a:accent1>
        <a:srgbClr val="49697E"/>
      </a:accent1>
      <a:accent2>
        <a:srgbClr val="626362"/>
      </a:accent2>
      <a:accent3>
        <a:srgbClr val="A2B017"/>
      </a:accent3>
      <a:accent4>
        <a:srgbClr val="E59420"/>
      </a:accent4>
      <a:accent5>
        <a:srgbClr val="7A0D17"/>
      </a:accent5>
      <a:accent6>
        <a:srgbClr val="A3B9CD"/>
      </a:accent6>
      <a:hlink>
        <a:srgbClr val="FEFFFF"/>
      </a:hlink>
      <a:folHlink>
        <a:srgbClr val="FEFFFF"/>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XY_POTX_2017-CORE_V2.pptx" id="{9AB78E36-74A1-4815-A85C-346057C53DA4}" vid="{FB65FA4A-8F76-41E0-9892-E212FE01ECF0}"/>
    </a:ext>
  </a:extLst>
</a:theme>
</file>

<file path=ppt/theme/theme2.xml><?xml version="1.0" encoding="utf-8"?>
<a:theme xmlns:a="http://schemas.openxmlformats.org/drawingml/2006/main" name="Oxy_PPT-Template_0116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D2662CCB8C3A4D9CB00EEBAAF300CC" ma:contentTypeVersion="0" ma:contentTypeDescription="Create a new document." ma:contentTypeScope="" ma:versionID="eead174852b5dece7bf7cd156e8d2544">
  <xsd:schema xmlns:xsd="http://www.w3.org/2001/XMLSchema" xmlns:xs="http://www.w3.org/2001/XMLSchema" xmlns:p="http://schemas.microsoft.com/office/2006/metadata/properties" targetNamespace="http://schemas.microsoft.com/office/2006/metadata/properties" ma:root="true" ma:fieldsID="7b2536a330eae062216198878cfdd0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4A167C-9A03-482C-8EDC-348BA6D3B4D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F86DF93-E788-464F-89F5-6CC9C0ADD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398BFA4-D9C9-4315-A925-50F16D5822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OXY101_PPT_2017_03-06-17_V4</Template>
  <TotalTime>1789</TotalTime>
  <Words>1289</Words>
  <Application>Microsoft Office PowerPoint</Application>
  <PresentationFormat>On-screen Show (16:9)</PresentationFormat>
  <Paragraphs>166</Paragraphs>
  <Slides>10</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ＭＳ Ｐゴシック</vt:lpstr>
      <vt:lpstr>.AppleSystemUIFont</vt:lpstr>
      <vt:lpstr>Arial</vt:lpstr>
      <vt:lpstr>Calibri</vt:lpstr>
      <vt:lpstr>Franklin Gothic Book</vt:lpstr>
      <vt:lpstr>Franklin Gothic Medium</vt:lpstr>
      <vt:lpstr>Helvetica</vt:lpstr>
      <vt:lpstr>Helvetica Light</vt:lpstr>
      <vt:lpstr>Helvetica Neue Light</vt:lpstr>
      <vt:lpstr>Lucida Grande</vt:lpstr>
      <vt:lpstr>1_OXY_Master_WideMaster</vt:lpstr>
      <vt:lpstr>Oxy_PPT-Template_011615</vt:lpstr>
      <vt:lpstr>Occidental Petroleum Overview</vt:lpstr>
      <vt:lpstr>PowerPoint Presentation</vt:lpstr>
      <vt:lpstr>Permian Basin Highlights  2016 Oil and Gas Performance</vt:lpstr>
      <vt:lpstr>PowerPoint Presentation</vt:lpstr>
      <vt:lpstr>PowerPoint Presentation</vt:lpstr>
      <vt:lpstr>PowerPoint Presentation</vt:lpstr>
      <vt:lpstr>PowerPoint Presentation</vt:lpstr>
      <vt:lpstr>PowerPoint Presentation</vt:lpstr>
      <vt:lpstr>Occidental Petroleum</vt:lpstr>
      <vt:lpstr>PowerPoint Presentation</vt:lpstr>
    </vt:vector>
  </TitlesOfParts>
  <Company>OXY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Foss, Daniel J</dc:creator>
  <cp:lastModifiedBy>Williamson, Clint E</cp:lastModifiedBy>
  <cp:revision>204</cp:revision>
  <cp:lastPrinted>2017-03-29T18:11:03Z</cp:lastPrinted>
  <dcterms:created xsi:type="dcterms:W3CDTF">2017-03-06T16:19:05Z</dcterms:created>
  <dcterms:modified xsi:type="dcterms:W3CDTF">2017-06-27T04:38:10Z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0x01010065D2662CCB8C3A4D9CB00EEBAAF300CC</vt:lpwstr>
  </property>
  <property fmtid="{D5CDD505-2E9C-101B-9397-08002B2CF9AE}" pid="3" name="_AdHocReviewCycleID">
    <vt:i4>-1675419070</vt:i4>
  </property>
  <property fmtid="{D5CDD505-2E9C-101B-9397-08002B2CF9AE}" pid="4" name="_NewReviewCycle">
    <vt:lpwstr/>
  </property>
  <property fmtid="{D5CDD505-2E9C-101B-9397-08002B2CF9AE}" pid="5" name="_EmailSubject">
    <vt:lpwstr>Bennett presentation</vt:lpwstr>
  </property>
  <property fmtid="{D5CDD505-2E9C-101B-9397-08002B2CF9AE}" pid="6" name="_AuthorEmail">
    <vt:lpwstr>Clint_Williamson@oxy.com</vt:lpwstr>
  </property>
  <property fmtid="{D5CDD505-2E9C-101B-9397-08002B2CF9AE}" pid="7" name="_AuthorEmailDisplayName">
    <vt:lpwstr>Williamson, Clint E</vt:lpwstr>
  </property>
  <property fmtid="{D5CDD505-2E9C-101B-9397-08002B2CF9AE}" pid="8" name="IsMyDocuments">
    <vt:bool>true</vt:bool>
  </property>
</Properties>
</file>