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drawings/drawing3.xml" ContentType="application/vnd.openxmlformats-officedocument.drawingml.chartshapes+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5" r:id="rId8"/>
    <p:sldId id="264" r:id="rId9"/>
    <p:sldId id="263" r:id="rId10"/>
    <p:sldId id="262" r:id="rId11"/>
    <p:sldId id="267" r:id="rId12"/>
    <p:sldId id="268" r:id="rId13"/>
    <p:sldId id="269" r:id="rId14"/>
    <p:sldId id="270" r:id="rId15"/>
    <p:sldId id="272" r:id="rId16"/>
    <p:sldId id="273" r:id="rId17"/>
    <p:sldId id="274" r:id="rId18"/>
    <p:sldId id="275" r:id="rId19"/>
    <p:sldId id="271" r:id="rId20"/>
    <p:sldId id="276" r:id="rId21"/>
    <p:sldId id="277" r:id="rId22"/>
    <p:sldId id="278" r:id="rId23"/>
    <p:sldId id="287" r:id="rId24"/>
    <p:sldId id="288" r:id="rId25"/>
    <p:sldId id="281" r:id="rId26"/>
    <p:sldId id="282" r:id="rId27"/>
    <p:sldId id="279" r:id="rId28"/>
    <p:sldId id="285" r:id="rId29"/>
    <p:sldId id="284"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BF7"/>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65" d="100"/>
          <a:sy n="65" d="100"/>
        </p:scale>
        <p:origin x="27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079335123645348E-2"/>
          <c:y val="5.0762655223215054E-2"/>
          <c:w val="0.90561718084304621"/>
          <c:h val="0.7582868797011868"/>
        </c:manualLayout>
      </c:layout>
      <c:lineChart>
        <c:grouping val="standard"/>
        <c:varyColors val="0"/>
        <c:ser>
          <c:idx val="0"/>
          <c:order val="0"/>
          <c:tx>
            <c:strRef>
              <c:f>'US L &amp; OS Split by State'!$B$7</c:f>
              <c:strCache>
                <c:ptCount val="1"/>
                <c:pt idx="0">
                  <c:v>Land</c:v>
                </c:pt>
              </c:strCache>
            </c:strRef>
          </c:tx>
          <c:spPr>
            <a:ln w="28575" cap="rnd">
              <a:solidFill>
                <a:schemeClr val="accent1"/>
              </a:solidFill>
              <a:round/>
            </a:ln>
            <a:effectLst/>
          </c:spPr>
          <c:marker>
            <c:symbol val="none"/>
          </c:marker>
          <c:cat>
            <c:numRef>
              <c:f>'US L &amp; OS Split by State'!$A$8:$A$78</c:f>
              <c:numCache>
                <c:formatCode>[$-10409]m/d/yyyy</c:formatCode>
                <c:ptCount val="71"/>
                <c:pt idx="0">
                  <c:v>42377</c:v>
                </c:pt>
                <c:pt idx="1">
                  <c:v>42384</c:v>
                </c:pt>
                <c:pt idx="2">
                  <c:v>42391</c:v>
                </c:pt>
                <c:pt idx="3">
                  <c:v>42398</c:v>
                </c:pt>
                <c:pt idx="4">
                  <c:v>42405</c:v>
                </c:pt>
                <c:pt idx="5">
                  <c:v>42412</c:v>
                </c:pt>
                <c:pt idx="6">
                  <c:v>42419</c:v>
                </c:pt>
                <c:pt idx="7">
                  <c:v>42426</c:v>
                </c:pt>
                <c:pt idx="8">
                  <c:v>42433</c:v>
                </c:pt>
                <c:pt idx="9">
                  <c:v>42440</c:v>
                </c:pt>
                <c:pt idx="10">
                  <c:v>42447</c:v>
                </c:pt>
                <c:pt idx="11">
                  <c:v>42453</c:v>
                </c:pt>
                <c:pt idx="12">
                  <c:v>42461</c:v>
                </c:pt>
                <c:pt idx="13">
                  <c:v>42468</c:v>
                </c:pt>
                <c:pt idx="14">
                  <c:v>42475</c:v>
                </c:pt>
                <c:pt idx="15">
                  <c:v>42482</c:v>
                </c:pt>
                <c:pt idx="16">
                  <c:v>42489</c:v>
                </c:pt>
                <c:pt idx="17">
                  <c:v>42496</c:v>
                </c:pt>
                <c:pt idx="18">
                  <c:v>42503</c:v>
                </c:pt>
                <c:pt idx="19">
                  <c:v>42510</c:v>
                </c:pt>
                <c:pt idx="20">
                  <c:v>42517</c:v>
                </c:pt>
                <c:pt idx="21">
                  <c:v>42524</c:v>
                </c:pt>
                <c:pt idx="22">
                  <c:v>42531</c:v>
                </c:pt>
                <c:pt idx="23">
                  <c:v>42538</c:v>
                </c:pt>
                <c:pt idx="24">
                  <c:v>42545</c:v>
                </c:pt>
                <c:pt idx="25">
                  <c:v>42552</c:v>
                </c:pt>
                <c:pt idx="26">
                  <c:v>42559</c:v>
                </c:pt>
                <c:pt idx="27">
                  <c:v>42566</c:v>
                </c:pt>
                <c:pt idx="28">
                  <c:v>42573</c:v>
                </c:pt>
                <c:pt idx="29">
                  <c:v>42580</c:v>
                </c:pt>
                <c:pt idx="30">
                  <c:v>42587</c:v>
                </c:pt>
                <c:pt idx="31">
                  <c:v>42594</c:v>
                </c:pt>
                <c:pt idx="32">
                  <c:v>42601</c:v>
                </c:pt>
                <c:pt idx="33">
                  <c:v>42608</c:v>
                </c:pt>
                <c:pt idx="34">
                  <c:v>42615</c:v>
                </c:pt>
                <c:pt idx="35">
                  <c:v>42622</c:v>
                </c:pt>
                <c:pt idx="36">
                  <c:v>42629</c:v>
                </c:pt>
                <c:pt idx="37">
                  <c:v>42636</c:v>
                </c:pt>
                <c:pt idx="38">
                  <c:v>42643</c:v>
                </c:pt>
                <c:pt idx="39">
                  <c:v>42650</c:v>
                </c:pt>
                <c:pt idx="40">
                  <c:v>42657</c:v>
                </c:pt>
                <c:pt idx="41">
                  <c:v>42664</c:v>
                </c:pt>
                <c:pt idx="42">
                  <c:v>42671</c:v>
                </c:pt>
                <c:pt idx="43">
                  <c:v>42678</c:v>
                </c:pt>
                <c:pt idx="44">
                  <c:v>42685</c:v>
                </c:pt>
                <c:pt idx="45">
                  <c:v>42692</c:v>
                </c:pt>
                <c:pt idx="46">
                  <c:v>42697</c:v>
                </c:pt>
                <c:pt idx="47">
                  <c:v>42706</c:v>
                </c:pt>
                <c:pt idx="48">
                  <c:v>42713</c:v>
                </c:pt>
                <c:pt idx="49">
                  <c:v>42720</c:v>
                </c:pt>
                <c:pt idx="50">
                  <c:v>42727</c:v>
                </c:pt>
                <c:pt idx="51">
                  <c:v>42734</c:v>
                </c:pt>
                <c:pt idx="52">
                  <c:v>42741</c:v>
                </c:pt>
                <c:pt idx="53">
                  <c:v>42748</c:v>
                </c:pt>
                <c:pt idx="54">
                  <c:v>42755</c:v>
                </c:pt>
                <c:pt idx="55">
                  <c:v>42762</c:v>
                </c:pt>
                <c:pt idx="56">
                  <c:v>42769</c:v>
                </c:pt>
                <c:pt idx="57">
                  <c:v>42776</c:v>
                </c:pt>
                <c:pt idx="58">
                  <c:v>42783</c:v>
                </c:pt>
                <c:pt idx="59">
                  <c:v>42790</c:v>
                </c:pt>
                <c:pt idx="60">
                  <c:v>42797</c:v>
                </c:pt>
                <c:pt idx="61">
                  <c:v>42804</c:v>
                </c:pt>
                <c:pt idx="62">
                  <c:v>42811</c:v>
                </c:pt>
                <c:pt idx="63">
                  <c:v>42818</c:v>
                </c:pt>
                <c:pt idx="64">
                  <c:v>42825</c:v>
                </c:pt>
                <c:pt idx="65">
                  <c:v>42832</c:v>
                </c:pt>
                <c:pt idx="66">
                  <c:v>42838</c:v>
                </c:pt>
                <c:pt idx="67">
                  <c:v>42846</c:v>
                </c:pt>
                <c:pt idx="68">
                  <c:v>42853</c:v>
                </c:pt>
                <c:pt idx="69">
                  <c:v>42860</c:v>
                </c:pt>
                <c:pt idx="70">
                  <c:v>42867</c:v>
                </c:pt>
              </c:numCache>
            </c:numRef>
          </c:cat>
          <c:val>
            <c:numRef>
              <c:f>'US L &amp; OS Split by State'!$B$8:$B$78</c:f>
              <c:numCache>
                <c:formatCode>General</c:formatCode>
                <c:ptCount val="71"/>
                <c:pt idx="0">
                  <c:v>34</c:v>
                </c:pt>
                <c:pt idx="1">
                  <c:v>32</c:v>
                </c:pt>
                <c:pt idx="2">
                  <c:v>30</c:v>
                </c:pt>
                <c:pt idx="3">
                  <c:v>26</c:v>
                </c:pt>
                <c:pt idx="4">
                  <c:v>26</c:v>
                </c:pt>
                <c:pt idx="5">
                  <c:v>22</c:v>
                </c:pt>
                <c:pt idx="6">
                  <c:v>21</c:v>
                </c:pt>
                <c:pt idx="7">
                  <c:v>18</c:v>
                </c:pt>
                <c:pt idx="8">
                  <c:v>17</c:v>
                </c:pt>
                <c:pt idx="9">
                  <c:v>15</c:v>
                </c:pt>
                <c:pt idx="10">
                  <c:v>13</c:v>
                </c:pt>
                <c:pt idx="11">
                  <c:v>14</c:v>
                </c:pt>
                <c:pt idx="12">
                  <c:v>16</c:v>
                </c:pt>
                <c:pt idx="13">
                  <c:v>17</c:v>
                </c:pt>
                <c:pt idx="14">
                  <c:v>19</c:v>
                </c:pt>
                <c:pt idx="15">
                  <c:v>19</c:v>
                </c:pt>
                <c:pt idx="16">
                  <c:v>16</c:v>
                </c:pt>
                <c:pt idx="17">
                  <c:v>16</c:v>
                </c:pt>
                <c:pt idx="18">
                  <c:v>18</c:v>
                </c:pt>
                <c:pt idx="19">
                  <c:v>18</c:v>
                </c:pt>
                <c:pt idx="20">
                  <c:v>18</c:v>
                </c:pt>
                <c:pt idx="21">
                  <c:v>20</c:v>
                </c:pt>
                <c:pt idx="22">
                  <c:v>20</c:v>
                </c:pt>
                <c:pt idx="23">
                  <c:v>20</c:v>
                </c:pt>
                <c:pt idx="24">
                  <c:v>20</c:v>
                </c:pt>
                <c:pt idx="25">
                  <c:v>19</c:v>
                </c:pt>
                <c:pt idx="26">
                  <c:v>21</c:v>
                </c:pt>
                <c:pt idx="27">
                  <c:v>25</c:v>
                </c:pt>
                <c:pt idx="28">
                  <c:v>26</c:v>
                </c:pt>
                <c:pt idx="29">
                  <c:v>28</c:v>
                </c:pt>
                <c:pt idx="30">
                  <c:v>30</c:v>
                </c:pt>
                <c:pt idx="31">
                  <c:v>31</c:v>
                </c:pt>
                <c:pt idx="32">
                  <c:v>30</c:v>
                </c:pt>
                <c:pt idx="33">
                  <c:v>30</c:v>
                </c:pt>
                <c:pt idx="34">
                  <c:v>30</c:v>
                </c:pt>
                <c:pt idx="35">
                  <c:v>28</c:v>
                </c:pt>
                <c:pt idx="36">
                  <c:v>28</c:v>
                </c:pt>
                <c:pt idx="37">
                  <c:v>27</c:v>
                </c:pt>
                <c:pt idx="38">
                  <c:v>30</c:v>
                </c:pt>
                <c:pt idx="39">
                  <c:v>29</c:v>
                </c:pt>
                <c:pt idx="40">
                  <c:v>32</c:v>
                </c:pt>
                <c:pt idx="41">
                  <c:v>34</c:v>
                </c:pt>
                <c:pt idx="42">
                  <c:v>32</c:v>
                </c:pt>
                <c:pt idx="43">
                  <c:v>32</c:v>
                </c:pt>
                <c:pt idx="44">
                  <c:v>31</c:v>
                </c:pt>
                <c:pt idx="45">
                  <c:v>31</c:v>
                </c:pt>
                <c:pt idx="46">
                  <c:v>29</c:v>
                </c:pt>
                <c:pt idx="47">
                  <c:v>29</c:v>
                </c:pt>
                <c:pt idx="48">
                  <c:v>30</c:v>
                </c:pt>
                <c:pt idx="49">
                  <c:v>32</c:v>
                </c:pt>
                <c:pt idx="50">
                  <c:v>33</c:v>
                </c:pt>
                <c:pt idx="51">
                  <c:v>34</c:v>
                </c:pt>
                <c:pt idx="52">
                  <c:v>37</c:v>
                </c:pt>
                <c:pt idx="53">
                  <c:v>37</c:v>
                </c:pt>
                <c:pt idx="54">
                  <c:v>38</c:v>
                </c:pt>
                <c:pt idx="55">
                  <c:v>42</c:v>
                </c:pt>
                <c:pt idx="56">
                  <c:v>46</c:v>
                </c:pt>
                <c:pt idx="57">
                  <c:v>50</c:v>
                </c:pt>
                <c:pt idx="58">
                  <c:v>48</c:v>
                </c:pt>
                <c:pt idx="59">
                  <c:v>48</c:v>
                </c:pt>
                <c:pt idx="60">
                  <c:v>47</c:v>
                </c:pt>
                <c:pt idx="61">
                  <c:v>46</c:v>
                </c:pt>
                <c:pt idx="62">
                  <c:v>45</c:v>
                </c:pt>
                <c:pt idx="63">
                  <c:v>48</c:v>
                </c:pt>
                <c:pt idx="64">
                  <c:v>50</c:v>
                </c:pt>
                <c:pt idx="65">
                  <c:v>51</c:v>
                </c:pt>
                <c:pt idx="66">
                  <c:v>58</c:v>
                </c:pt>
                <c:pt idx="67">
                  <c:v>58</c:v>
                </c:pt>
                <c:pt idx="68">
                  <c:v>55</c:v>
                </c:pt>
                <c:pt idx="69">
                  <c:v>56</c:v>
                </c:pt>
                <c:pt idx="70">
                  <c:v>55</c:v>
                </c:pt>
              </c:numCache>
            </c:numRef>
          </c:val>
          <c:smooth val="0"/>
        </c:ser>
        <c:dLbls>
          <c:showLegendKey val="0"/>
          <c:showVal val="0"/>
          <c:showCatName val="0"/>
          <c:showSerName val="0"/>
          <c:showPercent val="0"/>
          <c:showBubbleSize val="0"/>
        </c:dLbls>
        <c:smooth val="0"/>
        <c:axId val="321700296"/>
        <c:axId val="321700688"/>
      </c:lineChart>
      <c:dateAx>
        <c:axId val="321700296"/>
        <c:scaling>
          <c:orientation val="minMax"/>
        </c:scaling>
        <c:delete val="0"/>
        <c:axPos val="b"/>
        <c:numFmt formatCode="[$-10409]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21700688"/>
        <c:crosses val="autoZero"/>
        <c:auto val="1"/>
        <c:lblOffset val="100"/>
        <c:baseTimeUnit val="days"/>
      </c:dateAx>
      <c:valAx>
        <c:axId val="321700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21700296"/>
        <c:crosses val="autoZero"/>
        <c:crossBetween val="between"/>
      </c:valAx>
      <c:spPr>
        <a:noFill/>
        <a:ln>
          <a:noFill/>
        </a:ln>
        <a:effectLst/>
      </c:spPr>
    </c:plotArea>
    <c:plotVisOnly val="1"/>
    <c:dispBlanksAs val="gap"/>
    <c:showDLblsOverMax val="0"/>
  </c:chart>
  <c:spPr>
    <a:solidFill>
      <a:srgbClr val="FFFFFF"/>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a:t>State Royalty Oil Production</a:t>
            </a:r>
          </a:p>
        </c:rich>
      </c:tx>
      <c:layout>
        <c:manualLayout>
          <c:xMode val="edge"/>
          <c:yMode val="edge"/>
          <c:x val="0.30387934899766078"/>
          <c:y val="1.3071895424836602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0615790414327357"/>
          <c:y val="0.11158573928258968"/>
          <c:w val="0.697211098747891"/>
          <c:h val="0.69722112860892393"/>
        </c:manualLayout>
      </c:layout>
      <c:bar3DChart>
        <c:barDir val="col"/>
        <c:grouping val="clustered"/>
        <c:varyColors val="0"/>
        <c:ser>
          <c:idx val="1"/>
          <c:order val="0"/>
          <c:tx>
            <c:strRef>
              <c:f>'Royalty (2)'!$D$4:$D$6</c:f>
              <c:strCache>
                <c:ptCount val="3"/>
                <c:pt idx="0">
                  <c:v>State</c:v>
                </c:pt>
                <c:pt idx="1">
                  <c:v>Royalty</c:v>
                </c:pt>
                <c:pt idx="2">
                  <c:v>Oil Production</c:v>
                </c:pt>
              </c:strCache>
            </c:strRef>
          </c:tx>
          <c:invertIfNegative val="0"/>
          <c:cat>
            <c:numRef>
              <c:f>'Royalty (2)'!$B$33:$B$45</c:f>
              <c:numCache>
                <c:formatCode>mmm\-yy</c:formatCode>
                <c:ptCount val="13"/>
                <c:pt idx="0">
                  <c:v>42430</c:v>
                </c:pt>
                <c:pt idx="1">
                  <c:v>42461</c:v>
                </c:pt>
                <c:pt idx="2">
                  <c:v>42491</c:v>
                </c:pt>
                <c:pt idx="3">
                  <c:v>42522</c:v>
                </c:pt>
                <c:pt idx="4">
                  <c:v>42552</c:v>
                </c:pt>
                <c:pt idx="5">
                  <c:v>42583</c:v>
                </c:pt>
                <c:pt idx="6">
                  <c:v>42614</c:v>
                </c:pt>
                <c:pt idx="7">
                  <c:v>42644</c:v>
                </c:pt>
                <c:pt idx="8">
                  <c:v>42675</c:v>
                </c:pt>
                <c:pt idx="9">
                  <c:v>42705</c:v>
                </c:pt>
                <c:pt idx="10">
                  <c:v>42736</c:v>
                </c:pt>
                <c:pt idx="11">
                  <c:v>42767</c:v>
                </c:pt>
                <c:pt idx="12">
                  <c:v>42795</c:v>
                </c:pt>
              </c:numCache>
            </c:numRef>
          </c:cat>
          <c:val>
            <c:numRef>
              <c:f>'Royalty (2)'!$D$33:$D$45</c:f>
              <c:numCache>
                <c:formatCode>_(* #,##0_);_(* \(#,##0\);_(* "-"??_);_(@_)</c:formatCode>
                <c:ptCount val="13"/>
                <c:pt idx="0">
                  <c:v>4469182</c:v>
                </c:pt>
                <c:pt idx="1">
                  <c:v>4281499</c:v>
                </c:pt>
                <c:pt idx="2">
                  <c:v>4263639</c:v>
                </c:pt>
                <c:pt idx="3">
                  <c:v>4008402</c:v>
                </c:pt>
                <c:pt idx="4">
                  <c:v>4091140</c:v>
                </c:pt>
                <c:pt idx="5">
                  <c:v>3943368</c:v>
                </c:pt>
                <c:pt idx="6">
                  <c:v>3944483</c:v>
                </c:pt>
                <c:pt idx="7">
                  <c:v>4193624</c:v>
                </c:pt>
                <c:pt idx="8">
                  <c:v>4414563</c:v>
                </c:pt>
                <c:pt idx="9">
                  <c:v>4374905</c:v>
                </c:pt>
                <c:pt idx="10">
                  <c:v>4395921</c:v>
                </c:pt>
                <c:pt idx="11">
                  <c:v>4093100</c:v>
                </c:pt>
                <c:pt idx="12">
                  <c:v>4542670</c:v>
                </c:pt>
              </c:numCache>
            </c:numRef>
          </c:val>
        </c:ser>
        <c:dLbls>
          <c:showLegendKey val="0"/>
          <c:showVal val="0"/>
          <c:showCatName val="0"/>
          <c:showSerName val="0"/>
          <c:showPercent val="0"/>
          <c:showBubbleSize val="0"/>
        </c:dLbls>
        <c:gapWidth val="150"/>
        <c:shape val="box"/>
        <c:axId val="381881112"/>
        <c:axId val="381878760"/>
        <c:axId val="0"/>
      </c:bar3DChart>
      <c:dateAx>
        <c:axId val="381881112"/>
        <c:scaling>
          <c:orientation val="minMax"/>
        </c:scaling>
        <c:delete val="0"/>
        <c:axPos val="b"/>
        <c:numFmt formatCode="mmm\-yy" sourceLinked="1"/>
        <c:majorTickMark val="out"/>
        <c:minorTickMark val="none"/>
        <c:tickLblPos val="nextTo"/>
        <c:txPr>
          <a:bodyPr rot="-2700000" vert="horz"/>
          <a:lstStyle/>
          <a:p>
            <a:pPr>
              <a:defRPr/>
            </a:pPr>
            <a:endParaRPr lang="en-US"/>
          </a:p>
        </c:txPr>
        <c:crossAx val="381878760"/>
        <c:crosses val="autoZero"/>
        <c:auto val="0"/>
        <c:lblOffset val="100"/>
        <c:baseTimeUnit val="months"/>
        <c:majorUnit val="1"/>
        <c:majorTimeUnit val="months"/>
      </c:dateAx>
      <c:valAx>
        <c:axId val="381878760"/>
        <c:scaling>
          <c:orientation val="minMax"/>
        </c:scaling>
        <c:delete val="0"/>
        <c:axPos val="l"/>
        <c:majorGridlines/>
        <c:numFmt formatCode="_(* #,##0_);_(* \(#,##0\);_(* &quot;-&quot;??_);_(@_)" sourceLinked="1"/>
        <c:majorTickMark val="out"/>
        <c:minorTickMark val="none"/>
        <c:tickLblPos val="nextTo"/>
        <c:crossAx val="381881112"/>
        <c:crosses val="autoZero"/>
        <c:crossBetween val="between"/>
      </c:valAx>
    </c:plotArea>
    <c:legend>
      <c:legendPos val="r"/>
      <c:layout>
        <c:manualLayout>
          <c:xMode val="edge"/>
          <c:yMode val="edge"/>
          <c:x val="0.8190026227830447"/>
          <c:y val="0.42552125440747862"/>
          <c:w val="0.17937794337468463"/>
          <c:h val="0.22294477896145334"/>
        </c:manualLayout>
      </c:layout>
      <c:overlay val="0"/>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62230860925427656"/>
          <c:y val="1.6401789603138036E-2"/>
        </c:manualLayout>
      </c:layout>
      <c:overlay val="0"/>
      <c:txPr>
        <a:bodyPr/>
        <a:lstStyle/>
        <a:p>
          <a:pPr>
            <a:defRPr sz="1400"/>
          </a:pPr>
          <a:endParaRPr lang="en-US"/>
        </a:p>
      </c:txPr>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0.19792837497199367"/>
          <c:y val="0.13837292967689382"/>
          <c:w val="0.58513741280071263"/>
          <c:h val="0.66637829215313604"/>
        </c:manualLayout>
      </c:layout>
      <c:bar3DChart>
        <c:barDir val="col"/>
        <c:grouping val="clustered"/>
        <c:varyColors val="0"/>
        <c:ser>
          <c:idx val="1"/>
          <c:order val="0"/>
          <c:tx>
            <c:strRef>
              <c:f>'Royalty (2)'!$J$4:$J$6</c:f>
              <c:strCache>
                <c:ptCount val="3"/>
                <c:pt idx="0">
                  <c:v>State</c:v>
                </c:pt>
                <c:pt idx="1">
                  <c:v>Royalty</c:v>
                </c:pt>
                <c:pt idx="2">
                  <c:v>Gas Production</c:v>
                </c:pt>
              </c:strCache>
            </c:strRef>
          </c:tx>
          <c:invertIfNegative val="0"/>
          <c:cat>
            <c:numRef>
              <c:f>'Royalty (2)'!$H$33:$H$45</c:f>
              <c:numCache>
                <c:formatCode>mmm\-yy</c:formatCode>
                <c:ptCount val="13"/>
                <c:pt idx="0">
                  <c:v>42430</c:v>
                </c:pt>
                <c:pt idx="1">
                  <c:v>42461</c:v>
                </c:pt>
                <c:pt idx="2">
                  <c:v>42491</c:v>
                </c:pt>
                <c:pt idx="3">
                  <c:v>42522</c:v>
                </c:pt>
                <c:pt idx="4">
                  <c:v>42552</c:v>
                </c:pt>
                <c:pt idx="5">
                  <c:v>42583</c:v>
                </c:pt>
                <c:pt idx="6">
                  <c:v>42614</c:v>
                </c:pt>
                <c:pt idx="7">
                  <c:v>42644</c:v>
                </c:pt>
                <c:pt idx="8">
                  <c:v>42675</c:v>
                </c:pt>
                <c:pt idx="9">
                  <c:v>42705</c:v>
                </c:pt>
                <c:pt idx="10">
                  <c:v>42736</c:v>
                </c:pt>
                <c:pt idx="11">
                  <c:v>42767</c:v>
                </c:pt>
                <c:pt idx="12">
                  <c:v>42795</c:v>
                </c:pt>
              </c:numCache>
            </c:numRef>
          </c:cat>
          <c:val>
            <c:numRef>
              <c:f>'Royalty (2)'!$J$33:$J$45</c:f>
              <c:numCache>
                <c:formatCode>_(* #,##0_);_(* \(#,##0\);_(* "-"??_);_(@_)</c:formatCode>
                <c:ptCount val="13"/>
                <c:pt idx="0">
                  <c:v>20249814</c:v>
                </c:pt>
                <c:pt idx="1">
                  <c:v>20350572</c:v>
                </c:pt>
                <c:pt idx="2">
                  <c:v>20822164</c:v>
                </c:pt>
                <c:pt idx="3">
                  <c:v>19992580</c:v>
                </c:pt>
                <c:pt idx="4">
                  <c:v>21716005</c:v>
                </c:pt>
                <c:pt idx="5">
                  <c:v>21935909</c:v>
                </c:pt>
                <c:pt idx="6">
                  <c:v>21046914</c:v>
                </c:pt>
                <c:pt idx="7">
                  <c:v>21603584</c:v>
                </c:pt>
                <c:pt idx="8">
                  <c:v>21717767</c:v>
                </c:pt>
                <c:pt idx="9">
                  <c:v>21556793</c:v>
                </c:pt>
                <c:pt idx="10">
                  <c:v>21975303</c:v>
                </c:pt>
                <c:pt idx="11">
                  <c:v>21158422</c:v>
                </c:pt>
                <c:pt idx="12">
                  <c:v>23539438</c:v>
                </c:pt>
              </c:numCache>
            </c:numRef>
          </c:val>
        </c:ser>
        <c:dLbls>
          <c:showLegendKey val="0"/>
          <c:showVal val="0"/>
          <c:showCatName val="0"/>
          <c:showSerName val="0"/>
          <c:showPercent val="0"/>
          <c:showBubbleSize val="0"/>
        </c:dLbls>
        <c:gapWidth val="150"/>
        <c:shape val="box"/>
        <c:axId val="381879152"/>
        <c:axId val="381880328"/>
        <c:axId val="0"/>
      </c:bar3DChart>
      <c:catAx>
        <c:axId val="381879152"/>
        <c:scaling>
          <c:orientation val="minMax"/>
        </c:scaling>
        <c:delete val="0"/>
        <c:axPos val="b"/>
        <c:numFmt formatCode="mmm\-yy" sourceLinked="1"/>
        <c:majorTickMark val="out"/>
        <c:minorTickMark val="none"/>
        <c:tickLblPos val="nextTo"/>
        <c:txPr>
          <a:bodyPr rot="-2700000"/>
          <a:lstStyle/>
          <a:p>
            <a:pPr>
              <a:defRPr/>
            </a:pPr>
            <a:endParaRPr lang="en-US"/>
          </a:p>
        </c:txPr>
        <c:crossAx val="381880328"/>
        <c:crosses val="autoZero"/>
        <c:auto val="0"/>
        <c:lblAlgn val="ctr"/>
        <c:lblOffset val="100"/>
        <c:tickLblSkip val="1"/>
        <c:noMultiLvlLbl val="0"/>
      </c:catAx>
      <c:valAx>
        <c:axId val="381880328"/>
        <c:scaling>
          <c:orientation val="minMax"/>
        </c:scaling>
        <c:delete val="0"/>
        <c:axPos val="l"/>
        <c:majorGridlines/>
        <c:numFmt formatCode="_(* #,##0_);_(* \(#,##0\);_(* &quot;-&quot;??_);_(@_)" sourceLinked="1"/>
        <c:majorTickMark val="out"/>
        <c:minorTickMark val="none"/>
        <c:tickLblPos val="nextTo"/>
        <c:crossAx val="381879152"/>
        <c:crosses val="autoZero"/>
        <c:crossBetween val="between"/>
      </c:valAx>
    </c:plotArea>
    <c:legend>
      <c:legendPos val="r"/>
      <c:layout>
        <c:manualLayout>
          <c:xMode val="edge"/>
          <c:yMode val="edge"/>
          <c:x val="0.78760907840118244"/>
          <c:y val="0.49121557230238921"/>
          <c:w val="0.20891723181395272"/>
          <c:h val="0.12573316211010105"/>
        </c:manualLayout>
      </c:layout>
      <c:overlay val="0"/>
    </c:legend>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8.620367454068241E-2"/>
          <c:y val="0.2167170505737929"/>
          <c:w val="0.80030225169222269"/>
          <c:h val="0.70192728589458375"/>
        </c:manualLayout>
      </c:layout>
      <c:pie3DChart>
        <c:varyColors val="1"/>
        <c:ser>
          <c:idx val="0"/>
          <c:order val="0"/>
          <c:explosion val="25"/>
          <c:dLbls>
            <c:dLbl>
              <c:idx val="0"/>
              <c:layout>
                <c:manualLayout>
                  <c:x val="2.5185185185185185E-2"/>
                  <c:y val="-3.2894731161981793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2.6666666666666668E-2"/>
                  <c:y val="-0.10895042474069856"/>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1.6480618870009671E-2"/>
                  <c:y val="-0.11928402897708819"/>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5.7543859649122807E-2"/>
                  <c:y val="-3.876751509879138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4.3508771929824559E-2"/>
                  <c:y val="3.9473677394378126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1.4035087719298245E-3"/>
                  <c:y val="2.6315784929585417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2.8070175438596492E-2"/>
                  <c:y val="4.2372660062927725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7"/>
              <c:layout>
                <c:manualLayout>
                  <c:x val="-1.6842105263157946E-2"/>
                  <c:y val="2.5027650712479806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8"/>
              <c:layout>
                <c:manualLayout>
                  <c:x val="-9.8245614035087723E-3"/>
                  <c:y val="3.2894731161981772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9"/>
              <c:layout>
                <c:manualLayout>
                  <c:x val="-3.5087719298245612E-2"/>
                  <c:y val="2.1929820774654513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10"/>
              <c:layout>
                <c:manualLayout>
                  <c:x val="-2.6666666666666668E-2"/>
                  <c:y val="1.3157892464792709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11"/>
              <c:layout>
                <c:manualLayout>
                  <c:x val="-2.3859649122807018E-2"/>
                  <c:y val="-0.12061401426059983"/>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12"/>
              <c:layout>
                <c:manualLayout>
                  <c:x val="-4.6315789473684213E-2"/>
                  <c:y val="1.6841537451155176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13"/>
              <c:layout>
                <c:manualLayout>
                  <c:x val="-4.7407431965741154E-2"/>
                  <c:y val="-2.3420475406247292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14"/>
              <c:layout>
                <c:manualLayout>
                  <c:x val="8.8888888888888889E-3"/>
                  <c:y val="-3.7280695316912672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15"/>
              <c:layout>
                <c:manualLayout>
                  <c:x val="6.6666666666666666E-2"/>
                  <c:y val="-1.3157892464792709E-2"/>
                </c:manualLayout>
              </c:layout>
              <c:dLblPos val="bestFit"/>
              <c:showLegendKey val="0"/>
              <c:showVal val="0"/>
              <c:showCatName val="1"/>
              <c:showSerName val="0"/>
              <c:showPercent val="1"/>
              <c:showBubbleSize val="0"/>
              <c:extLst>
                <c:ext xmlns:c15="http://schemas.microsoft.com/office/drawing/2012/chart" uri="{CE6537A1-D6FC-4f65-9D91-7224C49458BB}"/>
              </c:extLst>
            </c:dLbl>
            <c:numFmt formatCode="0.00%" sourceLinked="0"/>
            <c:spPr>
              <a:noFill/>
              <a:ln>
                <a:noFill/>
              </a:ln>
              <a:effectLst/>
            </c:spPr>
            <c:txPr>
              <a:bodyPr/>
              <a:lstStyle/>
              <a:p>
                <a:pPr>
                  <a:defRPr b="1"/>
                </a:pPr>
                <a:endParaRPr lang="en-US"/>
              </a:p>
            </c:txPr>
            <c:dLblPos val="outEnd"/>
            <c:showLegendKey val="0"/>
            <c:showVal val="0"/>
            <c:showCatName val="1"/>
            <c:showSerName val="0"/>
            <c:showPercent val="1"/>
            <c:showBubbleSize val="0"/>
            <c:showLeaderLines val="1"/>
            <c:extLst>
              <c:ext xmlns:c15="http://schemas.microsoft.com/office/drawing/2012/chart" uri="{CE6537A1-D6FC-4f65-9D91-7224C49458BB}"/>
            </c:extLst>
          </c:dLbls>
          <c:cat>
            <c:strRef>
              <c:f>'TOP 10 ROYALTY REMITTERS'!$A$38:$A$52</c:f>
              <c:strCache>
                <c:ptCount val="11"/>
                <c:pt idx="0">
                  <c:v>COG</c:v>
                </c:pt>
                <c:pt idx="1">
                  <c:v>XTO ENERGY, INC.</c:v>
                </c:pt>
                <c:pt idx="2">
                  <c:v>CIMAREX</c:v>
                </c:pt>
                <c:pt idx="3">
                  <c:v>CONOCOPHILLIPS</c:v>
                </c:pt>
                <c:pt idx="4">
                  <c:v>OXY</c:v>
                </c:pt>
                <c:pt idx="5">
                  <c:v>EOG</c:v>
                </c:pt>
                <c:pt idx="6">
                  <c:v>MEWBOURNE OIL</c:v>
                </c:pt>
                <c:pt idx="7">
                  <c:v>DEVON ENERGY</c:v>
                </c:pt>
                <c:pt idx="8">
                  <c:v>APACHE</c:v>
                </c:pt>
                <c:pt idx="9">
                  <c:v>CHEVRON</c:v>
                </c:pt>
                <c:pt idx="10">
                  <c:v>ALL OTHER OGRIDS (200)</c:v>
                </c:pt>
              </c:strCache>
            </c:strRef>
          </c:cat>
          <c:val>
            <c:numRef>
              <c:f>'TOP 10 ROYALTY REMITTERS'!$B$38:$B$52</c:f>
              <c:numCache>
                <c:formatCode>_("$"* #,##0_);_("$"* \(#,##0\);_("$"* "-"??_);_(@_)</c:formatCode>
                <c:ptCount val="15"/>
                <c:pt idx="0">
                  <c:v>9232463</c:v>
                </c:pt>
                <c:pt idx="1">
                  <c:v>1087994</c:v>
                </c:pt>
                <c:pt idx="2">
                  <c:v>944232</c:v>
                </c:pt>
                <c:pt idx="3">
                  <c:v>1749642</c:v>
                </c:pt>
                <c:pt idx="4">
                  <c:v>2148537</c:v>
                </c:pt>
                <c:pt idx="5">
                  <c:v>8494421</c:v>
                </c:pt>
                <c:pt idx="6">
                  <c:v>2002593</c:v>
                </c:pt>
                <c:pt idx="7">
                  <c:v>4233123</c:v>
                </c:pt>
                <c:pt idx="8">
                  <c:v>1157230</c:v>
                </c:pt>
                <c:pt idx="9">
                  <c:v>1691306</c:v>
                </c:pt>
                <c:pt idx="10">
                  <c:v>7854083</c:v>
                </c:pt>
              </c:numCache>
            </c:numRef>
          </c:val>
        </c:ser>
        <c:ser>
          <c:idx val="1"/>
          <c:order val="1"/>
          <c:explosion val="25"/>
          <c:cat>
            <c:strRef>
              <c:f>'TOP 10 ROYALTY REMITTERS'!$A$38:$A$52</c:f>
              <c:strCache>
                <c:ptCount val="11"/>
                <c:pt idx="0">
                  <c:v>COG</c:v>
                </c:pt>
                <c:pt idx="1">
                  <c:v>XTO ENERGY, INC.</c:v>
                </c:pt>
                <c:pt idx="2">
                  <c:v>CIMAREX</c:v>
                </c:pt>
                <c:pt idx="3">
                  <c:v>CONOCOPHILLIPS</c:v>
                </c:pt>
                <c:pt idx="4">
                  <c:v>OXY</c:v>
                </c:pt>
                <c:pt idx="5">
                  <c:v>EOG</c:v>
                </c:pt>
                <c:pt idx="6">
                  <c:v>MEWBOURNE OIL</c:v>
                </c:pt>
                <c:pt idx="7">
                  <c:v>DEVON ENERGY</c:v>
                </c:pt>
                <c:pt idx="8">
                  <c:v>APACHE</c:v>
                </c:pt>
                <c:pt idx="9">
                  <c:v>CHEVRON</c:v>
                </c:pt>
                <c:pt idx="10">
                  <c:v>ALL OTHER OGRIDS (200)</c:v>
                </c:pt>
              </c:strCache>
            </c:strRef>
          </c:cat>
          <c:val>
            <c:numRef>
              <c:f>'TOP 10 ROYALTY REMITTERS'!$C$38:$C$52</c:f>
              <c:numCache>
                <c:formatCode>0.00%</c:formatCode>
                <c:ptCount val="15"/>
                <c:pt idx="0">
                  <c:v>0.22742507911690185</c:v>
                </c:pt>
                <c:pt idx="1">
                  <c:v>2.6800770447573365E-2</c:v>
                </c:pt>
                <c:pt idx="2">
                  <c:v>2.3259452792251698E-2</c:v>
                </c:pt>
                <c:pt idx="3">
                  <c:v>4.3099275921956517E-2</c:v>
                </c:pt>
                <c:pt idx="4">
                  <c:v>5.2925335006551444E-2</c:v>
                </c:pt>
                <c:pt idx="5">
                  <c:v>0.20924474519716707</c:v>
                </c:pt>
                <c:pt idx="6">
                  <c:v>4.9330267715554758E-2</c:v>
                </c:pt>
                <c:pt idx="7">
                  <c:v>0.10427535243700159</c:v>
                </c:pt>
                <c:pt idx="8">
                  <c:v>2.850627446938616E-2</c:v>
                </c:pt>
                <c:pt idx="9">
                  <c:v>4.1662273746549627E-2</c:v>
                </c:pt>
                <c:pt idx="10">
                  <c:v>0.19347117314910592</c:v>
                </c:pt>
                <c:pt idx="11">
                  <c:v>0</c:v>
                </c:pt>
                <c:pt idx="12">
                  <c:v>0</c:v>
                </c:pt>
                <c:pt idx="13">
                  <c:v>0</c:v>
                </c:pt>
                <c:pt idx="14">
                  <c:v>0</c:v>
                </c:pt>
              </c:numCache>
            </c:numRef>
          </c:val>
        </c:ser>
        <c:dLbls>
          <c:showLegendKey val="0"/>
          <c:showVal val="0"/>
          <c:showCatName val="0"/>
          <c:showSerName val="0"/>
          <c:showPercent val="0"/>
          <c:showBubbleSize val="0"/>
          <c:showLeaderLines val="1"/>
        </c:dLbls>
      </c:pie3DChart>
    </c:plotArea>
    <c:plotVisOnly val="1"/>
    <c:dispBlanksAs val="gap"/>
    <c:showDLblsOverMax val="0"/>
  </c:chart>
  <c:spPr>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25.png"/></Relationships>
</file>

<file path=ppt/drawings/drawing1.xml><?xml version="1.0" encoding="utf-8"?>
<c:userShapes xmlns:c="http://schemas.openxmlformats.org/drawingml/2006/chart">
  <cdr:relSizeAnchor xmlns:cdr="http://schemas.openxmlformats.org/drawingml/2006/chartDrawing">
    <cdr:from>
      <cdr:x>0</cdr:x>
      <cdr:y>0.04567</cdr:y>
    </cdr:from>
    <cdr:to>
      <cdr:x>0.29962</cdr:x>
      <cdr:y>0.35539</cdr:y>
    </cdr:to>
    <cdr:sp macro="" textlink="">
      <cdr:nvSpPr>
        <cdr:cNvPr id="3" name="TextBox 2"/>
        <cdr:cNvSpPr txBox="1"/>
      </cdr:nvSpPr>
      <cdr:spPr>
        <a:xfrm xmlns:a="http://schemas.openxmlformats.org/drawingml/2006/main">
          <a:off x="0" y="215106"/>
          <a:ext cx="1714623" cy="14587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smtClean="0">
              <a:solidFill>
                <a:schemeClr val="tx1"/>
              </a:solidFill>
            </a:rPr>
            <a:t>Commercial, Grazing and other </a:t>
          </a:r>
        </a:p>
        <a:p xmlns:a="http://schemas.openxmlformats.org/drawingml/2006/main">
          <a:pPr algn="ctr"/>
          <a:r>
            <a:rPr lang="en-US" sz="1800" b="1" dirty="0" smtClean="0">
              <a:solidFill>
                <a:schemeClr val="tx1"/>
              </a:solidFill>
            </a:rPr>
            <a:t>7.7%</a:t>
          </a:r>
          <a:endParaRPr lang="en-US" sz="1800" b="1" dirty="0">
            <a:solidFill>
              <a:schemeClr val="tx1"/>
            </a:solidFill>
          </a:endParaRPr>
        </a:p>
      </cdr:txBody>
    </cdr:sp>
  </cdr:relSizeAnchor>
  <cdr:relSizeAnchor xmlns:cdr="http://schemas.openxmlformats.org/drawingml/2006/chartDrawing">
    <cdr:from>
      <cdr:x>0.73495</cdr:x>
      <cdr:y>0.03426</cdr:y>
    </cdr:from>
    <cdr:to>
      <cdr:x>1</cdr:x>
      <cdr:y>0.3244</cdr:y>
    </cdr:to>
    <cdr:sp macro="" textlink="">
      <cdr:nvSpPr>
        <cdr:cNvPr id="6" name="TextBox 5"/>
        <cdr:cNvSpPr txBox="1"/>
      </cdr:nvSpPr>
      <cdr:spPr>
        <a:xfrm xmlns:a="http://schemas.openxmlformats.org/drawingml/2006/main">
          <a:off x="4205867" y="161367"/>
          <a:ext cx="1516791" cy="13665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smtClean="0">
              <a:solidFill>
                <a:schemeClr val="tx1"/>
              </a:solidFill>
            </a:rPr>
            <a:t>Oil, Gas and Minerals</a:t>
          </a:r>
        </a:p>
        <a:p xmlns:a="http://schemas.openxmlformats.org/drawingml/2006/main">
          <a:pPr algn="ctr"/>
          <a:r>
            <a:rPr lang="en-US" sz="1800" b="1" dirty="0" smtClean="0">
              <a:solidFill>
                <a:schemeClr val="tx1"/>
              </a:solidFill>
            </a:rPr>
            <a:t>92.3%</a:t>
          </a:r>
        </a:p>
      </cdr:txBody>
    </cdr:sp>
  </cdr:relSizeAnchor>
  <cdr:relSizeAnchor xmlns:cdr="http://schemas.openxmlformats.org/drawingml/2006/chartDrawing">
    <cdr:from>
      <cdr:x>0.01836</cdr:x>
      <cdr:y>0.17359</cdr:y>
    </cdr:from>
    <cdr:to>
      <cdr:x>0.95156</cdr:x>
      <cdr:y>1</cdr:y>
    </cdr:to>
    <cdr:pic>
      <cdr:nvPicPr>
        <cdr:cNvPr id="4" name="Picture 3"/>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l="3668" t="1740" r="12050" b="15575"/>
        <a:stretch xmlns:a="http://schemas.openxmlformats.org/drawingml/2006/main">
          <a:fillRect/>
        </a:stretch>
      </cdr:blipFill>
      <cdr:spPr bwMode="auto">
        <a:xfrm xmlns:a="http://schemas.openxmlformats.org/drawingml/2006/main">
          <a:off x="94219" y="817563"/>
          <a:ext cx="4790240" cy="389227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cdr:spPr>
    </cdr:pic>
  </cdr:relSizeAnchor>
</c:userShapes>
</file>

<file path=ppt/drawings/drawing2.xml><?xml version="1.0" encoding="utf-8"?>
<c:userShapes xmlns:c="http://schemas.openxmlformats.org/drawingml/2006/chart">
  <cdr:relSizeAnchor xmlns:cdr="http://schemas.openxmlformats.org/drawingml/2006/chartDrawing">
    <cdr:from>
      <cdr:x>0.05208</cdr:x>
      <cdr:y>0.0162</cdr:y>
    </cdr:from>
    <cdr:to>
      <cdr:x>0.19375</cdr:x>
      <cdr:y>0.09954</cdr:y>
    </cdr:to>
    <cdr:sp macro="" textlink="">
      <cdr:nvSpPr>
        <cdr:cNvPr id="3" name="TextBox 2"/>
        <cdr:cNvSpPr txBox="1"/>
      </cdr:nvSpPr>
      <cdr:spPr>
        <a:xfrm xmlns:a="http://schemas.openxmlformats.org/drawingml/2006/main">
          <a:off x="238125" y="44450"/>
          <a:ext cx="6477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0.05903</cdr:x>
      <cdr:y>0.00231</cdr:y>
    </cdr:from>
    <cdr:to>
      <cdr:x>0.22986</cdr:x>
      <cdr:y>0.07407</cdr:y>
    </cdr:to>
    <cdr:sp macro="" textlink="">
      <cdr:nvSpPr>
        <cdr:cNvPr id="4" name="TextBox 3"/>
        <cdr:cNvSpPr txBox="1"/>
      </cdr:nvSpPr>
      <cdr:spPr>
        <a:xfrm xmlns:a="http://schemas.openxmlformats.org/drawingml/2006/main">
          <a:off x="269875" y="6350"/>
          <a:ext cx="781050" cy="1968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i="1" u="sng"/>
            <a:t>(BBLS)</a:t>
          </a:r>
        </a:p>
      </cdr:txBody>
    </cdr:sp>
  </cdr:relSizeAnchor>
</c:userShapes>
</file>

<file path=ppt/drawings/drawing3.xml><?xml version="1.0" encoding="utf-8"?>
<c:userShapes xmlns:c="http://schemas.openxmlformats.org/drawingml/2006/chart">
  <cdr:relSizeAnchor xmlns:cdr="http://schemas.openxmlformats.org/drawingml/2006/chartDrawing">
    <cdr:from>
      <cdr:x>0.04359</cdr:x>
      <cdr:y>0.01724</cdr:y>
    </cdr:from>
    <cdr:to>
      <cdr:x>0.18626</cdr:x>
      <cdr:y>0.09698</cdr:y>
    </cdr:to>
    <cdr:sp macro="" textlink="">
      <cdr:nvSpPr>
        <cdr:cNvPr id="2" name="TextBox 1"/>
        <cdr:cNvSpPr txBox="1"/>
      </cdr:nvSpPr>
      <cdr:spPr>
        <a:xfrm xmlns:a="http://schemas.openxmlformats.org/drawingml/2006/main">
          <a:off x="209551" y="50800"/>
          <a:ext cx="685800" cy="2349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i="1"/>
            <a:t>(MCF)</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A5F661-662E-4332-884C-A114A91310CD}" type="datetimeFigureOut">
              <a:rPr lang="en-US" smtClean="0"/>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30CB52-86D2-4F29-BDE0-7F4CDEE345EB}" type="slidenum">
              <a:rPr lang="en-US" smtClean="0"/>
              <a:t>‹#›</a:t>
            </a:fld>
            <a:endParaRPr lang="en-US"/>
          </a:p>
        </p:txBody>
      </p:sp>
    </p:spTree>
    <p:extLst>
      <p:ext uri="{BB962C8B-B14F-4D97-AF65-F5344CB8AC3E}">
        <p14:creationId xmlns:p14="http://schemas.microsoft.com/office/powerpoint/2010/main" val="1374448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A5F661-662E-4332-884C-A114A91310CD}" type="datetimeFigureOut">
              <a:rPr lang="en-US" smtClean="0"/>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30CB52-86D2-4F29-BDE0-7F4CDEE345EB}" type="slidenum">
              <a:rPr lang="en-US" smtClean="0"/>
              <a:t>‹#›</a:t>
            </a:fld>
            <a:endParaRPr lang="en-US"/>
          </a:p>
        </p:txBody>
      </p:sp>
    </p:spTree>
    <p:extLst>
      <p:ext uri="{BB962C8B-B14F-4D97-AF65-F5344CB8AC3E}">
        <p14:creationId xmlns:p14="http://schemas.microsoft.com/office/powerpoint/2010/main" val="1945717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A5F661-662E-4332-884C-A114A91310CD}" type="datetimeFigureOut">
              <a:rPr lang="en-US" smtClean="0"/>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30CB52-86D2-4F29-BDE0-7F4CDEE345EB}" type="slidenum">
              <a:rPr lang="en-US" smtClean="0"/>
              <a:t>‹#›</a:t>
            </a:fld>
            <a:endParaRPr lang="en-US"/>
          </a:p>
        </p:txBody>
      </p:sp>
    </p:spTree>
    <p:extLst>
      <p:ext uri="{BB962C8B-B14F-4D97-AF65-F5344CB8AC3E}">
        <p14:creationId xmlns:p14="http://schemas.microsoft.com/office/powerpoint/2010/main" val="2021229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A5F661-662E-4332-884C-A114A91310CD}" type="datetimeFigureOut">
              <a:rPr lang="en-US" smtClean="0"/>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30CB52-86D2-4F29-BDE0-7F4CDEE345EB}" type="slidenum">
              <a:rPr lang="en-US" smtClean="0"/>
              <a:t>‹#›</a:t>
            </a:fld>
            <a:endParaRPr lang="en-US"/>
          </a:p>
        </p:txBody>
      </p:sp>
    </p:spTree>
    <p:extLst>
      <p:ext uri="{BB962C8B-B14F-4D97-AF65-F5344CB8AC3E}">
        <p14:creationId xmlns:p14="http://schemas.microsoft.com/office/powerpoint/2010/main" val="4214270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A5F661-662E-4332-884C-A114A91310CD}" type="datetimeFigureOut">
              <a:rPr lang="en-US" smtClean="0"/>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30CB52-86D2-4F29-BDE0-7F4CDEE345EB}" type="slidenum">
              <a:rPr lang="en-US" smtClean="0"/>
              <a:t>‹#›</a:t>
            </a:fld>
            <a:endParaRPr lang="en-US"/>
          </a:p>
        </p:txBody>
      </p:sp>
    </p:spTree>
    <p:extLst>
      <p:ext uri="{BB962C8B-B14F-4D97-AF65-F5344CB8AC3E}">
        <p14:creationId xmlns:p14="http://schemas.microsoft.com/office/powerpoint/2010/main" val="1511334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A5F661-662E-4332-884C-A114A91310CD}" type="datetimeFigureOut">
              <a:rPr lang="en-US" smtClean="0"/>
              <a:t>6/28/2017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30CB52-86D2-4F29-BDE0-7F4CDEE345EB}" type="slidenum">
              <a:rPr lang="en-US" smtClean="0"/>
              <a:t>‹#›</a:t>
            </a:fld>
            <a:endParaRPr lang="en-US"/>
          </a:p>
        </p:txBody>
      </p:sp>
    </p:spTree>
    <p:extLst>
      <p:ext uri="{BB962C8B-B14F-4D97-AF65-F5344CB8AC3E}">
        <p14:creationId xmlns:p14="http://schemas.microsoft.com/office/powerpoint/2010/main" val="2067615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A5F661-662E-4332-884C-A114A91310CD}" type="datetimeFigureOut">
              <a:rPr lang="en-US" smtClean="0"/>
              <a:t>6/28/2017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30CB52-86D2-4F29-BDE0-7F4CDEE345EB}" type="slidenum">
              <a:rPr lang="en-US" smtClean="0"/>
              <a:t>‹#›</a:t>
            </a:fld>
            <a:endParaRPr lang="en-US"/>
          </a:p>
        </p:txBody>
      </p:sp>
    </p:spTree>
    <p:extLst>
      <p:ext uri="{BB962C8B-B14F-4D97-AF65-F5344CB8AC3E}">
        <p14:creationId xmlns:p14="http://schemas.microsoft.com/office/powerpoint/2010/main" val="244377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A5F661-662E-4332-884C-A114A91310CD}" type="datetimeFigureOut">
              <a:rPr lang="en-US" smtClean="0"/>
              <a:t>6/28/2017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30CB52-86D2-4F29-BDE0-7F4CDEE345EB}" type="slidenum">
              <a:rPr lang="en-US" smtClean="0"/>
              <a:t>‹#›</a:t>
            </a:fld>
            <a:endParaRPr lang="en-US"/>
          </a:p>
        </p:txBody>
      </p:sp>
    </p:spTree>
    <p:extLst>
      <p:ext uri="{BB962C8B-B14F-4D97-AF65-F5344CB8AC3E}">
        <p14:creationId xmlns:p14="http://schemas.microsoft.com/office/powerpoint/2010/main" val="4262003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A5F661-662E-4332-884C-A114A91310CD}" type="datetimeFigureOut">
              <a:rPr lang="en-US" smtClean="0"/>
              <a:t>6/28/2017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30CB52-86D2-4F29-BDE0-7F4CDEE345EB}" type="slidenum">
              <a:rPr lang="en-US" smtClean="0"/>
              <a:t>‹#›</a:t>
            </a:fld>
            <a:endParaRPr lang="en-US"/>
          </a:p>
        </p:txBody>
      </p:sp>
    </p:spTree>
    <p:extLst>
      <p:ext uri="{BB962C8B-B14F-4D97-AF65-F5344CB8AC3E}">
        <p14:creationId xmlns:p14="http://schemas.microsoft.com/office/powerpoint/2010/main" val="1766994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A5F661-662E-4332-884C-A114A91310CD}" type="datetimeFigureOut">
              <a:rPr lang="en-US" smtClean="0"/>
              <a:t>6/28/2017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30CB52-86D2-4F29-BDE0-7F4CDEE345EB}" type="slidenum">
              <a:rPr lang="en-US" smtClean="0"/>
              <a:t>‹#›</a:t>
            </a:fld>
            <a:endParaRPr lang="en-US"/>
          </a:p>
        </p:txBody>
      </p:sp>
    </p:spTree>
    <p:extLst>
      <p:ext uri="{BB962C8B-B14F-4D97-AF65-F5344CB8AC3E}">
        <p14:creationId xmlns:p14="http://schemas.microsoft.com/office/powerpoint/2010/main" val="2151365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A5F661-662E-4332-884C-A114A91310CD}" type="datetimeFigureOut">
              <a:rPr lang="en-US" smtClean="0"/>
              <a:t>6/28/2017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30CB52-86D2-4F29-BDE0-7F4CDEE345EB}" type="slidenum">
              <a:rPr lang="en-US" smtClean="0"/>
              <a:t>‹#›</a:t>
            </a:fld>
            <a:endParaRPr lang="en-US"/>
          </a:p>
        </p:txBody>
      </p:sp>
    </p:spTree>
    <p:extLst>
      <p:ext uri="{BB962C8B-B14F-4D97-AF65-F5344CB8AC3E}">
        <p14:creationId xmlns:p14="http://schemas.microsoft.com/office/powerpoint/2010/main" val="2339846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A5F661-662E-4332-884C-A114A91310CD}" type="datetimeFigureOut">
              <a:rPr lang="en-US" smtClean="0"/>
              <a:t>6/28/2017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0CB52-86D2-4F29-BDE0-7F4CDEE345EB}" type="slidenum">
              <a:rPr lang="en-US" smtClean="0"/>
              <a:t>‹#›</a:t>
            </a:fld>
            <a:endParaRPr lang="en-US"/>
          </a:p>
        </p:txBody>
      </p:sp>
    </p:spTree>
    <p:extLst>
      <p:ext uri="{BB962C8B-B14F-4D97-AF65-F5344CB8AC3E}">
        <p14:creationId xmlns:p14="http://schemas.microsoft.com/office/powerpoint/2010/main" val="1089758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WvvuY2sDUAhUE0IMKHRQjA5UQjRwIBw&amp;url=http://www.naturalnews.com/031658_aquifer_depletion_Ogallala.html&amp;psig=AFQjCNE0BaUklmor3EjxHUODf6CQiw_IcQ&amp;ust=1497645447543052"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1.jpg"/><Relationship Id="rId16" Type="http://schemas.openxmlformats.org/officeDocument/2006/relationships/image" Target="../media/image18.png"/><Relationship Id="rId20"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84263"/>
            <a:ext cx="9144000" cy="1601787"/>
          </a:xfrm>
          <a:solidFill>
            <a:schemeClr val="accent1">
              <a:lumMod val="20000"/>
              <a:lumOff val="80000"/>
              <a:alpha val="80000"/>
            </a:schemeClr>
          </a:solidFill>
        </p:spPr>
        <p:txBody>
          <a:bodyPr>
            <a:normAutofit fontScale="90000"/>
          </a:bodyPr>
          <a:lstStyle/>
          <a:p>
            <a:r>
              <a:rPr lang="en-US" dirty="0" smtClean="0"/>
              <a:t>New Mexico </a:t>
            </a:r>
            <a:br>
              <a:rPr lang="en-US" dirty="0" smtClean="0"/>
            </a:br>
            <a:r>
              <a:rPr lang="en-US" dirty="0" smtClean="0"/>
              <a:t>State Land Office</a:t>
            </a:r>
            <a:endParaRPr lang="en-US" dirty="0"/>
          </a:p>
        </p:txBody>
      </p:sp>
      <p:sp>
        <p:nvSpPr>
          <p:cNvPr id="3" name="Subtitle 2"/>
          <p:cNvSpPr>
            <a:spLocks noGrp="1"/>
          </p:cNvSpPr>
          <p:nvPr>
            <p:ph type="subTitle" idx="1"/>
          </p:nvPr>
        </p:nvSpPr>
        <p:spPr>
          <a:xfrm>
            <a:off x="1524000" y="3678238"/>
            <a:ext cx="9144000" cy="1655762"/>
          </a:xfrm>
        </p:spPr>
        <p:txBody>
          <a:bodyPr/>
          <a:lstStyle/>
          <a:p>
            <a:r>
              <a:rPr lang="en-US" dirty="0" smtClean="0">
                <a:solidFill>
                  <a:schemeClr val="bg1"/>
                </a:solidFill>
              </a:rPr>
              <a:t>Commissioner Aubrey Dunn</a:t>
            </a:r>
            <a:endParaRPr lang="en-US"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5" y="352425"/>
            <a:ext cx="2057400" cy="2057400"/>
          </a:xfrm>
          <a:prstGeom prst="rect">
            <a:avLst/>
          </a:prstGeom>
        </p:spPr>
      </p:pic>
    </p:spTree>
    <p:extLst>
      <p:ext uri="{BB962C8B-B14F-4D97-AF65-F5344CB8AC3E}">
        <p14:creationId xmlns:p14="http://schemas.microsoft.com/office/powerpoint/2010/main" val="16942091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0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Revenue Breakdown</a:t>
            </a:r>
            <a:endParaRPr lang="en-US" b="1" dirty="0"/>
          </a:p>
        </p:txBody>
      </p:sp>
      <p:sp>
        <p:nvSpPr>
          <p:cNvPr id="4" name="Content Placeholder 1"/>
          <p:cNvSpPr>
            <a:spLocks noGrp="1"/>
          </p:cNvSpPr>
          <p:nvPr>
            <p:ph idx="1"/>
          </p:nvPr>
        </p:nvSpPr>
        <p:spPr>
          <a:xfrm>
            <a:off x="838200" y="1379620"/>
            <a:ext cx="10515600" cy="523071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
          </a:effectLst>
        </p:spPr>
        <p:txBody>
          <a:bodyPr>
            <a:normAutofit/>
          </a:bodyPr>
          <a:lstStyle/>
          <a:p>
            <a:pPr marL="0" indent="0">
              <a:buNone/>
            </a:pPr>
            <a:endParaRPr lang="en-US" sz="3600" dirty="0"/>
          </a:p>
          <a:p>
            <a:pPr>
              <a:buFont typeface="Wingdings" panose="05000000000000000000" pitchFamily="2" charset="2"/>
              <a:buChar char="§"/>
            </a:pPr>
            <a:endParaRPr lang="en-US" sz="3600" dirty="0" smtClean="0"/>
          </a:p>
          <a:p>
            <a:pPr marL="0" indent="0">
              <a:buNone/>
            </a:pPr>
            <a:endParaRPr lang="en-US" sz="3600" dirty="0"/>
          </a:p>
        </p:txBody>
      </p:sp>
      <p:graphicFrame>
        <p:nvGraphicFramePr>
          <p:cNvPr id="5" name="Picture Placeholder 4"/>
          <p:cNvGraphicFramePr>
            <a:graphicFrameLocks/>
          </p:cNvGraphicFramePr>
          <p:nvPr>
            <p:extLst>
              <p:ext uri="{D42A27DB-BD31-4B8C-83A1-F6EECF244321}">
                <p14:modId xmlns:p14="http://schemas.microsoft.com/office/powerpoint/2010/main" val="2507272791"/>
              </p:ext>
            </p:extLst>
          </p:nvPr>
        </p:nvGraphicFramePr>
        <p:xfrm>
          <a:off x="1227219" y="1607483"/>
          <a:ext cx="5133111" cy="470983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954872" y="1455083"/>
            <a:ext cx="4178349" cy="5155257"/>
          </a:xfrm>
          <a:prstGeom prst="rect">
            <a:avLst/>
          </a:prstGeom>
          <a:noFill/>
          <a:ln>
            <a:noFill/>
          </a:ln>
        </p:spPr>
        <p:txBody>
          <a:bodyPr wrap="square" rtlCol="0">
            <a:spAutoFit/>
          </a:bodyPr>
          <a:lstStyle/>
          <a:p>
            <a:r>
              <a:rPr lang="en-US" sz="2400" b="1" u="sng" dirty="0"/>
              <a:t>FY 2016 </a:t>
            </a:r>
            <a:r>
              <a:rPr lang="en-US" sz="2400" b="1" u="sng" dirty="0" smtClean="0"/>
              <a:t>Revenues:</a:t>
            </a:r>
          </a:p>
          <a:p>
            <a:r>
              <a:rPr lang="en-US" sz="2400" b="1" dirty="0" smtClean="0"/>
              <a:t>Oil &amp; Gas:       $448,943, 813</a:t>
            </a:r>
          </a:p>
          <a:p>
            <a:r>
              <a:rPr lang="en-US" sz="2400" b="1" dirty="0" smtClean="0"/>
              <a:t>Minerals:         12,374,829</a:t>
            </a:r>
          </a:p>
          <a:p>
            <a:r>
              <a:rPr lang="en-US" sz="2400" b="1" dirty="0" smtClean="0"/>
              <a:t>Grazing:              8,635,845</a:t>
            </a:r>
          </a:p>
          <a:p>
            <a:r>
              <a:rPr lang="en-US" sz="2400" b="1" dirty="0" smtClean="0"/>
              <a:t>Commercial:	25,494,860</a:t>
            </a:r>
          </a:p>
          <a:p>
            <a:r>
              <a:rPr lang="en-US" sz="2400" b="1" dirty="0" smtClean="0"/>
              <a:t>Fees, Interest:   1,532,373</a:t>
            </a:r>
          </a:p>
          <a:p>
            <a:endParaRPr lang="en-US" sz="2400" b="1" dirty="0"/>
          </a:p>
          <a:p>
            <a:pPr marL="457200" indent="-457200">
              <a:buFont typeface="Arial" panose="020B0604020202020204" pitchFamily="34" charset="0"/>
              <a:buChar char="•"/>
            </a:pPr>
            <a:r>
              <a:rPr lang="en-US" sz="2300" dirty="0" smtClean="0"/>
              <a:t>Total</a:t>
            </a:r>
            <a:r>
              <a:rPr lang="en-US" sz="2300" b="1" dirty="0" smtClean="0"/>
              <a:t>: $497 </a:t>
            </a:r>
            <a:r>
              <a:rPr lang="en-US" sz="2300" dirty="0" smtClean="0"/>
              <a:t>million </a:t>
            </a:r>
          </a:p>
          <a:p>
            <a:pPr marL="457200" indent="-457200">
              <a:buFont typeface="Arial" panose="020B0604020202020204" pitchFamily="34" charset="0"/>
              <a:buChar char="•"/>
            </a:pPr>
            <a:r>
              <a:rPr lang="en-US" sz="2300" b="1" dirty="0" smtClean="0"/>
              <a:t>$</a:t>
            </a:r>
            <a:r>
              <a:rPr lang="en-US" sz="2300" b="1" dirty="0"/>
              <a:t>419.7 </a:t>
            </a:r>
            <a:r>
              <a:rPr lang="en-US" sz="2300" dirty="0"/>
              <a:t>million was </a:t>
            </a:r>
            <a:r>
              <a:rPr lang="en-US" sz="2300" dirty="0" smtClean="0"/>
              <a:t>paid from the SLO into </a:t>
            </a:r>
            <a:r>
              <a:rPr lang="en-US" sz="2300" dirty="0"/>
              <a:t>the </a:t>
            </a:r>
            <a:r>
              <a:rPr lang="en-US" sz="2300" dirty="0" smtClean="0"/>
              <a:t>LGPF.</a:t>
            </a:r>
          </a:p>
          <a:p>
            <a:pPr marL="457200" indent="-457200">
              <a:buFont typeface="Arial" panose="020B0604020202020204" pitchFamily="34" charset="0"/>
              <a:buChar char="•"/>
            </a:pPr>
            <a:r>
              <a:rPr lang="en-US" sz="2300" b="1" dirty="0" smtClean="0"/>
              <a:t>$655,785,168 </a:t>
            </a:r>
            <a:r>
              <a:rPr lang="en-US" sz="2300" dirty="0"/>
              <a:t>to the </a:t>
            </a:r>
            <a:r>
              <a:rPr lang="en-US" sz="2300" dirty="0" smtClean="0"/>
              <a:t>beneficiaries from LMF and LGPF. </a:t>
            </a:r>
          </a:p>
          <a:p>
            <a:pPr marL="457200" indent="-457200">
              <a:buFont typeface="Arial" panose="020B0604020202020204" pitchFamily="34" charset="0"/>
              <a:buChar char="•"/>
            </a:pPr>
            <a:endParaRPr lang="en-US" sz="2300" dirty="0"/>
          </a:p>
        </p:txBody>
      </p:sp>
    </p:spTree>
    <p:extLst>
      <p:ext uri="{BB962C8B-B14F-4D97-AF65-F5344CB8AC3E}">
        <p14:creationId xmlns:p14="http://schemas.microsoft.com/office/powerpoint/2010/main" val="8333753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0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Permian </a:t>
            </a:r>
            <a:r>
              <a:rPr lang="en-US" b="1" dirty="0"/>
              <a:t>B</a:t>
            </a:r>
            <a:r>
              <a:rPr lang="en-US" b="1" dirty="0" smtClean="0"/>
              <a:t>asin Highlights</a:t>
            </a:r>
            <a:endParaRPr lang="en-US" b="1" dirty="0"/>
          </a:p>
        </p:txBody>
      </p:sp>
      <p:sp>
        <p:nvSpPr>
          <p:cNvPr id="4" name="Content Placeholder 1"/>
          <p:cNvSpPr>
            <a:spLocks noGrp="1"/>
          </p:cNvSpPr>
          <p:nvPr>
            <p:ph idx="1"/>
          </p:nvPr>
        </p:nvSpPr>
        <p:spPr>
          <a:xfrm>
            <a:off x="638175" y="1104900"/>
            <a:ext cx="10896599" cy="566737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
          </a:effectLst>
        </p:spPr>
        <p:txBody>
          <a:bodyPr>
            <a:normAutofit fontScale="25000" lnSpcReduction="20000"/>
          </a:bodyPr>
          <a:lstStyle/>
          <a:p>
            <a:pPr marL="0" indent="0">
              <a:buNone/>
            </a:pPr>
            <a:endParaRPr lang="en-US" sz="3600" dirty="0"/>
          </a:p>
          <a:p>
            <a:pPr lvl="0"/>
            <a:endParaRPr lang="en-US" sz="7000" dirty="0" smtClean="0"/>
          </a:p>
          <a:p>
            <a:pPr lvl="0"/>
            <a:r>
              <a:rPr lang="en-US" sz="9600" dirty="0" smtClean="0"/>
              <a:t>Covers </a:t>
            </a:r>
            <a:r>
              <a:rPr lang="en-US" sz="9600" dirty="0"/>
              <a:t>75,000 square miles in western Texas and southeastern New Mexico</a:t>
            </a:r>
          </a:p>
          <a:p>
            <a:pPr lvl="0"/>
            <a:r>
              <a:rPr lang="en-US" sz="9600" dirty="0"/>
              <a:t>More than ½ of the rigs added in the Basin are concentrated in five counties</a:t>
            </a:r>
          </a:p>
          <a:p>
            <a:pPr lvl="1"/>
            <a:r>
              <a:rPr lang="en-US" sz="9600" dirty="0"/>
              <a:t>Reeves, Loving, Midland and Martin counties in Texas</a:t>
            </a:r>
          </a:p>
          <a:p>
            <a:pPr lvl="1"/>
            <a:r>
              <a:rPr lang="en-US" sz="9600" dirty="0"/>
              <a:t>Lea County, New </a:t>
            </a:r>
            <a:r>
              <a:rPr lang="en-US" sz="9600" dirty="0" smtClean="0"/>
              <a:t>Mexico</a:t>
            </a:r>
          </a:p>
          <a:p>
            <a:pPr lvl="0"/>
            <a:r>
              <a:rPr lang="en-US" sz="9600" dirty="0" smtClean="0"/>
              <a:t>Crude </a:t>
            </a:r>
            <a:r>
              <a:rPr lang="en-US" sz="9600" dirty="0"/>
              <a:t>oil production is expected to increase to an estimated 2.4 million barrels per </a:t>
            </a:r>
            <a:r>
              <a:rPr lang="en-US" sz="9600" dirty="0" smtClean="0"/>
              <a:t>day</a:t>
            </a:r>
          </a:p>
          <a:p>
            <a:pPr lvl="0"/>
            <a:r>
              <a:rPr lang="en-US" sz="9600" dirty="0" smtClean="0"/>
              <a:t>Between </a:t>
            </a:r>
            <a:r>
              <a:rPr lang="en-US" sz="9600" dirty="0"/>
              <a:t>January 2016 and March 2017, oil production increased in all but three months, even as domestic crude oil prices fell.</a:t>
            </a:r>
          </a:p>
          <a:p>
            <a:pPr lvl="0"/>
            <a:r>
              <a:rPr lang="en-US" sz="9600" dirty="0"/>
              <a:t>Rig count in April 2017 was 340 or 40 percent of the total rigs in the United States</a:t>
            </a:r>
          </a:p>
          <a:p>
            <a:pPr lvl="0"/>
            <a:r>
              <a:rPr lang="en-US" sz="9600" dirty="0"/>
              <a:t>Recoverable reserves exceed</a:t>
            </a:r>
          </a:p>
          <a:p>
            <a:pPr lvl="1"/>
            <a:r>
              <a:rPr lang="en-US" sz="9600" dirty="0"/>
              <a:t>20 billion barrels of oil</a:t>
            </a:r>
          </a:p>
          <a:p>
            <a:pPr lvl="1"/>
            <a:r>
              <a:rPr lang="en-US" sz="9600" dirty="0"/>
              <a:t>16 trillion cubic feet of natural gas</a:t>
            </a:r>
          </a:p>
          <a:p>
            <a:pPr lvl="1"/>
            <a:r>
              <a:rPr lang="en-US" sz="9600" dirty="0"/>
              <a:t>1.6 billion barrels of hydrocarbon gas liquids</a:t>
            </a:r>
          </a:p>
          <a:p>
            <a:pPr>
              <a:buFont typeface="Wingdings" panose="05000000000000000000" pitchFamily="2" charset="2"/>
              <a:buChar char="§"/>
            </a:pPr>
            <a:endParaRPr lang="en-US" sz="9600" dirty="0" smtClean="0"/>
          </a:p>
          <a:p>
            <a:pPr marL="0" indent="0">
              <a:buNone/>
            </a:pPr>
            <a:endParaRPr lang="en-US" sz="3600" dirty="0"/>
          </a:p>
          <a:p>
            <a:pPr marL="0" indent="0">
              <a:buNone/>
            </a:pPr>
            <a:r>
              <a:rPr lang="en-US" sz="3600" dirty="0" smtClean="0"/>
              <a:t> </a:t>
            </a:r>
            <a:endParaRPr lang="en-US" sz="3600" dirty="0"/>
          </a:p>
        </p:txBody>
      </p:sp>
    </p:spTree>
    <p:extLst>
      <p:ext uri="{BB962C8B-B14F-4D97-AF65-F5344CB8AC3E}">
        <p14:creationId xmlns:p14="http://schemas.microsoft.com/office/powerpoint/2010/main" val="38495381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0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Prolific Oil Production</a:t>
            </a:r>
            <a:endParaRPr lang="en-US" b="1" dirty="0"/>
          </a:p>
        </p:txBody>
      </p:sp>
      <p:sp>
        <p:nvSpPr>
          <p:cNvPr id="5" name="Content Placeholder 2"/>
          <p:cNvSpPr>
            <a:spLocks noGrp="1"/>
          </p:cNvSpPr>
          <p:nvPr>
            <p:ph idx="1"/>
          </p:nvPr>
        </p:nvSpPr>
        <p:spPr>
          <a:xfrm>
            <a:off x="695325" y="2090123"/>
            <a:ext cx="11049000" cy="3653452"/>
          </a:xfrm>
          <a:solidFill>
            <a:schemeClr val="accent5">
              <a:lumMod val="20000"/>
              <a:lumOff val="80000"/>
            </a:schemeClr>
          </a:solidFill>
        </p:spPr>
        <p:txBody>
          <a:bodyPr>
            <a:normAutofit/>
          </a:bodyPr>
          <a:lstStyle/>
          <a:p>
            <a:pPr marL="0" indent="0">
              <a:buNone/>
            </a:pPr>
            <a:r>
              <a:rPr lang="en-US" sz="3600" dirty="0" smtClean="0"/>
              <a:t>EOG Well - Whirling </a:t>
            </a:r>
            <a:r>
              <a:rPr lang="en-US" sz="3600" dirty="0"/>
              <a:t>Wind 11 Fed Com #704H </a:t>
            </a:r>
            <a:endParaRPr lang="en-US" sz="3600" dirty="0" smtClean="0"/>
          </a:p>
          <a:p>
            <a:pPr marL="0" indent="0">
              <a:buNone/>
            </a:pPr>
            <a:endParaRPr lang="en-US" sz="3600" dirty="0" smtClean="0"/>
          </a:p>
          <a:p>
            <a:pPr lvl="1"/>
            <a:r>
              <a:rPr lang="en-US" sz="3200" dirty="0" smtClean="0"/>
              <a:t>Lea County</a:t>
            </a:r>
          </a:p>
          <a:p>
            <a:pPr lvl="1"/>
            <a:r>
              <a:rPr lang="en-US" sz="3200" dirty="0" smtClean="0"/>
              <a:t>Initial Production – 8,990 Barrels Per </a:t>
            </a:r>
            <a:r>
              <a:rPr lang="en-US" sz="3200" dirty="0"/>
              <a:t>D</a:t>
            </a:r>
            <a:r>
              <a:rPr lang="en-US" sz="3200" dirty="0" smtClean="0"/>
              <a:t>ay</a:t>
            </a:r>
          </a:p>
          <a:p>
            <a:pPr lvl="1"/>
            <a:r>
              <a:rPr lang="en-US" sz="3200" dirty="0" smtClean="0"/>
              <a:t>Current Production -6,230 Barrels </a:t>
            </a:r>
            <a:r>
              <a:rPr lang="en-US" sz="3200" dirty="0"/>
              <a:t>Per Day</a:t>
            </a:r>
          </a:p>
          <a:p>
            <a:pPr lvl="1"/>
            <a:r>
              <a:rPr lang="en-US" sz="3200" dirty="0" smtClean="0"/>
              <a:t>Compared to Average Well Production -  600 </a:t>
            </a:r>
            <a:r>
              <a:rPr lang="en-US" sz="3200" dirty="0"/>
              <a:t>Barrels Per Day</a:t>
            </a:r>
          </a:p>
          <a:p>
            <a:pPr marL="457200" lvl="1" indent="0">
              <a:buNone/>
            </a:pPr>
            <a:endParaRPr lang="en-US" dirty="0"/>
          </a:p>
        </p:txBody>
      </p:sp>
    </p:spTree>
    <p:extLst>
      <p:ext uri="{BB962C8B-B14F-4D97-AF65-F5344CB8AC3E}">
        <p14:creationId xmlns:p14="http://schemas.microsoft.com/office/powerpoint/2010/main" val="1038620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0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New Mexico Rig Count</a:t>
            </a:r>
            <a:endParaRPr lang="en-US" b="1" dirty="0"/>
          </a:p>
        </p:txBody>
      </p:sp>
      <p:sp>
        <p:nvSpPr>
          <p:cNvPr id="4" name="Content Placeholder 1"/>
          <p:cNvSpPr>
            <a:spLocks noGrp="1"/>
          </p:cNvSpPr>
          <p:nvPr>
            <p:ph idx="1"/>
          </p:nvPr>
        </p:nvSpPr>
        <p:spPr>
          <a:xfrm>
            <a:off x="695325" y="1200150"/>
            <a:ext cx="10944225" cy="541019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
          </a:effectLst>
        </p:spPr>
        <p:txBody>
          <a:bodyPr>
            <a:normAutofit/>
          </a:bodyPr>
          <a:lstStyle/>
          <a:p>
            <a:pPr marL="0" indent="0">
              <a:buNone/>
            </a:pPr>
            <a:endParaRPr lang="en-US" sz="3600" dirty="0"/>
          </a:p>
          <a:p>
            <a:pPr>
              <a:buFont typeface="Wingdings" panose="05000000000000000000" pitchFamily="2" charset="2"/>
              <a:buChar char="§"/>
            </a:pPr>
            <a:endParaRPr lang="en-US" sz="3600" dirty="0" smtClean="0"/>
          </a:p>
          <a:p>
            <a:pPr marL="0" indent="0">
              <a:buNone/>
            </a:pPr>
            <a:endParaRPr lang="en-US" sz="3600" dirty="0"/>
          </a:p>
        </p:txBody>
      </p:sp>
      <p:graphicFrame>
        <p:nvGraphicFramePr>
          <p:cNvPr id="7" name="Chart 6"/>
          <p:cNvGraphicFramePr>
            <a:graphicFrameLocks/>
          </p:cNvGraphicFramePr>
          <p:nvPr>
            <p:extLst>
              <p:ext uri="{D42A27DB-BD31-4B8C-83A1-F6EECF244321}">
                <p14:modId xmlns:p14="http://schemas.microsoft.com/office/powerpoint/2010/main" val="1644679489"/>
              </p:ext>
            </p:extLst>
          </p:nvPr>
        </p:nvGraphicFramePr>
        <p:xfrm>
          <a:off x="1055824" y="1393818"/>
          <a:ext cx="10402656" cy="49448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86421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0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State Oil Production – Past 36 Months</a:t>
            </a:r>
            <a:endParaRPr lang="en-US" b="1" dirty="0"/>
          </a:p>
        </p:txBody>
      </p:sp>
      <p:sp>
        <p:nvSpPr>
          <p:cNvPr id="4" name="Content Placeholder 1"/>
          <p:cNvSpPr>
            <a:spLocks noGrp="1"/>
          </p:cNvSpPr>
          <p:nvPr>
            <p:ph idx="1"/>
          </p:nvPr>
        </p:nvSpPr>
        <p:spPr>
          <a:xfrm>
            <a:off x="161925" y="1379620"/>
            <a:ext cx="11868150" cy="523071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
          </a:effectLst>
        </p:spPr>
        <p:txBody>
          <a:bodyPr>
            <a:normAutofit/>
          </a:bodyPr>
          <a:lstStyle/>
          <a:p>
            <a:pPr marL="0" indent="0">
              <a:buNone/>
            </a:pPr>
            <a:endParaRPr lang="en-US" sz="3600" dirty="0"/>
          </a:p>
          <a:p>
            <a:pPr>
              <a:buFont typeface="Wingdings" panose="05000000000000000000" pitchFamily="2" charset="2"/>
              <a:buChar char="§"/>
            </a:pPr>
            <a:endParaRPr lang="en-US" sz="3600" dirty="0" smtClean="0"/>
          </a:p>
          <a:p>
            <a:pPr marL="0" indent="0">
              <a:buNone/>
            </a:pPr>
            <a:endParaRPr lang="en-US" sz="3600" dirty="0"/>
          </a:p>
        </p:txBody>
      </p:sp>
      <p:graphicFrame>
        <p:nvGraphicFramePr>
          <p:cNvPr id="6" name="Chart 5"/>
          <p:cNvGraphicFramePr>
            <a:graphicFrameLocks/>
          </p:cNvGraphicFramePr>
          <p:nvPr>
            <p:extLst>
              <p:ext uri="{D42A27DB-BD31-4B8C-83A1-F6EECF244321}">
                <p14:modId xmlns:p14="http://schemas.microsoft.com/office/powerpoint/2010/main" val="1975432330"/>
              </p:ext>
            </p:extLst>
          </p:nvPr>
        </p:nvGraphicFramePr>
        <p:xfrm>
          <a:off x="200025" y="1820859"/>
          <a:ext cx="6361113" cy="44561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2586340949"/>
              </p:ext>
            </p:extLst>
          </p:nvPr>
        </p:nvGraphicFramePr>
        <p:xfrm>
          <a:off x="6096001" y="1820858"/>
          <a:ext cx="5838824" cy="437039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872781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1449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ctr"/>
            <a:r>
              <a:rPr lang="en-US" sz="2400" b="1" dirty="0" smtClean="0"/>
              <a:t>Revenue Processing Section:  Royalty Processed Top Ten Producers</a:t>
            </a:r>
            <a:br>
              <a:rPr lang="en-US" sz="2400" b="1" dirty="0" smtClean="0"/>
            </a:br>
            <a:r>
              <a:rPr lang="en-US" sz="2400" b="1" dirty="0" smtClean="0"/>
              <a:t>May 2017</a:t>
            </a:r>
            <a:endParaRPr lang="en-US" sz="2400" b="1" dirty="0"/>
          </a:p>
        </p:txBody>
      </p:sp>
      <p:sp>
        <p:nvSpPr>
          <p:cNvPr id="4" name="Content Placeholder 1"/>
          <p:cNvSpPr>
            <a:spLocks noGrp="1"/>
          </p:cNvSpPr>
          <p:nvPr>
            <p:ph idx="1"/>
          </p:nvPr>
        </p:nvSpPr>
        <p:spPr>
          <a:xfrm>
            <a:off x="533400" y="1379620"/>
            <a:ext cx="11239500" cy="523071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
          </a:effectLst>
        </p:spPr>
        <p:txBody>
          <a:bodyPr>
            <a:normAutofit/>
          </a:bodyPr>
          <a:lstStyle/>
          <a:p>
            <a:pPr marL="0" indent="0">
              <a:buNone/>
            </a:pPr>
            <a:endParaRPr lang="en-US" sz="3600" dirty="0"/>
          </a:p>
          <a:p>
            <a:pPr>
              <a:buFont typeface="Wingdings" panose="05000000000000000000" pitchFamily="2" charset="2"/>
              <a:buChar char="§"/>
            </a:pPr>
            <a:endParaRPr lang="en-US" sz="3600" dirty="0" smtClean="0"/>
          </a:p>
          <a:p>
            <a:pPr marL="0" indent="0">
              <a:buNone/>
            </a:pPr>
            <a:endParaRPr lang="en-US" sz="3600" dirty="0"/>
          </a:p>
        </p:txBody>
      </p:sp>
      <p:sp>
        <p:nvSpPr>
          <p:cNvPr id="7" name="Rectangle 6"/>
          <p:cNvSpPr/>
          <p:nvPr/>
        </p:nvSpPr>
        <p:spPr>
          <a:xfrm>
            <a:off x="1619249" y="2083077"/>
            <a:ext cx="914400" cy="2762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8736" y="2024782"/>
            <a:ext cx="1495425" cy="369332"/>
          </a:xfrm>
          <a:prstGeom prst="rect">
            <a:avLst/>
          </a:prstGeom>
          <a:noFill/>
        </p:spPr>
        <p:txBody>
          <a:bodyPr wrap="square" rtlCol="0">
            <a:spAutoFit/>
          </a:bodyPr>
          <a:lstStyle/>
          <a:p>
            <a:pPr algn="ctr"/>
            <a:r>
              <a:rPr lang="en-US" b="1" dirty="0" smtClean="0"/>
              <a:t>TOP TEN</a:t>
            </a:r>
            <a:endParaRPr lang="en-US" b="1" dirty="0"/>
          </a:p>
        </p:txBody>
      </p:sp>
      <p:pic>
        <p:nvPicPr>
          <p:cNvPr id="9" name="Picture 8"/>
          <p:cNvPicPr>
            <a:picLocks noChangeAspect="1"/>
          </p:cNvPicPr>
          <p:nvPr/>
        </p:nvPicPr>
        <p:blipFill>
          <a:blip r:embed="rId3"/>
          <a:stretch>
            <a:fillRect/>
          </a:stretch>
        </p:blipFill>
        <p:spPr>
          <a:xfrm>
            <a:off x="857106" y="2070654"/>
            <a:ext cx="3790757" cy="4255765"/>
          </a:xfrm>
          <a:prstGeom prst="rect">
            <a:avLst/>
          </a:prstGeom>
        </p:spPr>
      </p:pic>
      <p:sp>
        <p:nvSpPr>
          <p:cNvPr id="3" name="Rectangle 2"/>
          <p:cNvSpPr/>
          <p:nvPr/>
        </p:nvSpPr>
        <p:spPr>
          <a:xfrm>
            <a:off x="1619249" y="2394114"/>
            <a:ext cx="762001" cy="234786"/>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p:cNvGraphicFramePr>
            <a:graphicFrameLocks/>
          </p:cNvGraphicFramePr>
          <p:nvPr>
            <p:extLst>
              <p:ext uri="{D42A27DB-BD31-4B8C-83A1-F6EECF244321}">
                <p14:modId xmlns:p14="http://schemas.microsoft.com/office/powerpoint/2010/main" val="3113362540"/>
              </p:ext>
            </p:extLst>
          </p:nvPr>
        </p:nvGraphicFramePr>
        <p:xfrm>
          <a:off x="5100443" y="923925"/>
          <a:ext cx="6543870" cy="57531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340383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0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Grazing AUM Rates</a:t>
            </a:r>
            <a:endParaRPr lang="en-US" b="1" dirty="0"/>
          </a:p>
        </p:txBody>
      </p:sp>
      <p:pic>
        <p:nvPicPr>
          <p:cNvPr id="5" name="Picture 4"/>
          <p:cNvPicPr>
            <a:picLocks noChangeAspect="1"/>
          </p:cNvPicPr>
          <p:nvPr/>
        </p:nvPicPr>
        <p:blipFill>
          <a:blip r:embed="rId3"/>
          <a:stretch>
            <a:fillRect/>
          </a:stretch>
        </p:blipFill>
        <p:spPr>
          <a:xfrm>
            <a:off x="202638" y="1600200"/>
            <a:ext cx="11803567" cy="4752975"/>
          </a:xfrm>
          <a:prstGeom prst="rect">
            <a:avLst/>
          </a:prstGeom>
        </p:spPr>
      </p:pic>
    </p:spTree>
    <p:extLst>
      <p:ext uri="{BB962C8B-B14F-4D97-AF65-F5344CB8AC3E}">
        <p14:creationId xmlns:p14="http://schemas.microsoft.com/office/powerpoint/2010/main" val="3170471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0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Green Energy = Zero Impact?</a:t>
            </a:r>
            <a:endParaRPr lang="en-US" b="1" dirty="0"/>
          </a:p>
        </p:txBody>
      </p:sp>
      <p:sp>
        <p:nvSpPr>
          <p:cNvPr id="4" name="Content Placeholder 1"/>
          <p:cNvSpPr>
            <a:spLocks noGrp="1"/>
          </p:cNvSpPr>
          <p:nvPr>
            <p:ph idx="1"/>
          </p:nvPr>
        </p:nvSpPr>
        <p:spPr>
          <a:xfrm>
            <a:off x="838200" y="1123950"/>
            <a:ext cx="10515600" cy="548638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
          </a:effectLst>
        </p:spPr>
        <p:txBody>
          <a:bodyPr>
            <a:normAutofit/>
          </a:bodyPr>
          <a:lstStyle/>
          <a:p>
            <a:pPr marL="0" indent="0">
              <a:buNone/>
            </a:pPr>
            <a:endParaRPr lang="en-US" sz="3600" dirty="0"/>
          </a:p>
          <a:p>
            <a:pPr>
              <a:buFont typeface="Wingdings" panose="05000000000000000000" pitchFamily="2" charset="2"/>
              <a:buChar char="§"/>
            </a:pPr>
            <a:endParaRPr lang="en-US" sz="3600" dirty="0" smtClean="0"/>
          </a:p>
          <a:p>
            <a:pPr marL="0" indent="0">
              <a:buNone/>
            </a:pPr>
            <a:endParaRPr lang="en-US" sz="3600" dirty="0"/>
          </a:p>
        </p:txBody>
      </p:sp>
      <p:pic>
        <p:nvPicPr>
          <p:cNvPr id="5"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776" y="1250373"/>
            <a:ext cx="8991600" cy="4645602"/>
          </a:xfrm>
          <a:prstGeom prst="rect">
            <a:avLst/>
          </a:prstGeom>
        </p:spPr>
      </p:pic>
      <p:sp>
        <p:nvSpPr>
          <p:cNvPr id="6" name="TextBox 5"/>
          <p:cNvSpPr txBox="1"/>
          <p:nvPr/>
        </p:nvSpPr>
        <p:spPr>
          <a:xfrm>
            <a:off x="3681557" y="5866726"/>
            <a:ext cx="5310909" cy="523220"/>
          </a:xfrm>
          <a:prstGeom prst="rect">
            <a:avLst/>
          </a:prstGeom>
          <a:noFill/>
        </p:spPr>
        <p:txBody>
          <a:bodyPr wrap="square" rtlCol="0">
            <a:spAutoFit/>
          </a:bodyPr>
          <a:lstStyle/>
          <a:p>
            <a:pPr algn="ctr"/>
            <a:r>
              <a:rPr lang="en-US" sz="2800" dirty="0" smtClean="0"/>
              <a:t>All energy sources have impacts.</a:t>
            </a:r>
            <a:endParaRPr lang="en-US" sz="2800" dirty="0"/>
          </a:p>
        </p:txBody>
      </p:sp>
    </p:spTree>
    <p:extLst>
      <p:ext uri="{BB962C8B-B14F-4D97-AF65-F5344CB8AC3E}">
        <p14:creationId xmlns:p14="http://schemas.microsoft.com/office/powerpoint/2010/main" val="40130131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0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The reality…</a:t>
            </a:r>
            <a:endParaRPr lang="en-US" b="1" dirty="0"/>
          </a:p>
        </p:txBody>
      </p:sp>
      <p:pic>
        <p:nvPicPr>
          <p:cNvPr id="6" name="Content Placeholder 6"/>
          <p:cNvPicPr>
            <a:picLocks noChangeAspect="1"/>
          </p:cNvPicPr>
          <p:nvPr/>
        </p:nvPicPr>
        <p:blipFill rotWithShape="1">
          <a:blip r:embed="rId3">
            <a:extLst>
              <a:ext uri="{28A0092B-C50C-407E-A947-70E740481C1C}">
                <a14:useLocalDpi xmlns:a14="http://schemas.microsoft.com/office/drawing/2010/main" val="0"/>
              </a:ext>
            </a:extLst>
          </a:blip>
          <a:srcRect r="5617"/>
          <a:stretch/>
        </p:blipFill>
        <p:spPr>
          <a:xfrm>
            <a:off x="1504340" y="1300194"/>
            <a:ext cx="9457038" cy="5310145"/>
          </a:xfrm>
          <a:prstGeom prst="rect">
            <a:avLst/>
          </a:prstGeom>
        </p:spPr>
      </p:pic>
      <p:sp>
        <p:nvSpPr>
          <p:cNvPr id="5" name="TextBox 4"/>
          <p:cNvSpPr txBox="1"/>
          <p:nvPr/>
        </p:nvSpPr>
        <p:spPr>
          <a:xfrm>
            <a:off x="1905000" y="630884"/>
            <a:ext cx="8820150" cy="5632311"/>
          </a:xfrm>
          <a:prstGeom prst="rect">
            <a:avLst/>
          </a:prstGeom>
          <a:noFill/>
        </p:spPr>
        <p:txBody>
          <a:bodyPr wrap="square" rtlCol="0">
            <a:spAutoFit/>
          </a:bodyPr>
          <a:lstStyle/>
          <a:p>
            <a:endParaRPr lang="en-US" b="1" dirty="0" smtClean="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One </a:t>
            </a:r>
            <a:r>
              <a:rPr lang="en-US" b="1" dirty="0">
                <a:latin typeface="Arial" panose="020B0604020202020204" pitchFamily="34" charset="0"/>
                <a:cs typeface="Arial" panose="020B0604020202020204" pitchFamily="34" charset="0"/>
              </a:rPr>
              <a:t>3 MW wind </a:t>
            </a:r>
            <a:r>
              <a:rPr lang="en-US" b="1" dirty="0" smtClean="0">
                <a:latin typeface="Arial" panose="020B0604020202020204" pitchFamily="34" charset="0"/>
                <a:cs typeface="Arial" panose="020B0604020202020204" pitchFamily="34" charset="0"/>
              </a:rPr>
              <a:t>turbine:</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i="1" dirty="0">
                <a:solidFill>
                  <a:srgbClr val="FF0000"/>
                </a:solidFill>
                <a:latin typeface="Arial" panose="020B0604020202020204" pitchFamily="34" charset="0"/>
                <a:cs typeface="Arial" panose="020B0604020202020204" pitchFamily="34" charset="0"/>
              </a:rPr>
              <a:t>9.9 tons </a:t>
            </a:r>
            <a:r>
              <a:rPr lang="en-US" b="1" dirty="0">
                <a:latin typeface="Arial" panose="020B0604020202020204" pitchFamily="34" charset="0"/>
                <a:cs typeface="Arial" panose="020B0604020202020204" pitchFamily="34" charset="0"/>
              </a:rPr>
              <a:t>of copper </a:t>
            </a:r>
          </a:p>
          <a:p>
            <a:endParaRPr lang="en-US" b="1" dirty="0">
              <a:latin typeface="Arial" panose="020B0604020202020204" pitchFamily="34" charset="0"/>
              <a:cs typeface="Arial" panose="020B0604020202020204" pitchFamily="34" charset="0"/>
            </a:endParaRPr>
          </a:p>
          <a:p>
            <a:r>
              <a:rPr lang="en-US" b="1" i="1" dirty="0">
                <a:solidFill>
                  <a:srgbClr val="FF0000"/>
                </a:solidFill>
                <a:latin typeface="Arial" panose="020B0604020202020204" pitchFamily="34" charset="0"/>
                <a:cs typeface="Arial" panose="020B0604020202020204" pitchFamily="34" charset="0"/>
              </a:rPr>
              <a:t>1,980 tons </a:t>
            </a:r>
            <a:r>
              <a:rPr lang="en-US" b="1" dirty="0">
                <a:latin typeface="Arial" panose="020B0604020202020204" pitchFamily="34" charset="0"/>
                <a:cs typeface="Arial" panose="020B0604020202020204" pitchFamily="34" charset="0"/>
              </a:rPr>
              <a:t>of rock mined just for the copper</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 TOTAL of </a:t>
            </a:r>
            <a:r>
              <a:rPr lang="en-US" b="1" i="1" dirty="0">
                <a:solidFill>
                  <a:srgbClr val="FF0000"/>
                </a:solidFill>
                <a:latin typeface="Arial" panose="020B0604020202020204" pitchFamily="34" charset="0"/>
                <a:cs typeface="Arial" panose="020B0604020202020204" pitchFamily="34" charset="0"/>
              </a:rPr>
              <a:t>1,788 tons </a:t>
            </a:r>
            <a:r>
              <a:rPr lang="en-US" b="1" dirty="0">
                <a:latin typeface="Arial" panose="020B0604020202020204" pitchFamily="34" charset="0"/>
                <a:cs typeface="Arial" panose="020B0604020202020204" pitchFamily="34" charset="0"/>
              </a:rPr>
              <a:t>of mined components for each wind </a:t>
            </a:r>
            <a:r>
              <a:rPr lang="en-US" b="1" dirty="0" smtClean="0">
                <a:latin typeface="Arial" panose="020B0604020202020204" pitchFamily="34" charset="0"/>
                <a:cs typeface="Arial" panose="020B0604020202020204" pitchFamily="34" charset="0"/>
              </a:rPr>
              <a:t>turbine…</a:t>
            </a:r>
            <a:r>
              <a:rPr lang="en-US" b="1" i="1" dirty="0" smtClean="0">
                <a:latin typeface="Arial" panose="020B0604020202020204" pitchFamily="34" charset="0"/>
                <a:cs typeface="Arial" panose="020B0604020202020204" pitchFamily="34" charset="0"/>
              </a:rPr>
              <a:t>not including transmission components!</a:t>
            </a:r>
            <a:endParaRPr lang="en-US" b="1" i="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OR, </a:t>
            </a:r>
            <a:r>
              <a:rPr lang="en-US" b="1" i="1" dirty="0">
                <a:solidFill>
                  <a:srgbClr val="FF0000"/>
                </a:solidFill>
                <a:latin typeface="Arial" panose="020B0604020202020204" pitchFamily="34" charset="0"/>
                <a:cs typeface="Arial" panose="020B0604020202020204" pitchFamily="34" charset="0"/>
              </a:rPr>
              <a:t>3.7 million pounds </a:t>
            </a:r>
            <a:r>
              <a:rPr lang="en-US" b="1" dirty="0">
                <a:latin typeface="Arial" panose="020B0604020202020204" pitchFamily="34" charset="0"/>
                <a:cs typeface="Arial" panose="020B0604020202020204" pitchFamily="34" charset="0"/>
              </a:rPr>
              <a:t>of mined components for each wind turbine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Iron, concrete, silica, chromium, molybdenum, fluorspar, copper, nickel, neodymium, manganese, kaolin, colemanite, limestone, </a:t>
            </a:r>
            <a:r>
              <a:rPr lang="en-US" b="1" dirty="0" smtClean="0">
                <a:latin typeface="Arial" panose="020B0604020202020204" pitchFamily="34" charset="0"/>
                <a:cs typeface="Arial" panose="020B0604020202020204" pitchFamily="34" charset="0"/>
              </a:rPr>
              <a:t>petroleum……plus </a:t>
            </a:r>
            <a:r>
              <a:rPr lang="en-US" b="1" dirty="0">
                <a:latin typeface="Arial" panose="020B0604020202020204" pitchFamily="34" charset="0"/>
                <a:cs typeface="Arial" panose="020B0604020202020204" pitchFamily="34" charset="0"/>
              </a:rPr>
              <a:t>the waste rock.</a:t>
            </a:r>
          </a:p>
          <a:p>
            <a:endParaRPr lang="en-US" dirty="0">
              <a:solidFill>
                <a:schemeClr val="bg1"/>
              </a:solidFill>
            </a:endParaRPr>
          </a:p>
        </p:txBody>
      </p:sp>
    </p:spTree>
    <p:extLst>
      <p:ext uri="{BB962C8B-B14F-4D97-AF65-F5344CB8AC3E}">
        <p14:creationId xmlns:p14="http://schemas.microsoft.com/office/powerpoint/2010/main" val="118750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0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A status symbol unmasked…</a:t>
            </a:r>
            <a:endParaRPr lang="en-US" b="1" dirty="0"/>
          </a:p>
        </p:txBody>
      </p:sp>
      <p:pic>
        <p:nvPicPr>
          <p:cNvPr id="5" name="Picture 4" descr="image001"/>
          <p:cNvPicPr>
            <a:picLocks noChangeAspect="1" noChangeArrowheads="1"/>
          </p:cNvPicPr>
          <p:nvPr/>
        </p:nvPicPr>
        <p:blipFill>
          <a:blip r:embed="rId3" cstate="print"/>
          <a:srcRect/>
          <a:stretch>
            <a:fillRect/>
          </a:stretch>
        </p:blipFill>
        <p:spPr bwMode="auto">
          <a:xfrm>
            <a:off x="2123665" y="1102011"/>
            <a:ext cx="8294954" cy="4555839"/>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047750" y="5877610"/>
            <a:ext cx="10306050" cy="954107"/>
          </a:xfrm>
          <a:prstGeom prst="rect">
            <a:avLst/>
          </a:prstGeom>
          <a:solidFill>
            <a:schemeClr val="accent1">
              <a:lumMod val="20000"/>
              <a:lumOff val="80000"/>
            </a:schemeClr>
          </a:solidFill>
        </p:spPr>
        <p:txBody>
          <a:bodyPr wrap="square">
            <a:spAutoFit/>
          </a:bodyPr>
          <a:lstStyle/>
          <a:p>
            <a:pPr algn="ctr"/>
            <a:r>
              <a:rPr lang="en-US" sz="2800" dirty="0"/>
              <a:t>6x more mined materials than a comparable gasoline vehicle…with much more eventual disposal impact</a:t>
            </a:r>
          </a:p>
        </p:txBody>
      </p:sp>
    </p:spTree>
    <p:extLst>
      <p:ext uri="{BB962C8B-B14F-4D97-AF65-F5344CB8AC3E}">
        <p14:creationId xmlns:p14="http://schemas.microsoft.com/office/powerpoint/2010/main" val="4663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69900"/>
            <a:ext cx="10515600" cy="663575"/>
          </a:xfrm>
          <a:gradFill>
            <a:gsLst>
              <a:gs pos="0">
                <a:schemeClr val="accent1">
                  <a:lumMod val="5000"/>
                  <a:lumOff val="95000"/>
                  <a:alpha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How Land Management Began</a:t>
            </a:r>
            <a:endParaRPr lang="en-US" b="1" dirty="0"/>
          </a:p>
        </p:txBody>
      </p:sp>
      <p:sp>
        <p:nvSpPr>
          <p:cNvPr id="5" name="Content Placeholder 1"/>
          <p:cNvSpPr>
            <a:spLocks noGrp="1"/>
          </p:cNvSpPr>
          <p:nvPr>
            <p:ph sz="half" idx="1"/>
          </p:nvPr>
        </p:nvSpPr>
        <p:spPr>
          <a:xfrm>
            <a:off x="838200" y="1825624"/>
            <a:ext cx="5181600" cy="457517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85000" lnSpcReduction="20000"/>
          </a:bodyPr>
          <a:lstStyle/>
          <a:p>
            <a:endParaRPr lang="en-US" dirty="0" smtClean="0"/>
          </a:p>
          <a:p>
            <a:r>
              <a:rPr lang="en-US" dirty="0" smtClean="0"/>
              <a:t>Thomas </a:t>
            </a:r>
            <a:r>
              <a:rPr lang="en-US" dirty="0"/>
              <a:t>Jefferson proposed the P</a:t>
            </a:r>
            <a:r>
              <a:rPr lang="en-US" dirty="0" smtClean="0"/>
              <a:t>ublic Land </a:t>
            </a:r>
            <a:r>
              <a:rPr lang="en-US" dirty="0"/>
              <a:t>S</a:t>
            </a:r>
            <a:r>
              <a:rPr lang="en-US" dirty="0" smtClean="0"/>
              <a:t>urvey </a:t>
            </a:r>
            <a:r>
              <a:rPr lang="en-US" dirty="0"/>
              <a:t>S</a:t>
            </a:r>
            <a:r>
              <a:rPr lang="en-US" dirty="0" smtClean="0"/>
              <a:t>ystem </a:t>
            </a:r>
            <a:r>
              <a:rPr lang="en-US" dirty="0"/>
              <a:t>that is used today.</a:t>
            </a:r>
          </a:p>
          <a:p>
            <a:endParaRPr lang="en-US" dirty="0"/>
          </a:p>
          <a:p>
            <a:r>
              <a:rPr lang="en-US" dirty="0"/>
              <a:t>This system incorporates a land survey that uses a mathematical rectangular grid applied to the land area.  The grid designation was based on a standard unit marker placed on the ground.</a:t>
            </a:r>
          </a:p>
          <a:p>
            <a:endParaRPr lang="en-US" dirty="0"/>
          </a:p>
          <a:p>
            <a:r>
              <a:rPr lang="en-US" dirty="0"/>
              <a:t>This was the basis of the General Land Ordinance of 1785, which established the present land survey system and charted Western </a:t>
            </a:r>
            <a:r>
              <a:rPr lang="en-US" dirty="0" smtClean="0"/>
              <a:t>history </a:t>
            </a:r>
            <a:r>
              <a:rPr lang="en-US" dirty="0"/>
              <a:t>of the </a:t>
            </a:r>
            <a:r>
              <a:rPr lang="en-US" dirty="0" smtClean="0"/>
              <a:t>U.S</a:t>
            </a:r>
            <a:r>
              <a:rPr lang="en-US" dirty="0"/>
              <a:t>.</a:t>
            </a:r>
          </a:p>
          <a:p>
            <a:endParaRPr lang="en-US" dirty="0"/>
          </a:p>
        </p:txBody>
      </p:sp>
      <p:pic>
        <p:nvPicPr>
          <p:cNvPr id="6" name="Picture 8" descr="Thomas Jefferson portrai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20606" y="2290126"/>
            <a:ext cx="2081212" cy="24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4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5193" y="4292280"/>
            <a:ext cx="2096339" cy="228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2537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300" y="365126"/>
            <a:ext cx="5055925" cy="6162675"/>
          </a:xfrm>
          <a:prstGeom prst="rect">
            <a:avLst/>
          </a:prstGeom>
        </p:spPr>
      </p:pic>
      <p:sp>
        <p:nvSpPr>
          <p:cNvPr id="8" name="Title 7"/>
          <p:cNvSpPr txBox="1">
            <a:spLocks noGrp="1"/>
          </p:cNvSpPr>
          <p:nvPr>
            <p:ph type="title"/>
          </p:nvPr>
        </p:nvSpPr>
        <p:spPr>
          <a:xfrm>
            <a:off x="6372225" y="417746"/>
            <a:ext cx="5429250" cy="6044732"/>
          </a:xfrm>
          <a:prstGeom prst="rect">
            <a:avLst/>
          </a:prstGeom>
          <a:solidFill>
            <a:srgbClr val="FFFFFF">
              <a:alpha val="80000"/>
            </a:srgbClr>
          </a:solidFill>
        </p:spPr>
        <p:txBody>
          <a:bodyPr wrap="square" rtlCol="0">
            <a:spAutoFit/>
          </a:bodyPr>
          <a:lstStyle/>
          <a:p>
            <a:r>
              <a:rPr lang="en-US" sz="2800" b="1" u="sng" dirty="0" smtClean="0"/>
              <a:t>Renewable Energy Projects</a:t>
            </a:r>
            <a:br>
              <a:rPr lang="en-US" sz="2800" b="1" u="sng" dirty="0" smtClean="0"/>
            </a:br>
            <a:endParaRPr lang="en-US" sz="2800" b="1" u="sng" dirty="0" smtClean="0"/>
          </a:p>
          <a:p>
            <a:r>
              <a:rPr lang="en-US" sz="2400" u="sng" dirty="0" smtClean="0"/>
              <a:t>Solar</a:t>
            </a:r>
            <a:r>
              <a:rPr lang="en-US" sz="2400" dirty="0" smtClean="0"/>
              <a:t> - Active: 6</a:t>
            </a:r>
          </a:p>
          <a:p>
            <a:pPr lvl="1"/>
            <a:r>
              <a:rPr lang="en-US" sz="2400" dirty="0" smtClean="0"/>
              <a:t>	Pending:  PNM</a:t>
            </a:r>
          </a:p>
          <a:p>
            <a:pPr lvl="4"/>
            <a:r>
              <a:rPr lang="en-US" sz="2400" dirty="0" smtClean="0"/>
              <a:t>                          Invenergy Solar </a:t>
            </a:r>
          </a:p>
          <a:p>
            <a:pPr lvl="4"/>
            <a:endParaRPr lang="en-US" sz="2400" dirty="0" smtClean="0"/>
          </a:p>
          <a:p>
            <a:r>
              <a:rPr lang="en-US" sz="2400" u="sng" dirty="0" smtClean="0"/>
              <a:t>Wind</a:t>
            </a:r>
            <a:r>
              <a:rPr lang="en-US" sz="2400" dirty="0" smtClean="0"/>
              <a:t> - Active</a:t>
            </a:r>
            <a:r>
              <a:rPr lang="en-US" sz="2400" dirty="0"/>
              <a:t>: 5</a:t>
            </a:r>
          </a:p>
          <a:p>
            <a:pPr lvl="1"/>
            <a:r>
              <a:rPr lang="en-US" sz="2400" dirty="0" smtClean="0"/>
              <a:t>       Pending</a:t>
            </a:r>
            <a:r>
              <a:rPr lang="en-US" sz="2400" dirty="0"/>
              <a:t>: </a:t>
            </a:r>
            <a:r>
              <a:rPr lang="en-US" sz="2400" dirty="0" smtClean="0"/>
              <a:t>GLL (Gladstone)</a:t>
            </a:r>
          </a:p>
          <a:p>
            <a:pPr lvl="1"/>
            <a:r>
              <a:rPr lang="en-US" sz="2400" dirty="0"/>
              <a:t> </a:t>
            </a:r>
            <a:r>
              <a:rPr lang="en-US" sz="2400" dirty="0" smtClean="0"/>
              <a:t>                      Orion Wind</a:t>
            </a:r>
          </a:p>
          <a:p>
            <a:pPr lvl="1"/>
            <a:r>
              <a:rPr lang="en-US" sz="2400" dirty="0"/>
              <a:t> </a:t>
            </a:r>
            <a:r>
              <a:rPr lang="en-US" sz="2400" dirty="0" smtClean="0"/>
              <a:t>                      Cowboy Mesa</a:t>
            </a:r>
          </a:p>
          <a:p>
            <a:pPr lvl="1"/>
            <a:r>
              <a:rPr lang="en-US" sz="2400" dirty="0"/>
              <a:t> </a:t>
            </a:r>
            <a:r>
              <a:rPr lang="en-US" sz="2400" dirty="0" smtClean="0"/>
              <a:t>                      </a:t>
            </a:r>
            <a:r>
              <a:rPr lang="en-US" sz="2400" dirty="0" err="1" smtClean="0"/>
              <a:t>Viento</a:t>
            </a:r>
            <a:r>
              <a:rPr lang="en-US" sz="2400" dirty="0" smtClean="0"/>
              <a:t> Loco</a:t>
            </a:r>
          </a:p>
          <a:p>
            <a:pPr lvl="1"/>
            <a:r>
              <a:rPr lang="en-US" sz="2400" dirty="0"/>
              <a:t> </a:t>
            </a:r>
            <a:r>
              <a:rPr lang="en-US" sz="2400" dirty="0" smtClean="0"/>
              <a:t>                      Enchanted Winds</a:t>
            </a:r>
          </a:p>
          <a:p>
            <a:pPr lvl="1"/>
            <a:r>
              <a:rPr lang="en-US" sz="2400" dirty="0" smtClean="0"/>
              <a:t>                       Mesa Canyons</a:t>
            </a:r>
          </a:p>
          <a:p>
            <a:pPr lvl="1"/>
            <a:r>
              <a:rPr lang="en-US" sz="2400" dirty="0" smtClean="0"/>
              <a:t>                       </a:t>
            </a:r>
            <a:r>
              <a:rPr lang="en-US" sz="2400" dirty="0" err="1" smtClean="0"/>
              <a:t>Sagamore</a:t>
            </a:r>
            <a:endParaRPr lang="en-US" sz="2400" dirty="0"/>
          </a:p>
          <a:p>
            <a:endParaRPr lang="en-US" sz="2800" dirty="0"/>
          </a:p>
          <a:p>
            <a:pPr lvl="1"/>
            <a:endParaRPr lang="en-US" sz="2800" dirty="0"/>
          </a:p>
        </p:txBody>
      </p:sp>
      <p:sp>
        <p:nvSpPr>
          <p:cNvPr id="9" name="Rectangle 8"/>
          <p:cNvSpPr/>
          <p:nvPr/>
        </p:nvSpPr>
        <p:spPr>
          <a:xfrm>
            <a:off x="6506627" y="5631481"/>
            <a:ext cx="4322247" cy="830997"/>
          </a:xfrm>
          <a:prstGeom prst="rect">
            <a:avLst/>
          </a:prstGeom>
          <a:solidFill>
            <a:schemeClr val="accent1">
              <a:lumMod val="20000"/>
              <a:lumOff val="80000"/>
              <a:alpha val="74902"/>
            </a:schemeClr>
          </a:solidFill>
        </p:spPr>
        <p:txBody>
          <a:bodyPr wrap="square">
            <a:spAutoFit/>
          </a:bodyPr>
          <a:lstStyle/>
          <a:p>
            <a:r>
              <a:rPr lang="en-US" sz="2400" dirty="0"/>
              <a:t>Total Megawatts: </a:t>
            </a:r>
            <a:r>
              <a:rPr lang="en-US" sz="2400" b="1" dirty="0" smtClean="0"/>
              <a:t>10,595</a:t>
            </a:r>
          </a:p>
          <a:p>
            <a:r>
              <a:rPr lang="en-US" sz="2400" dirty="0" smtClean="0"/>
              <a:t>Total </a:t>
            </a:r>
            <a:r>
              <a:rPr lang="en-US" sz="2400" dirty="0"/>
              <a:t>Acres: </a:t>
            </a:r>
            <a:r>
              <a:rPr lang="en-US" sz="2400" b="1" dirty="0" smtClean="0"/>
              <a:t>173,518</a:t>
            </a:r>
            <a:endParaRPr lang="en-US" sz="2400" dirty="0"/>
          </a:p>
        </p:txBody>
      </p:sp>
    </p:spTree>
    <p:extLst>
      <p:ext uri="{BB962C8B-B14F-4D97-AF65-F5344CB8AC3E}">
        <p14:creationId xmlns:p14="http://schemas.microsoft.com/office/powerpoint/2010/main" val="42455394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375" y="447675"/>
            <a:ext cx="6284771" cy="6067425"/>
          </a:xfrm>
          <a:prstGeom prst="rect">
            <a:avLst/>
          </a:prstGeom>
        </p:spPr>
      </p:pic>
      <p:sp>
        <p:nvSpPr>
          <p:cNvPr id="4" name="Title 3"/>
          <p:cNvSpPr txBox="1">
            <a:spLocks noGrp="1"/>
          </p:cNvSpPr>
          <p:nvPr>
            <p:ph type="title"/>
          </p:nvPr>
        </p:nvSpPr>
        <p:spPr>
          <a:xfrm>
            <a:off x="7458075" y="365125"/>
            <a:ext cx="4095750" cy="6149975"/>
          </a:xfrm>
          <a:prstGeom prst="rect">
            <a:avLst/>
          </a:prstGeom>
          <a:solidFill>
            <a:srgbClr val="FFFFFF">
              <a:alpha val="80000"/>
            </a:srgbClr>
          </a:solidFill>
        </p:spPr>
        <p:txBody>
          <a:bodyPr wrap="square" rtlCol="0">
            <a:spAutoFit/>
          </a:bodyPr>
          <a:lstStyle/>
          <a:p>
            <a:pPr algn="ctr"/>
            <a:r>
              <a:rPr lang="en-US" sz="2600" b="1" u="sng" dirty="0" smtClean="0"/>
              <a:t>Transmission Line Projects:</a:t>
            </a:r>
          </a:p>
          <a:p>
            <a:r>
              <a:rPr lang="en-US" sz="2600" b="1" u="sng" dirty="0" smtClean="0"/>
              <a:t>Active</a:t>
            </a:r>
            <a:endParaRPr lang="en-US" sz="2600" b="1" u="sng" dirty="0"/>
          </a:p>
          <a:p>
            <a:pPr marL="571500" indent="-571500">
              <a:buFont typeface="Arial" panose="020B0604020202020204" pitchFamily="34" charset="0"/>
              <a:buChar char="•"/>
            </a:pPr>
            <a:r>
              <a:rPr lang="en-US" sz="2600" dirty="0" smtClean="0"/>
              <a:t>China Draw</a:t>
            </a:r>
          </a:p>
          <a:p>
            <a:pPr marL="571500" indent="-571500">
              <a:buFont typeface="Arial" panose="020B0604020202020204" pitchFamily="34" charset="0"/>
              <a:buChar char="•"/>
            </a:pPr>
            <a:r>
              <a:rPr lang="en-US" sz="2600" dirty="0" smtClean="0"/>
              <a:t>Kiowa</a:t>
            </a:r>
          </a:p>
          <a:p>
            <a:pPr marL="571500" indent="-571500">
              <a:buFont typeface="Arial" panose="020B0604020202020204" pitchFamily="34" charset="0"/>
              <a:buChar char="•"/>
            </a:pPr>
            <a:r>
              <a:rPr lang="en-US" sz="2600" dirty="0" smtClean="0"/>
              <a:t>Lucky Corridor North</a:t>
            </a:r>
          </a:p>
          <a:p>
            <a:pPr marL="571500" indent="-571500">
              <a:buFont typeface="Arial" panose="020B0604020202020204" pitchFamily="34" charset="0"/>
              <a:buChar char="•"/>
            </a:pPr>
            <a:r>
              <a:rPr lang="en-US" sz="2600" dirty="0" smtClean="0"/>
              <a:t>Lucky Mora</a:t>
            </a:r>
          </a:p>
          <a:p>
            <a:pPr marL="571500" indent="-571500">
              <a:buFont typeface="Arial" panose="020B0604020202020204" pitchFamily="34" charset="0"/>
              <a:buChar char="•"/>
            </a:pPr>
            <a:r>
              <a:rPr lang="en-US" sz="2600" dirty="0" smtClean="0"/>
              <a:t>Western Interconnect</a:t>
            </a:r>
          </a:p>
          <a:p>
            <a:endParaRPr lang="en-US" sz="2600" dirty="0" smtClean="0"/>
          </a:p>
          <a:p>
            <a:r>
              <a:rPr lang="en-US" sz="2600" b="1" u="sng" dirty="0" smtClean="0"/>
              <a:t>Pending</a:t>
            </a:r>
          </a:p>
          <a:p>
            <a:pPr marL="571500" indent="-571500">
              <a:buFont typeface="Arial" panose="020B0604020202020204" pitchFamily="34" charset="0"/>
              <a:buChar char="•"/>
            </a:pPr>
            <a:r>
              <a:rPr lang="en-US" sz="2600" dirty="0" smtClean="0"/>
              <a:t>96 Ranch </a:t>
            </a:r>
          </a:p>
          <a:p>
            <a:pPr marL="571500" indent="-571500">
              <a:buFont typeface="Arial" panose="020B0604020202020204" pitchFamily="34" charset="0"/>
              <a:buChar char="•"/>
            </a:pPr>
            <a:r>
              <a:rPr lang="en-US" sz="2600" dirty="0" err="1"/>
              <a:t>Sunzia</a:t>
            </a:r>
            <a:endParaRPr lang="en-US" sz="2600" dirty="0"/>
          </a:p>
          <a:p>
            <a:pPr marL="571500" indent="-571500">
              <a:buFont typeface="Arial" panose="020B0604020202020204" pitchFamily="34" charset="0"/>
              <a:buChar char="•"/>
            </a:pPr>
            <a:r>
              <a:rPr lang="en-US" sz="2600" dirty="0" err="1" smtClean="0"/>
              <a:t>Southline</a:t>
            </a:r>
            <a:endParaRPr lang="en-US" sz="2600" dirty="0" smtClean="0"/>
          </a:p>
          <a:p>
            <a:pPr marL="571500" indent="-571500">
              <a:buFont typeface="Arial" panose="020B0604020202020204" pitchFamily="34" charset="0"/>
              <a:buChar char="•"/>
            </a:pPr>
            <a:r>
              <a:rPr lang="en-US" sz="2600" dirty="0"/>
              <a:t>SPS – Hobbs to </a:t>
            </a:r>
            <a:r>
              <a:rPr lang="en-US" sz="2600" dirty="0" smtClean="0"/>
              <a:t>Stateline</a:t>
            </a:r>
          </a:p>
          <a:p>
            <a:pPr marL="571500" indent="-571500">
              <a:buFont typeface="Arial" panose="020B0604020202020204" pitchFamily="34" charset="0"/>
              <a:buChar char="•"/>
            </a:pPr>
            <a:r>
              <a:rPr lang="en-US" sz="2600" dirty="0"/>
              <a:t>Western Spirit (</a:t>
            </a:r>
            <a:r>
              <a:rPr lang="en-US" sz="2600" dirty="0" err="1"/>
              <a:t>Cleanline</a:t>
            </a:r>
            <a:r>
              <a:rPr lang="en-US" sz="2600" dirty="0"/>
              <a:t>)</a:t>
            </a:r>
          </a:p>
          <a:p>
            <a:pPr marL="571500" indent="-571500">
              <a:buFont typeface="Arial" panose="020B0604020202020204" pitchFamily="34" charset="0"/>
              <a:buChar char="•"/>
            </a:pPr>
            <a:endParaRPr lang="en-US" sz="2600" dirty="0"/>
          </a:p>
        </p:txBody>
      </p:sp>
    </p:spTree>
    <p:extLst>
      <p:ext uri="{BB962C8B-B14F-4D97-AF65-F5344CB8AC3E}">
        <p14:creationId xmlns:p14="http://schemas.microsoft.com/office/powerpoint/2010/main" val="855239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00050" y="1956773"/>
            <a:ext cx="11496675" cy="46821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p>
        </p:txBody>
      </p:sp>
      <p:sp>
        <p:nvSpPr>
          <p:cNvPr id="2" name="Title 1"/>
          <p:cNvSpPr>
            <a:spLocks noGrp="1"/>
          </p:cNvSpPr>
          <p:nvPr>
            <p:ph type="title"/>
          </p:nvPr>
        </p:nvSpPr>
        <p:spPr>
          <a:xfrm>
            <a:off x="495300" y="365126"/>
            <a:ext cx="11058525" cy="115887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State Trust Lands Restoration and Remediation Fund</a:t>
            </a:r>
            <a:endParaRPr lang="en-US" b="1" dirty="0"/>
          </a:p>
        </p:txBody>
      </p:sp>
      <p:sp>
        <p:nvSpPr>
          <p:cNvPr id="3" name="Content Placeholder 2"/>
          <p:cNvSpPr>
            <a:spLocks noGrp="1"/>
          </p:cNvSpPr>
          <p:nvPr>
            <p:ph idx="1"/>
          </p:nvPr>
        </p:nvSpPr>
        <p:spPr>
          <a:xfrm>
            <a:off x="495300" y="2087824"/>
            <a:ext cx="11430000" cy="4770176"/>
          </a:xfrm>
        </p:spPr>
        <p:txBody>
          <a:bodyPr>
            <a:normAutofit lnSpcReduction="10000"/>
          </a:bodyPr>
          <a:lstStyle/>
          <a:p>
            <a:pPr marL="0" indent="0">
              <a:buNone/>
            </a:pPr>
            <a:endParaRPr lang="en-US" dirty="0" smtClean="0"/>
          </a:p>
          <a:p>
            <a:r>
              <a:rPr lang="en-US" dirty="0"/>
              <a:t>House Bill 24 – the State Trust Lands Restoration and Remediation Fund</a:t>
            </a:r>
            <a:r>
              <a:rPr lang="en-US" dirty="0" smtClean="0"/>
              <a:t>.</a:t>
            </a:r>
          </a:p>
          <a:p>
            <a:pPr lvl="1"/>
            <a:r>
              <a:rPr lang="en-US" dirty="0" smtClean="0"/>
              <a:t>Overwhelming support, unanimously passed both chambers and signed by the governor.</a:t>
            </a:r>
            <a:endParaRPr lang="en-US" dirty="0"/>
          </a:p>
          <a:p>
            <a:pPr marL="0" indent="0">
              <a:buNone/>
            </a:pPr>
            <a:endParaRPr lang="en-US" dirty="0" smtClean="0"/>
          </a:p>
          <a:p>
            <a:r>
              <a:rPr lang="en-US" dirty="0" smtClean="0"/>
              <a:t>Will allow funding for more rangeland</a:t>
            </a:r>
            <a:r>
              <a:rPr lang="en-US" dirty="0"/>
              <a:t>, forest</a:t>
            </a:r>
            <a:r>
              <a:rPr lang="en-US" dirty="0" smtClean="0"/>
              <a:t>, illegal dump site clean up </a:t>
            </a:r>
            <a:r>
              <a:rPr lang="en-US" dirty="0"/>
              <a:t>and watershed restoration projects on State Trust Lands across New </a:t>
            </a:r>
            <a:r>
              <a:rPr lang="en-US" dirty="0" smtClean="0"/>
              <a:t>Mexico.</a:t>
            </a:r>
          </a:p>
          <a:p>
            <a:endParaRPr lang="en-US" dirty="0"/>
          </a:p>
          <a:p>
            <a:r>
              <a:rPr lang="en-US" dirty="0"/>
              <a:t>Restoration and remediation projects in fiscal year 2018 could reach $2.4 million.</a:t>
            </a:r>
          </a:p>
          <a:p>
            <a:pPr marL="0" indent="0">
              <a:buNone/>
            </a:pPr>
            <a:r>
              <a:rPr lang="en-US" dirty="0"/>
              <a:t> </a:t>
            </a:r>
          </a:p>
          <a:p>
            <a:endParaRPr lang="en-US" dirty="0" smtClean="0"/>
          </a:p>
          <a:p>
            <a:endParaRPr lang="en-US" dirty="0"/>
          </a:p>
          <a:p>
            <a:endParaRPr lang="en-US" dirty="0"/>
          </a:p>
        </p:txBody>
      </p:sp>
    </p:spTree>
    <p:extLst>
      <p:ext uri="{BB962C8B-B14F-4D97-AF65-F5344CB8AC3E}">
        <p14:creationId xmlns:p14="http://schemas.microsoft.com/office/powerpoint/2010/main" val="7900392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on mtn post fire 1"/>
          <p:cNvPicPr>
            <a:picLocks noChangeAspect="1" noChangeArrowheads="1"/>
          </p:cNvPicPr>
          <p:nvPr/>
        </p:nvPicPr>
        <p:blipFill>
          <a:blip r:embed="rId2">
            <a:extLst>
              <a:ext uri="{28A0092B-C50C-407E-A947-70E740481C1C}">
                <a14:useLocalDpi xmlns:a14="http://schemas.microsoft.com/office/drawing/2010/main" val="0"/>
              </a:ext>
            </a:extLst>
          </a:blip>
          <a:srcRect t="9447" b="9447"/>
          <a:stretch>
            <a:fillRect/>
          </a:stretch>
        </p:blipFill>
        <p:spPr bwMode="auto">
          <a:xfrm>
            <a:off x="111848" y="1475508"/>
            <a:ext cx="6153870" cy="5260957"/>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69676D"/>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p:cNvSpPr txBox="1"/>
          <p:nvPr/>
        </p:nvSpPr>
        <p:spPr>
          <a:xfrm>
            <a:off x="1342911" y="90514"/>
            <a:ext cx="3917373" cy="1200329"/>
          </a:xfrm>
          <a:prstGeom prst="rect">
            <a:avLst/>
          </a:prstGeom>
          <a:solidFill>
            <a:schemeClr val="accent5">
              <a:lumMod val="20000"/>
              <a:lumOff val="80000"/>
            </a:schemeClr>
          </a:solidFill>
        </p:spPr>
        <p:txBody>
          <a:bodyPr wrap="square" rtlCol="0">
            <a:spAutoFit/>
          </a:bodyPr>
          <a:lstStyle/>
          <a:p>
            <a:r>
              <a:rPr lang="en-US" sz="3600" dirty="0" smtClean="0"/>
              <a:t>Moon Mountain</a:t>
            </a:r>
          </a:p>
          <a:p>
            <a:r>
              <a:rPr lang="en-US" sz="3600" dirty="0" smtClean="0"/>
              <a:t>Flood Mitigation</a:t>
            </a:r>
            <a:endParaRPr lang="en-US" sz="3600" dirty="0"/>
          </a:p>
        </p:txBody>
      </p:sp>
      <p:sp>
        <p:nvSpPr>
          <p:cNvPr id="5" name="TextBox 4"/>
          <p:cNvSpPr txBox="1"/>
          <p:nvPr/>
        </p:nvSpPr>
        <p:spPr>
          <a:xfrm>
            <a:off x="7223217" y="75241"/>
            <a:ext cx="3917373" cy="1200329"/>
          </a:xfrm>
          <a:prstGeom prst="rect">
            <a:avLst/>
          </a:prstGeom>
          <a:solidFill>
            <a:schemeClr val="accent5">
              <a:lumMod val="20000"/>
              <a:lumOff val="80000"/>
            </a:schemeClr>
          </a:solidFill>
        </p:spPr>
        <p:txBody>
          <a:bodyPr wrap="square" rtlCol="0">
            <a:spAutoFit/>
          </a:bodyPr>
          <a:lstStyle/>
          <a:p>
            <a:pPr algn="ctr"/>
            <a:r>
              <a:rPr lang="en-US" sz="3600" dirty="0" smtClean="0"/>
              <a:t>Rio Nutrias Mastication Project</a:t>
            </a:r>
            <a:endParaRPr lang="en-US" sz="36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2368"/>
          <a:stretch>
            <a:fillRect/>
          </a:stretch>
        </p:blipFill>
        <p:spPr bwMode="auto">
          <a:xfrm>
            <a:off x="6465043" y="1290843"/>
            <a:ext cx="5433723" cy="2624511"/>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69676D"/>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325"/>
          <a:stretch/>
        </p:blipFill>
        <p:spPr bwMode="auto">
          <a:xfrm>
            <a:off x="6465043" y="3898043"/>
            <a:ext cx="5433723" cy="2944886"/>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69676D"/>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p:cNvSpPr txBox="1"/>
          <p:nvPr/>
        </p:nvSpPr>
        <p:spPr>
          <a:xfrm>
            <a:off x="10645552" y="1428786"/>
            <a:ext cx="2036618" cy="369332"/>
          </a:xfrm>
          <a:prstGeom prst="rect">
            <a:avLst/>
          </a:prstGeom>
          <a:noFill/>
        </p:spPr>
        <p:txBody>
          <a:bodyPr wrap="square" rtlCol="0">
            <a:spAutoFit/>
          </a:bodyPr>
          <a:lstStyle/>
          <a:p>
            <a:r>
              <a:rPr lang="en-US" dirty="0" smtClean="0"/>
              <a:t>Before</a:t>
            </a:r>
            <a:endParaRPr lang="en-US" dirty="0"/>
          </a:p>
        </p:txBody>
      </p:sp>
      <p:sp>
        <p:nvSpPr>
          <p:cNvPr id="11" name="TextBox 10"/>
          <p:cNvSpPr txBox="1"/>
          <p:nvPr/>
        </p:nvSpPr>
        <p:spPr>
          <a:xfrm>
            <a:off x="10390909" y="4004340"/>
            <a:ext cx="2036618" cy="369332"/>
          </a:xfrm>
          <a:prstGeom prst="rect">
            <a:avLst/>
          </a:prstGeom>
          <a:noFill/>
        </p:spPr>
        <p:txBody>
          <a:bodyPr wrap="square" rtlCol="0">
            <a:spAutoFit/>
          </a:bodyPr>
          <a:lstStyle/>
          <a:p>
            <a:r>
              <a:rPr lang="en-US" dirty="0" smtClean="0"/>
              <a:t>After</a:t>
            </a:r>
            <a:endParaRPr lang="en-US" dirty="0"/>
          </a:p>
        </p:txBody>
      </p:sp>
    </p:spTree>
    <p:extLst>
      <p:ext uri="{BB962C8B-B14F-4D97-AF65-F5344CB8AC3E}">
        <p14:creationId xmlns:p14="http://schemas.microsoft.com/office/powerpoint/2010/main" val="996692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471" y="173620"/>
            <a:ext cx="5718504" cy="6481823"/>
          </a:xfrm>
          <a:prstGeom prst="rect">
            <a:avLst/>
          </a:prstGeom>
        </p:spPr>
      </p:pic>
      <p:sp>
        <p:nvSpPr>
          <p:cNvPr id="2" name="Title 1"/>
          <p:cNvSpPr>
            <a:spLocks noGrp="1"/>
          </p:cNvSpPr>
          <p:nvPr>
            <p:ph type="title"/>
          </p:nvPr>
        </p:nvSpPr>
        <p:spPr>
          <a:xfrm>
            <a:off x="733183" y="5871259"/>
            <a:ext cx="4095751" cy="87822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en-US" b="1" dirty="0" smtClean="0"/>
              <a:t>SIANA  SPILL</a:t>
            </a:r>
            <a:endParaRPr lang="en-US"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4250"/>
          <a:stretch/>
        </p:blipFill>
        <p:spPr>
          <a:xfrm>
            <a:off x="6069566" y="173619"/>
            <a:ext cx="5817634" cy="6481823"/>
          </a:xfrm>
          <a:prstGeom prst="rect">
            <a:avLst/>
          </a:prstGeom>
        </p:spPr>
      </p:pic>
      <p:sp>
        <p:nvSpPr>
          <p:cNvPr id="9" name="TextBox 8"/>
          <p:cNvSpPr txBox="1"/>
          <p:nvPr/>
        </p:nvSpPr>
        <p:spPr>
          <a:xfrm>
            <a:off x="6532710" y="5980047"/>
            <a:ext cx="5147830" cy="769441"/>
          </a:xfrm>
          <a:prstGeom prst="rect">
            <a:avLst/>
          </a:prstGeom>
          <a:solidFill>
            <a:schemeClr val="accent5">
              <a:lumMod val="20000"/>
              <a:lumOff val="80000"/>
            </a:schemeClr>
          </a:solidFill>
        </p:spPr>
        <p:txBody>
          <a:bodyPr wrap="square" rtlCol="0">
            <a:spAutoFit/>
          </a:bodyPr>
          <a:lstStyle/>
          <a:p>
            <a:pPr algn="ctr"/>
            <a:r>
              <a:rPr lang="en-US" sz="4400" b="1" dirty="0" smtClean="0">
                <a:solidFill>
                  <a:sysClr val="windowText" lastClr="000000"/>
                </a:solidFill>
                <a:latin typeface="+mj-lt"/>
              </a:rPr>
              <a:t>ILLEGAL DUMPING</a:t>
            </a:r>
            <a:endParaRPr lang="en-US" sz="4400" b="1" dirty="0">
              <a:solidFill>
                <a:sysClr val="windowText" lastClr="000000"/>
              </a:solidFill>
              <a:latin typeface="+mj-lt"/>
            </a:endParaRPr>
          </a:p>
        </p:txBody>
      </p:sp>
    </p:spTree>
    <p:extLst>
      <p:ext uri="{BB962C8B-B14F-4D97-AF65-F5344CB8AC3E}">
        <p14:creationId xmlns:p14="http://schemas.microsoft.com/office/powerpoint/2010/main" val="19305275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628650" y="581025"/>
            <a:ext cx="11058525" cy="762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Caliche Trespass</a:t>
            </a:r>
            <a:endParaRPr lang="en-US" b="1" dirty="0"/>
          </a:p>
        </p:txBody>
      </p:sp>
      <p:pic>
        <p:nvPicPr>
          <p:cNvPr id="6" name="Picture Placeholder 8"/>
          <p:cNvPicPr>
            <a:picLocks noChangeAspect="1"/>
          </p:cNvPicPr>
          <p:nvPr/>
        </p:nvPicPr>
        <p:blipFill>
          <a:blip r:embed="rId3">
            <a:extLst>
              <a:ext uri="{28A0092B-C50C-407E-A947-70E740481C1C}">
                <a14:useLocalDpi xmlns:a14="http://schemas.microsoft.com/office/drawing/2010/main" val="0"/>
              </a:ext>
            </a:extLst>
          </a:blip>
          <a:srcRect t="261" b="261"/>
          <a:stretch>
            <a:fillRect/>
          </a:stretch>
        </p:blipFill>
        <p:spPr>
          <a:xfrm>
            <a:off x="6543676" y="1409699"/>
            <a:ext cx="5316310" cy="5286375"/>
          </a:xfrm>
          <a:prstGeom prst="rect">
            <a:avLst/>
          </a:prstGeom>
          <a:solidFill>
            <a:srgbClr val="FFFFFF">
              <a:alpha val="83922"/>
            </a:srgbClr>
          </a:solidFill>
        </p:spPr>
      </p:pic>
      <p:sp>
        <p:nvSpPr>
          <p:cNvPr id="7" name="Text Placeholder 2"/>
          <p:cNvSpPr txBox="1">
            <a:spLocks/>
          </p:cNvSpPr>
          <p:nvPr/>
        </p:nvSpPr>
        <p:spPr>
          <a:xfrm>
            <a:off x="543378" y="1419082"/>
            <a:ext cx="5490029" cy="5276991"/>
          </a:xfrm>
          <a:prstGeom prst="rect">
            <a:avLst/>
          </a:prstGeom>
          <a:solidFill>
            <a:srgbClr val="FFFFFF"/>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Dozens of Potential Caliche Pit Trespass Sites Discovered Since March 2016</a:t>
            </a:r>
          </a:p>
          <a:p>
            <a:r>
              <a:rPr lang="en-US" dirty="0" smtClean="0"/>
              <a:t>6 Caliche Pit Trespass Sites Resolved</a:t>
            </a:r>
          </a:p>
          <a:p>
            <a:r>
              <a:rPr lang="en-US" dirty="0" smtClean="0"/>
              <a:t>6 Restitution Settlements Received ($108,912.00, $280,526.00, $35,000.00, $320,559.00, $115,974.00 and $33,190.50)</a:t>
            </a:r>
          </a:p>
          <a:p>
            <a:r>
              <a:rPr lang="en-US" dirty="0" smtClean="0"/>
              <a:t>Total Restitution Value = $894,161.50 (Plus 3 Leases Going Forward With Additional Monthly Earnings)</a:t>
            </a:r>
          </a:p>
          <a:p>
            <a:r>
              <a:rPr lang="en-US" dirty="0" smtClean="0"/>
              <a:t>6 More Sites Currently Under Investigation With More To Follow</a:t>
            </a:r>
          </a:p>
          <a:p>
            <a:endParaRPr lang="en-US" dirty="0"/>
          </a:p>
        </p:txBody>
      </p:sp>
    </p:spTree>
    <p:extLst>
      <p:ext uri="{BB962C8B-B14F-4D97-AF65-F5344CB8AC3E}">
        <p14:creationId xmlns:p14="http://schemas.microsoft.com/office/powerpoint/2010/main" val="4739856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628650" y="581025"/>
            <a:ext cx="11058525" cy="762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Ogallala Aquifer</a:t>
            </a:r>
            <a:endParaRPr lang="en-US" b="1" dirty="0"/>
          </a:p>
        </p:txBody>
      </p:sp>
      <p:pic>
        <p:nvPicPr>
          <p:cNvPr id="4" name="Picture 3" descr="Image result for ogallala aquifer map">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696075" y="1428750"/>
            <a:ext cx="4600575" cy="5153025"/>
          </a:xfrm>
          <a:prstGeom prst="rect">
            <a:avLst/>
          </a:prstGeom>
          <a:noFill/>
          <a:ln>
            <a:noFill/>
          </a:ln>
        </p:spPr>
      </p:pic>
      <p:sp>
        <p:nvSpPr>
          <p:cNvPr id="6" name="Text Placeholder 2"/>
          <p:cNvSpPr txBox="1">
            <a:spLocks/>
          </p:cNvSpPr>
          <p:nvPr/>
        </p:nvSpPr>
        <p:spPr>
          <a:xfrm>
            <a:off x="984250" y="1428750"/>
            <a:ext cx="5196114" cy="5167993"/>
          </a:xfrm>
          <a:prstGeom prst="rect">
            <a:avLst/>
          </a:prstGeom>
          <a:solidFill>
            <a:schemeClr val="accent5">
              <a:lumMod val="20000"/>
              <a:lumOff val="80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mtClean="0"/>
              <a:t>Located beneath the Great Plains with portions in eight states, including eastern New Mexico.</a:t>
            </a:r>
          </a:p>
          <a:p>
            <a:pPr marL="342900" indent="-342900"/>
            <a:r>
              <a:rPr lang="en-US" smtClean="0"/>
              <a:t>Provides nearly all the water for residential, industrial, and agricultural use.</a:t>
            </a:r>
          </a:p>
          <a:p>
            <a:pPr marL="342900" indent="-342900"/>
            <a:r>
              <a:rPr lang="en-US" smtClean="0"/>
              <a:t>Ogallala Aquifer is being both depleted and polluted and little of it is replaced by recharge from rainwater and snowmelt from the Rocky Mountains.</a:t>
            </a:r>
          </a:p>
          <a:p>
            <a:pPr marL="342900" indent="-342900"/>
            <a:r>
              <a:rPr lang="en-US" smtClean="0"/>
              <a:t>At the current rate of water use, the aquifer could be depleted in only a few decades.</a:t>
            </a:r>
          </a:p>
          <a:p>
            <a:pPr marL="342900" indent="-342900"/>
            <a:r>
              <a:rPr lang="en-US" smtClean="0"/>
              <a:t>Once depleted, the aquifer could take over 6,000 years to replenish naturally through rainfall.</a:t>
            </a:r>
          </a:p>
          <a:p>
            <a:pPr marL="342900" indent="-342900"/>
            <a:r>
              <a:rPr lang="en-US" smtClean="0"/>
              <a:t>Effective July 1, 2017, the State Land Office will not approve new or renewal water easements that involve the use of fresh water from the Ogallala aquifer for oil and gas production and related activities.</a:t>
            </a:r>
          </a:p>
          <a:p>
            <a:pPr marL="342900" indent="-342900"/>
            <a:endParaRPr lang="en-US" dirty="0"/>
          </a:p>
        </p:txBody>
      </p:sp>
    </p:spTree>
    <p:extLst>
      <p:ext uri="{BB962C8B-B14F-4D97-AF65-F5344CB8AC3E}">
        <p14:creationId xmlns:p14="http://schemas.microsoft.com/office/powerpoint/2010/main" val="19089239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8734" y="365126"/>
            <a:ext cx="10975091" cy="95438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en-US" b="1" dirty="0" smtClean="0"/>
              <a:t>Endangered Species – Texas </a:t>
            </a:r>
            <a:r>
              <a:rPr lang="en-US" b="1" dirty="0" err="1" smtClean="0"/>
              <a:t>Hornshell</a:t>
            </a:r>
            <a:r>
              <a:rPr lang="en-US" b="1" dirty="0" smtClean="0"/>
              <a:t> Mussel</a:t>
            </a:r>
            <a:endParaRPr lang="en-US" b="1" dirty="0"/>
          </a:p>
        </p:txBody>
      </p:sp>
      <p:pic>
        <p:nvPicPr>
          <p:cNvPr id="3" name="Picture 7" descr="Image result for texas hornshell mus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1608881"/>
            <a:ext cx="3953439" cy="50220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259483" y="1516285"/>
            <a:ext cx="7781266" cy="5189316"/>
          </a:xfrm>
          <a:prstGeom prst="rect">
            <a:avLst/>
          </a:prstGeom>
        </p:spPr>
      </p:pic>
    </p:spTree>
    <p:extLst>
      <p:ext uri="{BB962C8B-B14F-4D97-AF65-F5344CB8AC3E}">
        <p14:creationId xmlns:p14="http://schemas.microsoft.com/office/powerpoint/2010/main" val="27263330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8734" y="257175"/>
            <a:ext cx="10975091" cy="106233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Endangered Species:</a:t>
            </a:r>
            <a:br>
              <a:rPr lang="en-US" b="1" dirty="0" smtClean="0"/>
            </a:br>
            <a:r>
              <a:rPr lang="en-US" b="1" dirty="0" smtClean="0"/>
              <a:t>Lesser Prairie Chicken and Sand Dune Lizard CCAA</a:t>
            </a:r>
            <a:endParaRPr lang="en-US" b="1" dirty="0"/>
          </a:p>
        </p:txBody>
      </p:sp>
      <p:pic>
        <p:nvPicPr>
          <p:cNvPr id="5" name="Picture 4"/>
          <p:cNvPicPr>
            <a:picLocks noChangeAspect="1"/>
          </p:cNvPicPr>
          <p:nvPr/>
        </p:nvPicPr>
        <p:blipFill>
          <a:blip r:embed="rId3"/>
          <a:stretch>
            <a:fillRect/>
          </a:stretch>
        </p:blipFill>
        <p:spPr>
          <a:xfrm>
            <a:off x="1095375" y="1428750"/>
            <a:ext cx="9477375" cy="5504461"/>
          </a:xfrm>
          <a:prstGeom prst="rect">
            <a:avLst/>
          </a:prstGeom>
        </p:spPr>
      </p:pic>
    </p:spTree>
    <p:extLst>
      <p:ext uri="{BB962C8B-B14F-4D97-AF65-F5344CB8AC3E}">
        <p14:creationId xmlns:p14="http://schemas.microsoft.com/office/powerpoint/2010/main" val="19816718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8734" y="365126"/>
            <a:ext cx="10975091" cy="95438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en-US" b="1" dirty="0" smtClean="0"/>
              <a:t>Wounded Warrior</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150" y="1462236"/>
            <a:ext cx="5878898" cy="5186214"/>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10800000">
            <a:off x="6343046" y="1462232"/>
            <a:ext cx="5467953" cy="5186215"/>
          </a:xfrm>
        </p:spPr>
      </p:pic>
    </p:spTree>
    <p:extLst>
      <p:ext uri="{BB962C8B-B14F-4D97-AF65-F5344CB8AC3E}">
        <p14:creationId xmlns:p14="http://schemas.microsoft.com/office/powerpoint/2010/main" val="987075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0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History</a:t>
            </a:r>
            <a:endParaRPr lang="en-US" b="1" dirty="0"/>
          </a:p>
        </p:txBody>
      </p:sp>
      <p:sp>
        <p:nvSpPr>
          <p:cNvPr id="4" name="Content Placeholder 1"/>
          <p:cNvSpPr>
            <a:spLocks noGrp="1"/>
          </p:cNvSpPr>
          <p:nvPr>
            <p:ph idx="1"/>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
          </a:effectLst>
        </p:spPr>
        <p:txBody>
          <a:bodyPr>
            <a:normAutofit fontScale="92500"/>
          </a:bodyPr>
          <a:lstStyle/>
          <a:p>
            <a:pPr marL="0" indent="0">
              <a:buNone/>
            </a:pPr>
            <a:endParaRPr lang="en-US" sz="3600" dirty="0"/>
          </a:p>
          <a:p>
            <a:pPr>
              <a:buFont typeface="Wingdings" panose="05000000000000000000" pitchFamily="2" charset="2"/>
              <a:buChar char="§"/>
            </a:pPr>
            <a:r>
              <a:rPr lang="en-US" sz="3600" dirty="0"/>
              <a:t>Trust lands were granted to New Mexico by Congress under the Ferguson Act of 1898 and the Enabling Act of 1910. The latter Act allowed New Mexico’s admission to the United States upon voter approval of the state constitution</a:t>
            </a:r>
            <a:r>
              <a:rPr lang="en-US" sz="3600" dirty="0" smtClean="0"/>
              <a:t>.</a:t>
            </a:r>
          </a:p>
          <a:p>
            <a:pPr marL="0" indent="0">
              <a:buNone/>
            </a:pPr>
            <a:endParaRPr lang="en-US" sz="3600" dirty="0"/>
          </a:p>
          <a:p>
            <a:pPr>
              <a:buFont typeface="Wingdings" panose="05000000000000000000" pitchFamily="2" charset="2"/>
              <a:buChar char="§"/>
            </a:pPr>
            <a:r>
              <a:rPr lang="en-US" sz="3600" dirty="0"/>
              <a:t>T</a:t>
            </a:r>
            <a:r>
              <a:rPr lang="en-US" sz="3600" dirty="0" smtClean="0"/>
              <a:t>he </a:t>
            </a:r>
            <a:r>
              <a:rPr lang="en-US" sz="3600" dirty="0"/>
              <a:t>state was granted four square miles – Sections 2, 16, 32, and 36 – in each 36 section township. </a:t>
            </a:r>
          </a:p>
        </p:txBody>
      </p:sp>
    </p:spTree>
    <p:extLst>
      <p:ext uri="{BB962C8B-B14F-4D97-AF65-F5344CB8AC3E}">
        <p14:creationId xmlns:p14="http://schemas.microsoft.com/office/powerpoint/2010/main" val="2311552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1582" y="5840136"/>
            <a:ext cx="10975091" cy="95438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en-US" b="1" dirty="0" smtClean="0"/>
              <a:t>THANK YOU</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523875"/>
            <a:ext cx="2057400" cy="2057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6422" y="1225975"/>
            <a:ext cx="8357936" cy="4361440"/>
          </a:xfrm>
          <a:prstGeom prst="rect">
            <a:avLst/>
          </a:prstGeom>
        </p:spPr>
      </p:pic>
    </p:spTree>
    <p:extLst>
      <p:ext uri="{BB962C8B-B14F-4D97-AF65-F5344CB8AC3E}">
        <p14:creationId xmlns:p14="http://schemas.microsoft.com/office/powerpoint/2010/main" val="3895621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0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State Land Office</a:t>
            </a:r>
            <a:endParaRPr lang="en-US" b="1" dirty="0"/>
          </a:p>
        </p:txBody>
      </p:sp>
      <p:sp>
        <p:nvSpPr>
          <p:cNvPr id="4" name="Content Placeholder 1"/>
          <p:cNvSpPr>
            <a:spLocks noGrp="1"/>
          </p:cNvSpPr>
          <p:nvPr>
            <p:ph idx="1"/>
          </p:nvPr>
        </p:nvSpPr>
        <p:spPr>
          <a:xfrm>
            <a:off x="838200" y="1628775"/>
            <a:ext cx="10515600" cy="454818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
          </a:effectLst>
        </p:spPr>
        <p:txBody>
          <a:bodyPr>
            <a:normAutofit fontScale="92500" lnSpcReduction="10000"/>
          </a:bodyPr>
          <a:lstStyle/>
          <a:p>
            <a:pPr algn="ctr">
              <a:buFont typeface="Wingdings" panose="05000000000000000000" pitchFamily="2" charset="2"/>
              <a:buChar char="§"/>
            </a:pPr>
            <a:endParaRPr lang="en-US" sz="3600" dirty="0" smtClean="0"/>
          </a:p>
          <a:p>
            <a:pPr>
              <a:buFont typeface="Wingdings" panose="05000000000000000000" pitchFamily="2" charset="2"/>
              <a:buChar char="§"/>
            </a:pPr>
            <a:r>
              <a:rPr lang="en-US" sz="3600" dirty="0" smtClean="0"/>
              <a:t>Today, the State Land Office manages 9 million acres of surface estate and 13 million mineral acres held in trust for public schools, universities, hospitals, correctional facilities, water projects and public building construction and repair.</a:t>
            </a:r>
          </a:p>
          <a:p>
            <a:pPr marL="0" indent="0">
              <a:buNone/>
            </a:pPr>
            <a:endParaRPr lang="en-US" sz="3600" dirty="0" smtClean="0"/>
          </a:p>
          <a:p>
            <a:pPr>
              <a:buFont typeface="Wingdings" panose="05000000000000000000" pitchFamily="2" charset="2"/>
              <a:buChar char="§"/>
            </a:pPr>
            <a:r>
              <a:rPr lang="en-US" sz="3600" dirty="0" smtClean="0"/>
              <a:t>The State Land Commissioner has a fiduciary responsibility to oversee the Trust and to manage the resources and assets of State Trust Lands to maximize revenue for the beneficiaries.</a:t>
            </a:r>
          </a:p>
          <a:p>
            <a:endParaRPr lang="en-US" sz="3600" dirty="0" smtClean="0"/>
          </a:p>
          <a:p>
            <a:pPr marL="0" indent="0">
              <a:buNone/>
            </a:pPr>
            <a:endParaRPr lang="en-US" sz="3600" dirty="0"/>
          </a:p>
        </p:txBody>
      </p:sp>
    </p:spTree>
    <p:extLst>
      <p:ext uri="{BB962C8B-B14F-4D97-AF65-F5344CB8AC3E}">
        <p14:creationId xmlns:p14="http://schemas.microsoft.com/office/powerpoint/2010/main" val="2327813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9" name="Text Box 17"/>
          <p:cNvSpPr txBox="1">
            <a:spLocks noChangeArrowheads="1"/>
          </p:cNvSpPr>
          <p:nvPr/>
        </p:nvSpPr>
        <p:spPr bwMode="auto">
          <a:xfrm>
            <a:off x="2633600" y="4300382"/>
            <a:ext cx="1060049" cy="321276"/>
          </a:xfrm>
          <a:prstGeom prst="rect">
            <a:avLst/>
          </a:prstGeom>
          <a:solidFill>
            <a:schemeClr val="bg1"/>
          </a:solidFill>
          <a:ln>
            <a:noFill/>
          </a:ln>
          <a:effectLs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A6A6A6"/>
                </a:solidFill>
                <a:effectLst/>
                <a:latin typeface="Calibri" panose="020F0502020204030204" pitchFamily="34" charset="0"/>
              </a:rPr>
              <a:t>Saline Lands</a:t>
            </a:r>
            <a:endParaRPr kumimoji="0" lang="en-US" altLang="en-US" sz="1200" b="0" i="0" u="none" strike="noStrike" cap="none" normalizeH="0" baseline="0" dirty="0" smtClean="0">
              <a:ln>
                <a:noFill/>
              </a:ln>
              <a:solidFill>
                <a:schemeClr val="tx1"/>
              </a:solidFill>
              <a:effectLst/>
              <a:latin typeface="Arial" panose="020B0604020202020204" pitchFamily="34" charset="0"/>
            </a:endParaRPr>
          </a:p>
        </p:txBody>
      </p:sp>
      <p:sp>
        <p:nvSpPr>
          <p:cNvPr id="2" name="Title 1"/>
          <p:cNvSpPr>
            <a:spLocks noGrp="1"/>
          </p:cNvSpPr>
          <p:nvPr>
            <p:ph type="title"/>
          </p:nvPr>
        </p:nvSpPr>
        <p:spPr>
          <a:xfrm>
            <a:off x="838200" y="365126"/>
            <a:ext cx="10515600" cy="6540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State Land Trust Beneficiaries</a:t>
            </a:r>
            <a:endParaRPr lang="en-US" b="1" dirty="0"/>
          </a:p>
        </p:txBody>
      </p:sp>
      <p:pic>
        <p:nvPicPr>
          <p:cNvPr id="5" name="Picture 3" descr="state par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92427" y="1382273"/>
            <a:ext cx="1491246" cy="9951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4" descr="GSD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9027" y="1491238"/>
            <a:ext cx="2174789" cy="52780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5" descr="nmte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4967" y="1317781"/>
            <a:ext cx="2280491" cy="6243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15" descr="northern-new-mexico-colle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687" y="1942131"/>
            <a:ext cx="1282392" cy="128239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12" descr="imag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997" y="1610247"/>
            <a:ext cx="1056775" cy="12230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13" descr="Miners Colfa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1371" y="4395169"/>
            <a:ext cx="1832302" cy="12692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21" descr="unm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42178" y="2899572"/>
            <a:ext cx="2243940" cy="11786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6" descr="carrie-tingley-hospital-health-syste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9011" y="4854442"/>
            <a:ext cx="1891416" cy="90407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 name="Picture 22" descr="NMBH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80925" y="2200673"/>
            <a:ext cx="1675595" cy="87986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25" descr="nmboy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32407" y="4298671"/>
            <a:ext cx="1762857" cy="728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5" name="Picture 18" descr="Corrections-Eagl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07858" y="2416189"/>
            <a:ext cx="1280544" cy="139914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Picture 27" descr="nmsbv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19346" y="2336484"/>
            <a:ext cx="1759681" cy="104590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 name="Picture 7" descr="NMHU_Athletics_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92548" y="1145603"/>
            <a:ext cx="778185" cy="9687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8" name="Picture 26" descr="School dea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5227" y="3355391"/>
            <a:ext cx="1615842" cy="16480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9" name="Picture 19" descr="Western_New_Mexico_University_Logo"/>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81997" y="3839276"/>
            <a:ext cx="2352021" cy="65187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 name="Picture 20" descr="nmsu"/>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71308" y="5358991"/>
            <a:ext cx="1234188" cy="13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1" name="AutoShape 23"/>
          <p:cNvSpPr>
            <a:spLocks noChangeArrowheads="1"/>
          </p:cNvSpPr>
          <p:nvPr/>
        </p:nvSpPr>
        <p:spPr bwMode="auto">
          <a:xfrm>
            <a:off x="6056900" y="6054519"/>
            <a:ext cx="1544051" cy="522381"/>
          </a:xfrm>
          <a:prstGeom prst="roundRect">
            <a:avLst>
              <a:gd name="adj" fmla="val 16667"/>
            </a:avLst>
          </a:prstGeom>
          <a:noFill/>
          <a:ln w="25400" algn="ctr">
            <a:solidFill>
              <a:srgbClr val="0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dirty="0"/>
          </a:p>
        </p:txBody>
      </p:sp>
      <p:sp>
        <p:nvSpPr>
          <p:cNvPr id="22" name="Text Box 24"/>
          <p:cNvSpPr txBox="1">
            <a:spLocks noChangeArrowheads="1"/>
          </p:cNvSpPr>
          <p:nvPr/>
        </p:nvSpPr>
        <p:spPr bwMode="auto">
          <a:xfrm>
            <a:off x="5651686" y="6194341"/>
            <a:ext cx="2373747" cy="29036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000000"/>
                </a:solidFill>
                <a:effectLst/>
                <a:latin typeface="Cooper Black" panose="0208090404030B020404" pitchFamily="18" charset="0"/>
              </a:rPr>
              <a:t>Charitable, Penal &amp; Reform</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pic>
        <p:nvPicPr>
          <p:cNvPr id="23" name="Picture 9" descr="New_Mexico_Office_of_the_State_Engineer-logo-28A24BE1FD-seeklogo_com"/>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7928" y="5096965"/>
            <a:ext cx="1430773" cy="143077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4" name="Rectangle 8"/>
          <p:cNvSpPr>
            <a:spLocks noChangeArrowheads="1"/>
          </p:cNvSpPr>
          <p:nvPr/>
        </p:nvSpPr>
        <p:spPr bwMode="auto">
          <a:xfrm>
            <a:off x="407928" y="5081440"/>
            <a:ext cx="1430774" cy="1629957"/>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dirty="0"/>
          </a:p>
        </p:txBody>
      </p:sp>
      <p:sp>
        <p:nvSpPr>
          <p:cNvPr id="25" name="Text Box 10"/>
          <p:cNvSpPr txBox="1">
            <a:spLocks noChangeArrowheads="1"/>
          </p:cNvSpPr>
          <p:nvPr/>
        </p:nvSpPr>
        <p:spPr bwMode="auto">
          <a:xfrm>
            <a:off x="407928" y="6296794"/>
            <a:ext cx="1430773" cy="400645"/>
          </a:xfrm>
          <a:prstGeom prst="rect">
            <a:avLst/>
          </a:prstGeom>
          <a:solidFill>
            <a:schemeClr val="bg1"/>
          </a:solidFill>
          <a:ln>
            <a:noFill/>
          </a:ln>
          <a:effectLs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Bodoni MT" panose="02070603080606020203" pitchFamily="18" charset="0"/>
              </a:rPr>
              <a:t>Water Reservoirs and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Bodoni MT" panose="02070603080606020203" pitchFamily="18" charset="0"/>
              </a:rPr>
              <a:t>Rio Grande Improvements</a:t>
            </a:r>
            <a:endParaRPr kumimoji="0" lang="en-US" altLang="en-US" sz="900" b="0" i="0" u="none" strike="noStrike" cap="none" normalizeH="0" baseline="0" dirty="0" smtClean="0">
              <a:ln>
                <a:noFill/>
              </a:ln>
              <a:solidFill>
                <a:schemeClr val="tx1"/>
              </a:solidFill>
              <a:effectLst/>
              <a:latin typeface="Arial" panose="020B0604020202020204" pitchFamily="34" charset="0"/>
            </a:endParaRPr>
          </a:p>
        </p:txBody>
      </p:sp>
      <p:pic>
        <p:nvPicPr>
          <p:cNvPr id="26" name="Picture 11" descr="ed_in_nm4_school_bu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446884" y="5320429"/>
            <a:ext cx="2149892" cy="13409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7" name="Text Box 29"/>
          <p:cNvSpPr txBox="1">
            <a:spLocks noChangeArrowheads="1"/>
          </p:cNvSpPr>
          <p:nvPr/>
        </p:nvSpPr>
        <p:spPr bwMode="auto">
          <a:xfrm>
            <a:off x="2570057" y="6265189"/>
            <a:ext cx="1625233" cy="4204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rgbClr val="FFFFFF"/>
                </a:solidFill>
                <a:effectLst/>
                <a:latin typeface="Charlemagne Std" charset="0"/>
              </a:rPr>
              <a:t>Common Schools</a:t>
            </a:r>
            <a:endParaRPr kumimoji="0" lang="en-US" altLang="en-US" sz="900" b="0" i="0" u="none" strike="noStrike" cap="none" normalizeH="0" baseline="0" dirty="0" smtClean="0">
              <a:ln>
                <a:noFill/>
              </a:ln>
              <a:solidFill>
                <a:schemeClr val="tx1"/>
              </a:solidFill>
              <a:effectLst/>
              <a:latin typeface="Arial" panose="020B0604020202020204" pitchFamily="34" charset="0"/>
            </a:endParaRPr>
          </a:p>
        </p:txBody>
      </p:sp>
      <p:pic>
        <p:nvPicPr>
          <p:cNvPr id="28" name="Picture 16" descr="unm saline lands"/>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36085" y="3318000"/>
            <a:ext cx="1328670" cy="102003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0962213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0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Land Status Map</a:t>
            </a:r>
            <a:endParaRPr lang="en-US" b="1" dirty="0"/>
          </a:p>
        </p:txBody>
      </p:sp>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402" t="9058"/>
          <a:stretch/>
        </p:blipFill>
        <p:spPr>
          <a:xfrm>
            <a:off x="2397210" y="1190981"/>
            <a:ext cx="7718854" cy="5496155"/>
          </a:xfrm>
          <a:prstGeom prst="rect">
            <a:avLst/>
          </a:prstGeom>
        </p:spPr>
      </p:pic>
    </p:spTree>
    <p:extLst>
      <p:ext uri="{BB962C8B-B14F-4D97-AF65-F5344CB8AC3E}">
        <p14:creationId xmlns:p14="http://schemas.microsoft.com/office/powerpoint/2010/main" val="2588093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0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smtClean="0"/>
              <a:t>Two </a:t>
            </a:r>
            <a:r>
              <a:rPr lang="en-US" b="1"/>
              <a:t>F</a:t>
            </a:r>
            <a:r>
              <a:rPr lang="en-US" b="1" smtClean="0"/>
              <a:t>unds</a:t>
            </a:r>
            <a:r>
              <a:rPr lang="en-US" b="1" dirty="0" smtClean="0"/>
              <a:t>:  LMF and LGPF</a:t>
            </a:r>
            <a:endParaRPr lang="en-US" b="1" dirty="0"/>
          </a:p>
        </p:txBody>
      </p:sp>
      <p:sp>
        <p:nvSpPr>
          <p:cNvPr id="4" name="Content Placeholder 1"/>
          <p:cNvSpPr>
            <a:spLocks noGrp="1"/>
          </p:cNvSpPr>
          <p:nvPr>
            <p:ph idx="1"/>
          </p:nvPr>
        </p:nvSpPr>
        <p:spPr>
          <a:xfrm>
            <a:off x="453189" y="1411705"/>
            <a:ext cx="5273843" cy="511743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
          </a:effectLst>
        </p:spPr>
        <p:txBody>
          <a:bodyPr>
            <a:normAutofit/>
          </a:bodyPr>
          <a:lstStyle/>
          <a:p>
            <a:pPr marL="0" indent="0">
              <a:buNone/>
            </a:pPr>
            <a:endParaRPr lang="en-US" sz="3600" dirty="0"/>
          </a:p>
          <a:p>
            <a:pPr>
              <a:buFont typeface="Wingdings" panose="05000000000000000000" pitchFamily="2" charset="2"/>
              <a:buChar char="§"/>
            </a:pPr>
            <a:endParaRPr lang="en-US" sz="3600" dirty="0" smtClean="0"/>
          </a:p>
          <a:p>
            <a:pPr marL="0" indent="0">
              <a:buNone/>
            </a:pPr>
            <a:endParaRPr lang="en-US" sz="3600" dirty="0"/>
          </a:p>
          <a:p>
            <a:pPr marL="0" indent="0">
              <a:buNone/>
            </a:pPr>
            <a:r>
              <a:rPr lang="en-US" sz="3600" dirty="0" smtClean="0"/>
              <a:t> </a:t>
            </a:r>
            <a:endParaRPr lang="en-US" sz="3600" dirty="0"/>
          </a:p>
        </p:txBody>
      </p:sp>
      <p:sp>
        <p:nvSpPr>
          <p:cNvPr id="5" name="Content Placeholder 1"/>
          <p:cNvSpPr txBox="1">
            <a:spLocks/>
          </p:cNvSpPr>
          <p:nvPr/>
        </p:nvSpPr>
        <p:spPr>
          <a:xfrm>
            <a:off x="6087979" y="1411705"/>
            <a:ext cx="5486399" cy="51174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3600" dirty="0" smtClean="0"/>
          </a:p>
          <a:p>
            <a:pPr>
              <a:buFont typeface="Wingdings" panose="05000000000000000000" pitchFamily="2" charset="2"/>
              <a:buChar char="§"/>
            </a:pPr>
            <a:endParaRPr lang="en-US" sz="3600" dirty="0" smtClean="0"/>
          </a:p>
          <a:p>
            <a:pPr marL="0" indent="0">
              <a:buFont typeface="Arial" panose="020B0604020202020204" pitchFamily="34" charset="0"/>
              <a:buNone/>
            </a:pPr>
            <a:endParaRPr lang="en-US" sz="3600" dirty="0" smtClean="0"/>
          </a:p>
          <a:p>
            <a:pPr marL="0" indent="0">
              <a:buNone/>
            </a:pPr>
            <a:r>
              <a:rPr lang="en-US" sz="3600" dirty="0" smtClean="0"/>
              <a:t> </a:t>
            </a:r>
            <a:endParaRPr lang="en-US" sz="3600" dirty="0"/>
          </a:p>
        </p:txBody>
      </p:sp>
      <p:sp>
        <p:nvSpPr>
          <p:cNvPr id="6" name="Content Placeholder 2"/>
          <p:cNvSpPr txBox="1">
            <a:spLocks/>
          </p:cNvSpPr>
          <p:nvPr/>
        </p:nvSpPr>
        <p:spPr>
          <a:xfrm>
            <a:off x="493296" y="1467853"/>
            <a:ext cx="4848726" cy="477252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b="1" u="sng" dirty="0" smtClean="0"/>
          </a:p>
          <a:p>
            <a:pPr marL="0" indent="0">
              <a:buFont typeface="Arial" panose="020B0604020202020204" pitchFamily="34" charset="0"/>
              <a:buNone/>
            </a:pPr>
            <a:r>
              <a:rPr lang="en-US" b="1" u="sng" dirty="0" smtClean="0"/>
              <a:t>Land Maintenance Fund</a:t>
            </a:r>
          </a:p>
          <a:p>
            <a:r>
              <a:rPr lang="en-US" dirty="0" smtClean="0"/>
              <a:t>This fund is generated by revenue from renewable resources, such as agricultural and commercial leases, rights-of-way and interest. Oil, gas and mineral bonuses from lease sales also contribute to this fund. </a:t>
            </a:r>
          </a:p>
          <a:p>
            <a:pPr marL="0" indent="0">
              <a:buFont typeface="Arial" panose="020B0604020202020204" pitchFamily="34" charset="0"/>
              <a:buNone/>
            </a:pPr>
            <a:endParaRPr lang="en-US" dirty="0" smtClean="0"/>
          </a:p>
          <a:p>
            <a:r>
              <a:rPr lang="en-US" dirty="0" smtClean="0"/>
              <a:t>The Land Office’s operating budget is paid from this fund and the remaining balance is distributed proportionately to the beneficiaries.</a:t>
            </a:r>
          </a:p>
          <a:p>
            <a:pPr marL="0" indent="0">
              <a:buFont typeface="Arial" panose="020B0604020202020204" pitchFamily="34" charset="0"/>
              <a:buNone/>
            </a:pPr>
            <a:r>
              <a:rPr lang="en-US" dirty="0" smtClean="0"/>
              <a:t> </a:t>
            </a:r>
          </a:p>
          <a:p>
            <a:pPr marL="0" indent="0">
              <a:buFont typeface="Arial" panose="020B0604020202020204" pitchFamily="34" charset="0"/>
              <a:buNone/>
            </a:pPr>
            <a:endParaRPr lang="en-US" dirty="0" smtClean="0"/>
          </a:p>
          <a:p>
            <a:endParaRPr lang="en-US" dirty="0"/>
          </a:p>
        </p:txBody>
      </p:sp>
      <p:sp>
        <p:nvSpPr>
          <p:cNvPr id="7" name="Content Placeholder 3"/>
          <p:cNvSpPr txBox="1">
            <a:spLocks/>
          </p:cNvSpPr>
          <p:nvPr/>
        </p:nvSpPr>
        <p:spPr>
          <a:xfrm>
            <a:off x="6172199" y="1467852"/>
            <a:ext cx="5402179" cy="4427621"/>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b="1" u="sng" dirty="0" smtClean="0"/>
          </a:p>
          <a:p>
            <a:pPr marL="0" indent="0">
              <a:buFont typeface="Arial" panose="020B0604020202020204" pitchFamily="34" charset="0"/>
              <a:buNone/>
            </a:pPr>
            <a:r>
              <a:rPr lang="en-US" b="1" u="sng" dirty="0" smtClean="0"/>
              <a:t>Land Grant Permanent Fund</a:t>
            </a:r>
          </a:p>
          <a:p>
            <a:r>
              <a:rPr lang="en-US" dirty="0" smtClean="0"/>
              <a:t>This fund receives royalty payments from non-renewable resources, such as oil, gas and mineral extraction and land sale proceeds.</a:t>
            </a:r>
          </a:p>
          <a:p>
            <a:r>
              <a:rPr lang="en-US" dirty="0" smtClean="0"/>
              <a:t>Since 1959, the State Investment Council (SIC) has managed the fund. The SIC, of which the Commissioner is a member, invests the corpus of the fund.</a:t>
            </a:r>
          </a:p>
          <a:p>
            <a:r>
              <a:rPr lang="en-US" dirty="0" smtClean="0"/>
              <a:t>The SIC also distributes revenue to the beneficiaries monthly, based on Constitutional provisions and the beneficiaries proportionate share.</a:t>
            </a:r>
            <a:endParaRPr lang="en-US" b="1" dirty="0"/>
          </a:p>
        </p:txBody>
      </p:sp>
    </p:spTree>
    <p:extLst>
      <p:ext uri="{BB962C8B-B14F-4D97-AF65-F5344CB8AC3E}">
        <p14:creationId xmlns:p14="http://schemas.microsoft.com/office/powerpoint/2010/main" val="2421500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0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State Land Office Revenue Flow FY 2017 (est.)</a:t>
            </a:r>
            <a:endParaRPr lang="en-US" b="1" dirty="0"/>
          </a:p>
        </p:txBody>
      </p:sp>
      <p:sp>
        <p:nvSpPr>
          <p:cNvPr id="4" name="Content Placeholder 1"/>
          <p:cNvSpPr>
            <a:spLocks noGrp="1"/>
          </p:cNvSpPr>
          <p:nvPr>
            <p:ph idx="1"/>
          </p:nvPr>
        </p:nvSpPr>
        <p:spPr>
          <a:xfrm>
            <a:off x="280738" y="1825624"/>
            <a:ext cx="11654588" cy="474361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
          </a:effectLst>
        </p:spPr>
        <p:txBody>
          <a:bodyPr>
            <a:normAutofit/>
          </a:bodyPr>
          <a:lstStyle/>
          <a:p>
            <a:pPr marL="0" indent="0">
              <a:buNone/>
            </a:pPr>
            <a:endParaRPr lang="en-US" sz="3600" dirty="0"/>
          </a:p>
          <a:p>
            <a:pPr>
              <a:buFont typeface="Wingdings" panose="05000000000000000000" pitchFamily="2" charset="2"/>
              <a:buChar char="§"/>
            </a:pPr>
            <a:endParaRPr lang="en-US" sz="3600" dirty="0" smtClean="0"/>
          </a:p>
          <a:p>
            <a:pPr marL="0" indent="0">
              <a:buNone/>
            </a:pPr>
            <a:endParaRPr lang="en-US" sz="3600" dirty="0"/>
          </a:p>
          <a:p>
            <a:pPr marL="0" indent="0">
              <a:buNone/>
            </a:pPr>
            <a:endParaRPr lang="en-US" sz="3600" dirty="0"/>
          </a:p>
        </p:txBody>
      </p:sp>
      <p:sp>
        <p:nvSpPr>
          <p:cNvPr id="5" name="Rectangle 4"/>
          <p:cNvSpPr/>
          <p:nvPr/>
        </p:nvSpPr>
        <p:spPr>
          <a:xfrm>
            <a:off x="2030661" y="2300385"/>
            <a:ext cx="2057400" cy="1379384"/>
          </a:xfrm>
          <a:prstGeom prst="rect">
            <a:avLst/>
          </a:prstGeom>
          <a:solidFill>
            <a:srgbClr val="0070C0"/>
          </a:solidFill>
          <a:ln>
            <a:solidFill>
              <a:schemeClr val="tx1">
                <a:lumMod val="50000"/>
                <a:lumOff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smtClean="0">
                <a:solidFill>
                  <a:prstClr val="white"/>
                </a:solidFill>
              </a:rPr>
              <a:t>Land Maintenance Fund</a:t>
            </a:r>
          </a:p>
          <a:p>
            <a:pPr algn="ctr"/>
            <a:endParaRPr lang="en-US" sz="1200" b="1" dirty="0">
              <a:solidFill>
                <a:prstClr val="white"/>
              </a:solidFill>
            </a:endParaRPr>
          </a:p>
          <a:p>
            <a:pPr lvl="0" algn="ctr" eaLnBrk="0" fontAlgn="base" hangingPunct="0">
              <a:spcBef>
                <a:spcPct val="0"/>
              </a:spcBef>
              <a:spcAft>
                <a:spcPct val="0"/>
              </a:spcAft>
            </a:pPr>
            <a:r>
              <a:rPr lang="en-US" altLang="en-US" sz="1200" b="1" dirty="0">
                <a:latin typeface="Calibri" panose="020F0502020204030204" pitchFamily="34" charset="0"/>
              </a:rPr>
              <a:t>Renewable Resources</a:t>
            </a:r>
          </a:p>
          <a:p>
            <a:pPr lvl="0" algn="ctr" eaLnBrk="0" fontAlgn="base" hangingPunct="0">
              <a:spcBef>
                <a:spcPct val="0"/>
              </a:spcBef>
              <a:spcAft>
                <a:spcPct val="0"/>
              </a:spcAft>
            </a:pPr>
            <a:r>
              <a:rPr lang="en-US" altLang="en-US" sz="1200" b="1" dirty="0">
                <a:latin typeface="Calibri" panose="020F0502020204030204" pitchFamily="34" charset="0"/>
              </a:rPr>
              <a:t>(Leases, Rights-of-Way and </a:t>
            </a:r>
          </a:p>
          <a:p>
            <a:pPr lvl="0" algn="ctr" eaLnBrk="0" fontAlgn="base" hangingPunct="0">
              <a:spcBef>
                <a:spcPct val="0"/>
              </a:spcBef>
              <a:spcAft>
                <a:spcPct val="0"/>
              </a:spcAft>
            </a:pPr>
            <a:r>
              <a:rPr lang="en-US" altLang="en-US" sz="1200" b="1" dirty="0">
                <a:latin typeface="Calibri" panose="020F0502020204030204" pitchFamily="34" charset="0"/>
              </a:rPr>
              <a:t>Interest</a:t>
            </a:r>
            <a:r>
              <a:rPr lang="en-US" altLang="en-US" sz="1200" b="1" dirty="0" smtClean="0">
                <a:latin typeface="Calibri" panose="020F0502020204030204" pitchFamily="34" charset="0"/>
              </a:rPr>
              <a:t>)</a:t>
            </a:r>
          </a:p>
          <a:p>
            <a:pPr lvl="0" algn="ctr" eaLnBrk="0" fontAlgn="base" hangingPunct="0">
              <a:spcBef>
                <a:spcPct val="0"/>
              </a:spcBef>
              <a:spcAft>
                <a:spcPct val="0"/>
              </a:spcAft>
            </a:pPr>
            <a:endParaRPr lang="en-US" altLang="en-US" sz="1200" b="1" dirty="0" smtClean="0">
              <a:latin typeface="Calibri" panose="020F0502020204030204" pitchFamily="34" charset="0"/>
            </a:endParaRPr>
          </a:p>
          <a:p>
            <a:pPr algn="ctr" eaLnBrk="0" fontAlgn="base" hangingPunct="0">
              <a:spcBef>
                <a:spcPct val="0"/>
              </a:spcBef>
              <a:spcAft>
                <a:spcPct val="0"/>
              </a:spcAft>
            </a:pPr>
            <a:r>
              <a:rPr lang="en-US" altLang="en-US" sz="1200" b="1" dirty="0">
                <a:latin typeface="Calibri" panose="020F0502020204030204" pitchFamily="34" charset="0"/>
              </a:rPr>
              <a:t> $ </a:t>
            </a:r>
            <a:r>
              <a:rPr lang="en-US" altLang="en-US" sz="1200" b="1" dirty="0" smtClean="0">
                <a:latin typeface="Calibri" panose="020F0502020204030204" pitchFamily="34" charset="0"/>
              </a:rPr>
              <a:t>98.4 Million (est.)</a:t>
            </a:r>
            <a:endParaRPr lang="en-US" altLang="en-US" sz="1200" b="1" dirty="0">
              <a:latin typeface="Calibri" panose="020F0502020204030204" pitchFamily="34" charset="0"/>
            </a:endParaRPr>
          </a:p>
          <a:p>
            <a:pPr lvl="0" algn="ctr" eaLnBrk="0" fontAlgn="base" hangingPunct="0">
              <a:spcBef>
                <a:spcPct val="0"/>
              </a:spcBef>
              <a:spcAft>
                <a:spcPct val="0"/>
              </a:spcAft>
            </a:pPr>
            <a:endParaRPr lang="en-US" altLang="en-US" sz="1200" dirty="0" smtClean="0">
              <a:latin typeface="Arial" panose="020B0604020202020204" pitchFamily="34" charset="0"/>
            </a:endParaRPr>
          </a:p>
          <a:p>
            <a:pPr algn="ctr"/>
            <a:endParaRPr lang="en-US" sz="1200" b="1" dirty="0">
              <a:solidFill>
                <a:prstClr val="white"/>
              </a:solidFill>
            </a:endParaRPr>
          </a:p>
        </p:txBody>
      </p:sp>
      <p:sp>
        <p:nvSpPr>
          <p:cNvPr id="6" name="Rectangle 5"/>
          <p:cNvSpPr/>
          <p:nvPr/>
        </p:nvSpPr>
        <p:spPr>
          <a:xfrm>
            <a:off x="4813694" y="2302456"/>
            <a:ext cx="2147241" cy="1379383"/>
          </a:xfrm>
          <a:prstGeom prst="rect">
            <a:avLst/>
          </a:prstGeom>
          <a:solidFill>
            <a:srgbClr val="0070C0"/>
          </a:solidFill>
          <a:ln>
            <a:solidFill>
              <a:schemeClr val="tx1">
                <a:lumMod val="50000"/>
                <a:lumOff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smtClean="0">
                <a:solidFill>
                  <a:prstClr val="white"/>
                </a:solidFill>
              </a:rPr>
              <a:t>Land Office Operating Expenses</a:t>
            </a:r>
          </a:p>
          <a:p>
            <a:pPr algn="ctr"/>
            <a:endParaRPr lang="en-US" sz="1200" b="1" dirty="0">
              <a:solidFill>
                <a:prstClr val="white"/>
              </a:solidFill>
            </a:endParaRPr>
          </a:p>
          <a:p>
            <a:pPr algn="ctr"/>
            <a:endParaRPr lang="en-US" sz="1200" b="1" dirty="0" smtClean="0">
              <a:solidFill>
                <a:prstClr val="white"/>
              </a:solidFill>
            </a:endParaRPr>
          </a:p>
          <a:p>
            <a:pPr algn="ctr"/>
            <a:endParaRPr lang="en-US" sz="1200" b="1" dirty="0">
              <a:solidFill>
                <a:prstClr val="white"/>
              </a:solidFill>
            </a:endParaRPr>
          </a:p>
          <a:p>
            <a:pPr algn="ctr"/>
            <a:r>
              <a:rPr lang="en-US" sz="1200" b="1" dirty="0" smtClean="0">
                <a:solidFill>
                  <a:prstClr val="white"/>
                </a:solidFill>
              </a:rPr>
              <a:t>$15.9 Million </a:t>
            </a:r>
            <a:r>
              <a:rPr lang="en-US" altLang="en-US" sz="1200" b="1" dirty="0">
                <a:latin typeface="Calibri" panose="020F0502020204030204" pitchFamily="34" charset="0"/>
              </a:rPr>
              <a:t>(est.)</a:t>
            </a:r>
          </a:p>
          <a:p>
            <a:pPr algn="ctr"/>
            <a:endParaRPr lang="en-US" sz="1200" b="1" dirty="0" smtClean="0">
              <a:solidFill>
                <a:prstClr val="white"/>
              </a:solidFill>
            </a:endParaRPr>
          </a:p>
          <a:p>
            <a:pPr algn="ctr"/>
            <a:endParaRPr lang="en-US" sz="1200" b="1" dirty="0">
              <a:solidFill>
                <a:prstClr val="white"/>
              </a:solidFill>
            </a:endParaRPr>
          </a:p>
        </p:txBody>
      </p:sp>
      <p:sp>
        <p:nvSpPr>
          <p:cNvPr id="7" name="Rectangle 6"/>
          <p:cNvSpPr/>
          <p:nvPr/>
        </p:nvSpPr>
        <p:spPr>
          <a:xfrm>
            <a:off x="7737327" y="2299440"/>
            <a:ext cx="2057400" cy="1374337"/>
          </a:xfrm>
          <a:prstGeom prst="rect">
            <a:avLst/>
          </a:prstGeom>
          <a:solidFill>
            <a:srgbClr val="0070C0"/>
          </a:solidFill>
          <a:ln>
            <a:solidFill>
              <a:schemeClr val="tx1">
                <a:lumMod val="50000"/>
                <a:lumOff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smtClean="0">
                <a:solidFill>
                  <a:prstClr val="white"/>
                </a:solidFill>
              </a:rPr>
              <a:t>Beneficiary Distribution</a:t>
            </a:r>
            <a:endParaRPr lang="en-US" sz="1200" b="1" dirty="0">
              <a:solidFill>
                <a:prstClr val="white"/>
              </a:solidFill>
            </a:endParaRPr>
          </a:p>
          <a:p>
            <a:pPr algn="ctr"/>
            <a:endParaRPr lang="en-US" sz="1200" b="1" dirty="0" smtClean="0">
              <a:solidFill>
                <a:prstClr val="white"/>
              </a:solidFill>
            </a:endParaRPr>
          </a:p>
          <a:p>
            <a:pPr algn="ctr"/>
            <a:endParaRPr lang="en-US" sz="1200" b="1" dirty="0">
              <a:solidFill>
                <a:prstClr val="white"/>
              </a:solidFill>
            </a:endParaRPr>
          </a:p>
          <a:p>
            <a:pPr algn="ctr"/>
            <a:endParaRPr lang="en-US" sz="1200" b="1" dirty="0" smtClean="0">
              <a:solidFill>
                <a:prstClr val="white"/>
              </a:solidFill>
            </a:endParaRPr>
          </a:p>
          <a:p>
            <a:pPr algn="ctr"/>
            <a:r>
              <a:rPr lang="en-US" sz="1200" b="1" dirty="0" smtClean="0">
                <a:solidFill>
                  <a:prstClr val="white"/>
                </a:solidFill>
              </a:rPr>
              <a:t>$82.5 Million </a:t>
            </a:r>
            <a:r>
              <a:rPr lang="en-US" altLang="en-US" sz="1200" b="1" dirty="0">
                <a:latin typeface="Calibri" panose="020F0502020204030204" pitchFamily="34" charset="0"/>
              </a:rPr>
              <a:t>(est.)</a:t>
            </a:r>
          </a:p>
          <a:p>
            <a:pPr algn="ctr"/>
            <a:endParaRPr lang="en-US" sz="1200" b="1" dirty="0">
              <a:solidFill>
                <a:prstClr val="white"/>
              </a:solidFill>
            </a:endParaRPr>
          </a:p>
        </p:txBody>
      </p:sp>
      <p:sp>
        <p:nvSpPr>
          <p:cNvPr id="8" name="Right Arrow 7"/>
          <p:cNvSpPr/>
          <p:nvPr/>
        </p:nvSpPr>
        <p:spPr>
          <a:xfrm>
            <a:off x="838199" y="2757029"/>
            <a:ext cx="918909" cy="209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257769" y="2824545"/>
            <a:ext cx="352008"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192568" y="2757029"/>
            <a:ext cx="352008"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9987478" y="2810399"/>
            <a:ext cx="535149" cy="160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5400000">
            <a:off x="10397711" y="3199098"/>
            <a:ext cx="599375" cy="1743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p:cNvSpPr/>
          <p:nvPr/>
        </p:nvSpPr>
        <p:spPr>
          <a:xfrm>
            <a:off x="9833811" y="3674723"/>
            <a:ext cx="2024377" cy="1651256"/>
          </a:xfrm>
          <a:prstGeom prst="diamond">
            <a:avLst/>
          </a:prstGeom>
          <a:solidFill>
            <a:schemeClr val="bg2">
              <a:lumMod val="75000"/>
            </a:schemeClr>
          </a:solidFill>
          <a:ln>
            <a:solidFill>
              <a:schemeClr val="tx1">
                <a:lumMod val="50000"/>
                <a:lumOff val="5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prstClr val="white"/>
                </a:solidFill>
              </a:rPr>
              <a:t>Total Projected Distributions</a:t>
            </a:r>
          </a:p>
          <a:p>
            <a:pPr algn="ctr"/>
            <a:r>
              <a:rPr lang="en-US" sz="1200" b="1" dirty="0" smtClean="0">
                <a:solidFill>
                  <a:prstClr val="white"/>
                </a:solidFill>
              </a:rPr>
              <a:t>$720.6 Million</a:t>
            </a:r>
            <a:endParaRPr lang="en-US" sz="1200" b="1" dirty="0">
              <a:solidFill>
                <a:prstClr val="white"/>
              </a:solidFill>
            </a:endParaRPr>
          </a:p>
        </p:txBody>
      </p:sp>
      <p:sp>
        <p:nvSpPr>
          <p:cNvPr id="14" name="Rectangle 13"/>
          <p:cNvSpPr/>
          <p:nvPr/>
        </p:nvSpPr>
        <p:spPr>
          <a:xfrm>
            <a:off x="7779154" y="4799071"/>
            <a:ext cx="2057400" cy="1447609"/>
          </a:xfrm>
          <a:prstGeom prst="rect">
            <a:avLst/>
          </a:prstGeom>
          <a:solidFill>
            <a:schemeClr val="accent1">
              <a:lumMod val="50000"/>
            </a:schemeClr>
          </a:solidFill>
          <a:ln>
            <a:solidFill>
              <a:schemeClr val="tx1">
                <a:lumMod val="50000"/>
                <a:lumOff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smtClean="0">
                <a:solidFill>
                  <a:prstClr val="white"/>
                </a:solidFill>
              </a:rPr>
              <a:t>Beneficiary Distribution</a:t>
            </a:r>
            <a:endParaRPr lang="en-US" sz="1200" b="1" dirty="0">
              <a:solidFill>
                <a:prstClr val="white"/>
              </a:solidFill>
            </a:endParaRPr>
          </a:p>
          <a:p>
            <a:pPr algn="ctr"/>
            <a:r>
              <a:rPr lang="en-US" sz="1200" b="1" dirty="0" smtClean="0">
                <a:solidFill>
                  <a:prstClr val="white"/>
                </a:solidFill>
              </a:rPr>
              <a:t> </a:t>
            </a:r>
          </a:p>
          <a:p>
            <a:pPr algn="ctr"/>
            <a:endParaRPr lang="en-US" sz="1200" b="1" dirty="0">
              <a:solidFill>
                <a:prstClr val="white"/>
              </a:solidFill>
            </a:endParaRPr>
          </a:p>
          <a:p>
            <a:pPr algn="ctr"/>
            <a:r>
              <a:rPr lang="en-US" sz="1200" b="1" dirty="0">
                <a:solidFill>
                  <a:prstClr val="white"/>
                </a:solidFill>
              </a:rPr>
              <a:t>$638.1 </a:t>
            </a:r>
            <a:r>
              <a:rPr lang="en-US" sz="1200" b="1" dirty="0" smtClean="0">
                <a:solidFill>
                  <a:prstClr val="white"/>
                </a:solidFill>
              </a:rPr>
              <a:t>Million (est.)</a:t>
            </a:r>
            <a:endParaRPr lang="en-US" sz="1200" b="1" dirty="0">
              <a:solidFill>
                <a:prstClr val="white"/>
              </a:solidFill>
            </a:endParaRPr>
          </a:p>
          <a:p>
            <a:pPr algn="ctr"/>
            <a:r>
              <a:rPr lang="en-US" sz="1200" b="1" dirty="0" smtClean="0">
                <a:solidFill>
                  <a:prstClr val="white"/>
                </a:solidFill>
              </a:rPr>
              <a:t>Percent </a:t>
            </a:r>
            <a:r>
              <a:rPr lang="en-US" sz="1200" b="1" dirty="0">
                <a:solidFill>
                  <a:prstClr val="white"/>
                </a:solidFill>
              </a:rPr>
              <a:t>of 5-year average</a:t>
            </a:r>
          </a:p>
          <a:p>
            <a:pPr algn="ctr"/>
            <a:r>
              <a:rPr lang="en-US" sz="1200" b="1" dirty="0">
                <a:solidFill>
                  <a:prstClr val="white"/>
                </a:solidFill>
              </a:rPr>
              <a:t> </a:t>
            </a:r>
            <a:r>
              <a:rPr lang="en-US" sz="1200" b="1" dirty="0" smtClean="0">
                <a:solidFill>
                  <a:prstClr val="white"/>
                </a:solidFill>
              </a:rPr>
              <a:t>ending </a:t>
            </a:r>
            <a:r>
              <a:rPr lang="en-US" sz="1200" b="1" dirty="0">
                <a:solidFill>
                  <a:prstClr val="white"/>
                </a:solidFill>
              </a:rPr>
              <a:t>market </a:t>
            </a:r>
            <a:r>
              <a:rPr lang="en-US" sz="1200" b="1" dirty="0" smtClean="0">
                <a:solidFill>
                  <a:prstClr val="white"/>
                </a:solidFill>
              </a:rPr>
              <a:t>value</a:t>
            </a:r>
            <a:endParaRPr lang="en-US" sz="1200" b="1" dirty="0">
              <a:solidFill>
                <a:prstClr val="white"/>
              </a:solidFill>
            </a:endParaRPr>
          </a:p>
        </p:txBody>
      </p:sp>
      <p:sp>
        <p:nvSpPr>
          <p:cNvPr id="15" name="Rectangle 14"/>
          <p:cNvSpPr/>
          <p:nvPr/>
        </p:nvSpPr>
        <p:spPr>
          <a:xfrm>
            <a:off x="4835507" y="4733796"/>
            <a:ext cx="2147241" cy="1512884"/>
          </a:xfrm>
          <a:prstGeom prst="rect">
            <a:avLst/>
          </a:prstGeom>
          <a:solidFill>
            <a:schemeClr val="accent1">
              <a:lumMod val="50000"/>
            </a:schemeClr>
          </a:solidFill>
          <a:ln>
            <a:solidFill>
              <a:schemeClr val="tx1">
                <a:lumMod val="50000"/>
                <a:lumOff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smtClean="0">
                <a:solidFill>
                  <a:prstClr val="white"/>
                </a:solidFill>
              </a:rPr>
              <a:t>LGPF is Managed by the                State </a:t>
            </a:r>
            <a:r>
              <a:rPr lang="en-US" sz="1200" b="1" dirty="0">
                <a:solidFill>
                  <a:prstClr val="white"/>
                </a:solidFill>
              </a:rPr>
              <a:t>Investment </a:t>
            </a:r>
            <a:r>
              <a:rPr lang="en-US" sz="1200" b="1" dirty="0" smtClean="0">
                <a:solidFill>
                  <a:prstClr val="white"/>
                </a:solidFill>
              </a:rPr>
              <a:t>Council</a:t>
            </a:r>
          </a:p>
          <a:p>
            <a:pPr algn="ctr"/>
            <a:endParaRPr lang="en-US" sz="1200" b="1" dirty="0">
              <a:solidFill>
                <a:prstClr val="white"/>
              </a:solidFill>
            </a:endParaRPr>
          </a:p>
          <a:p>
            <a:pPr algn="ctr"/>
            <a:r>
              <a:rPr lang="en-US" sz="1200" b="1" dirty="0" smtClean="0">
                <a:solidFill>
                  <a:prstClr val="white"/>
                </a:solidFill>
              </a:rPr>
              <a:t>$15.6  Billion  </a:t>
            </a:r>
          </a:p>
          <a:p>
            <a:pPr algn="ctr"/>
            <a:r>
              <a:rPr lang="en-US" sz="1200" b="1" dirty="0" smtClean="0">
                <a:solidFill>
                  <a:prstClr val="white"/>
                </a:solidFill>
              </a:rPr>
              <a:t>Ending </a:t>
            </a:r>
            <a:r>
              <a:rPr lang="en-US" sz="1200" b="1" dirty="0">
                <a:solidFill>
                  <a:prstClr val="white"/>
                </a:solidFill>
              </a:rPr>
              <a:t>Market </a:t>
            </a:r>
            <a:r>
              <a:rPr lang="en-US" sz="1200" b="1" dirty="0" smtClean="0">
                <a:solidFill>
                  <a:prstClr val="white"/>
                </a:solidFill>
              </a:rPr>
              <a:t>Value as of 2/28/17</a:t>
            </a:r>
          </a:p>
          <a:p>
            <a:pPr algn="ctr"/>
            <a:endParaRPr lang="en-US" sz="1200" b="1" dirty="0">
              <a:solidFill>
                <a:prstClr val="white"/>
              </a:solidFill>
            </a:endParaRPr>
          </a:p>
          <a:p>
            <a:pPr algn="ctr"/>
            <a:endParaRPr lang="en-US" sz="1200" b="1" dirty="0">
              <a:solidFill>
                <a:prstClr val="white"/>
              </a:solidFill>
            </a:endParaRPr>
          </a:p>
        </p:txBody>
      </p:sp>
      <p:sp>
        <p:nvSpPr>
          <p:cNvPr id="16" name="Rectangle 15"/>
          <p:cNvSpPr/>
          <p:nvPr/>
        </p:nvSpPr>
        <p:spPr>
          <a:xfrm>
            <a:off x="2012182" y="4665875"/>
            <a:ext cx="2057400" cy="1528446"/>
          </a:xfrm>
          <a:prstGeom prst="rect">
            <a:avLst/>
          </a:prstGeom>
          <a:solidFill>
            <a:schemeClr val="accent1">
              <a:lumMod val="5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prstClr val="white"/>
                </a:solidFill>
              </a:rPr>
              <a:t> </a:t>
            </a:r>
            <a:r>
              <a:rPr lang="en-US" sz="1200" b="1" dirty="0">
                <a:solidFill>
                  <a:prstClr val="white"/>
                </a:solidFill>
              </a:rPr>
              <a:t>Land Grant Permanent </a:t>
            </a:r>
            <a:r>
              <a:rPr lang="en-US" sz="1200" b="1" dirty="0" smtClean="0">
                <a:solidFill>
                  <a:prstClr val="white"/>
                </a:solidFill>
              </a:rPr>
              <a:t>Fund</a:t>
            </a:r>
          </a:p>
          <a:p>
            <a:pPr algn="ctr"/>
            <a:endParaRPr lang="en-US" sz="1200" b="1" dirty="0">
              <a:solidFill>
                <a:prstClr val="white"/>
              </a:solidFill>
            </a:endParaRPr>
          </a:p>
          <a:p>
            <a:pPr algn="ctr" eaLnBrk="0" fontAlgn="base" hangingPunct="0">
              <a:spcBef>
                <a:spcPct val="0"/>
              </a:spcBef>
              <a:spcAft>
                <a:spcPct val="0"/>
              </a:spcAft>
            </a:pPr>
            <a:r>
              <a:rPr lang="en-US" altLang="en-US" sz="1200" b="1" dirty="0">
                <a:latin typeface="Calibri" panose="020F0502020204030204" pitchFamily="34" charset="0"/>
              </a:rPr>
              <a:t>Non– Renewable Resources </a:t>
            </a:r>
          </a:p>
          <a:p>
            <a:pPr algn="ctr" eaLnBrk="0" fontAlgn="base" hangingPunct="0">
              <a:spcBef>
                <a:spcPct val="0"/>
              </a:spcBef>
              <a:spcAft>
                <a:spcPct val="0"/>
              </a:spcAft>
            </a:pPr>
            <a:r>
              <a:rPr lang="en-US" altLang="en-US" sz="1200" b="1" dirty="0">
                <a:latin typeface="Calibri" panose="020F0502020204030204" pitchFamily="34" charset="0"/>
              </a:rPr>
              <a:t>(Royalties and Land Sale</a:t>
            </a:r>
          </a:p>
          <a:p>
            <a:pPr algn="ctr" eaLnBrk="0" fontAlgn="base" hangingPunct="0">
              <a:spcBef>
                <a:spcPct val="0"/>
              </a:spcBef>
              <a:spcAft>
                <a:spcPct val="0"/>
              </a:spcAft>
            </a:pPr>
            <a:r>
              <a:rPr lang="en-US" altLang="en-US" sz="1200" b="1" dirty="0">
                <a:latin typeface="Calibri" panose="020F0502020204030204" pitchFamily="34" charset="0"/>
              </a:rPr>
              <a:t> Proceeds</a:t>
            </a:r>
            <a:r>
              <a:rPr lang="en-US" altLang="en-US" sz="1200" b="1" dirty="0" smtClean="0">
                <a:latin typeface="Calibri" panose="020F0502020204030204" pitchFamily="34" charset="0"/>
              </a:rPr>
              <a:t>)    </a:t>
            </a:r>
          </a:p>
          <a:p>
            <a:pPr algn="ctr" eaLnBrk="0" fontAlgn="base" hangingPunct="0">
              <a:spcBef>
                <a:spcPct val="0"/>
              </a:spcBef>
              <a:spcAft>
                <a:spcPct val="0"/>
              </a:spcAft>
            </a:pPr>
            <a:endParaRPr lang="en-US" altLang="en-US" sz="1200" b="1" dirty="0">
              <a:latin typeface="Calibri" panose="020F0502020204030204" pitchFamily="34" charset="0"/>
            </a:endParaRPr>
          </a:p>
          <a:p>
            <a:pPr algn="ctr" eaLnBrk="0" fontAlgn="base" hangingPunct="0">
              <a:spcBef>
                <a:spcPct val="0"/>
              </a:spcBef>
              <a:spcAft>
                <a:spcPct val="0"/>
              </a:spcAft>
            </a:pPr>
            <a:r>
              <a:rPr lang="en-US" altLang="en-US" sz="1200" b="1" dirty="0" smtClean="0">
                <a:latin typeface="Calibri" panose="020F0502020204030204" pitchFamily="34" charset="0"/>
              </a:rPr>
              <a:t>$450 Million (est.)</a:t>
            </a:r>
          </a:p>
          <a:p>
            <a:pPr algn="ctr" eaLnBrk="0" fontAlgn="base" hangingPunct="0">
              <a:spcBef>
                <a:spcPct val="0"/>
              </a:spcBef>
              <a:spcAft>
                <a:spcPct val="0"/>
              </a:spcAft>
            </a:pPr>
            <a:endParaRPr lang="en-US" altLang="en-US" sz="1200" b="1" dirty="0" smtClean="0">
              <a:latin typeface="Calibri" panose="020F0502020204030204" pitchFamily="34" charset="0"/>
            </a:endParaRPr>
          </a:p>
          <a:p>
            <a:pPr algn="ctr"/>
            <a:endParaRPr lang="en-US" sz="1200" b="1" dirty="0">
              <a:solidFill>
                <a:prstClr val="white"/>
              </a:solidFill>
            </a:endParaRPr>
          </a:p>
        </p:txBody>
      </p:sp>
      <p:sp>
        <p:nvSpPr>
          <p:cNvPr id="17" name="Rectangle 16"/>
          <p:cNvSpPr/>
          <p:nvPr/>
        </p:nvSpPr>
        <p:spPr>
          <a:xfrm>
            <a:off x="396468" y="3773167"/>
            <a:ext cx="1615714" cy="772922"/>
          </a:xfrm>
          <a:prstGeom prst="rect">
            <a:avLst/>
          </a:prstGeom>
          <a:solidFill>
            <a:schemeClr val="tx1">
              <a:lumMod val="75000"/>
              <a:lumOff val="2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b="1" dirty="0">
                <a:solidFill>
                  <a:prstClr val="white"/>
                </a:solidFill>
              </a:rPr>
              <a:t>Total Revenue – </a:t>
            </a:r>
            <a:r>
              <a:rPr lang="en-US" sz="1200" b="1" dirty="0" smtClean="0">
                <a:solidFill>
                  <a:prstClr val="white"/>
                </a:solidFill>
              </a:rPr>
              <a:t>All Sources</a:t>
            </a:r>
            <a:endParaRPr lang="en-US" sz="1200" b="1" dirty="0">
              <a:solidFill>
                <a:prstClr val="white"/>
              </a:solidFill>
            </a:endParaRPr>
          </a:p>
          <a:p>
            <a:pPr lvl="0" algn="ctr"/>
            <a:r>
              <a:rPr lang="en-US" sz="1200" b="1" dirty="0" smtClean="0">
                <a:solidFill>
                  <a:prstClr val="white"/>
                </a:solidFill>
              </a:rPr>
              <a:t>$548.4 Million </a:t>
            </a:r>
            <a:r>
              <a:rPr lang="en-US" sz="1200" b="1" dirty="0">
                <a:solidFill>
                  <a:prstClr val="white"/>
                </a:solidFill>
              </a:rPr>
              <a:t>(est.)</a:t>
            </a:r>
          </a:p>
        </p:txBody>
      </p:sp>
      <p:sp>
        <p:nvSpPr>
          <p:cNvPr id="18" name="Up Arrow 17"/>
          <p:cNvSpPr/>
          <p:nvPr/>
        </p:nvSpPr>
        <p:spPr>
          <a:xfrm>
            <a:off x="985894" y="2966720"/>
            <a:ext cx="199011" cy="6866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985893" y="4771345"/>
            <a:ext cx="199011" cy="829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1085398" y="5702624"/>
            <a:ext cx="764884" cy="2088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4229951" y="5496853"/>
            <a:ext cx="352008"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7192568" y="5437879"/>
            <a:ext cx="352008"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9987478" y="5524724"/>
            <a:ext cx="406671" cy="1778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6200000">
            <a:off x="10521394" y="5496853"/>
            <a:ext cx="352008"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395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0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b="1" dirty="0" smtClean="0"/>
              <a:t>State Land Office – Revenue Sources</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2472441164"/>
              </p:ext>
            </p:extLst>
          </p:nvPr>
        </p:nvGraphicFramePr>
        <p:xfrm>
          <a:off x="1307432" y="1019177"/>
          <a:ext cx="9569115" cy="5935383"/>
        </p:xfrm>
        <a:graphic>
          <a:graphicData uri="http://schemas.openxmlformats.org/drawingml/2006/table">
            <a:tbl>
              <a:tblPr/>
              <a:tblGrid>
                <a:gridCol w="2167855"/>
                <a:gridCol w="2701813"/>
                <a:gridCol w="2245342"/>
                <a:gridCol w="2454105"/>
              </a:tblGrid>
              <a:tr h="276135">
                <a:tc gridSpan="2">
                  <a:txBody>
                    <a:bodyPr/>
                    <a:lstStyle/>
                    <a:p>
                      <a:pPr marR="0" indent="0" algn="l" rtl="0">
                        <a:lnSpc>
                          <a:spcPct val="119000"/>
                        </a:lnSpc>
                        <a:spcBef>
                          <a:spcPts val="0"/>
                        </a:spcBef>
                        <a:spcAft>
                          <a:spcPts val="1400"/>
                        </a:spcAft>
                      </a:pPr>
                      <a:r>
                        <a:rPr lang="en-US" sz="1600" b="1" kern="1400" dirty="0">
                          <a:ln>
                            <a:noFill/>
                          </a:ln>
                          <a:solidFill>
                            <a:srgbClr val="FFFFFF"/>
                          </a:solidFill>
                          <a:effectLst/>
                          <a:latin typeface="Calibri" panose="020F0502020204030204" pitchFamily="34" charset="0"/>
                        </a:rPr>
                        <a:t>Revenues by Source</a:t>
                      </a:r>
                      <a:endParaRPr lang="en-US" sz="1600" kern="1400" dirty="0">
                        <a:ln>
                          <a:noFill/>
                        </a:ln>
                        <a:solidFill>
                          <a:srgbClr val="000000"/>
                        </a:solidFill>
                        <a:effectLst/>
                        <a:latin typeface="Calibri" panose="020F0502020204030204" pitchFamily="34" charset="0"/>
                      </a:endParaRPr>
                    </a:p>
                  </a:txBody>
                  <a:tcPr marL="5967" marR="5967" marT="5967" marB="0" anchor="b">
                    <a:lnL>
                      <a:noFill/>
                    </a:lnL>
                    <a:lnR>
                      <a:noFill/>
                    </a:lnR>
                    <a:lnT>
                      <a:noFill/>
                    </a:lnT>
                    <a:lnB w="6350" cap="flat" cmpd="sng" algn="ctr">
                      <a:solidFill>
                        <a:srgbClr val="5B9BD5"/>
                      </a:solidFill>
                      <a:prstDash val="solid"/>
                      <a:round/>
                      <a:headEnd type="none" w="med" len="med"/>
                      <a:tailEnd type="none" w="med" len="med"/>
                    </a:lnB>
                    <a:solidFill>
                      <a:srgbClr val="305496"/>
                    </a:solidFill>
                  </a:tcPr>
                </a:tc>
                <a:tc hMerge="1">
                  <a:txBody>
                    <a:bodyPr/>
                    <a:lstStyle/>
                    <a:p>
                      <a:endParaRPr lang="en-US"/>
                    </a:p>
                  </a:txBody>
                  <a:tcPr/>
                </a:tc>
                <a:tc>
                  <a:txBody>
                    <a:bodyPr/>
                    <a:lstStyle/>
                    <a:p>
                      <a:pPr marR="0" indent="0" algn="l" rtl="0">
                        <a:lnSpc>
                          <a:spcPct val="119000"/>
                        </a:lnSpc>
                        <a:spcBef>
                          <a:spcPts val="0"/>
                        </a:spcBef>
                        <a:spcAft>
                          <a:spcPts val="1400"/>
                        </a:spcAft>
                      </a:pPr>
                      <a:r>
                        <a:rPr lang="en-US" sz="700" b="1" kern="1400">
                          <a:ln>
                            <a:noFill/>
                          </a:ln>
                          <a:solidFill>
                            <a:srgbClr val="FFFFFF"/>
                          </a:solidFill>
                          <a:effectLst/>
                          <a:latin typeface="Calibri" panose="020F0502020204030204" pitchFamily="34" charset="0"/>
                        </a:rPr>
                        <a:t> </a:t>
                      </a:r>
                      <a:endParaRPr lang="en-US" sz="600" kern="1400">
                        <a:ln>
                          <a:noFill/>
                        </a:ln>
                        <a:solidFill>
                          <a:srgbClr val="000000"/>
                        </a:solidFill>
                        <a:effectLst/>
                        <a:latin typeface="Calibri" panose="020F0502020204030204" pitchFamily="34" charset="0"/>
                      </a:endParaRPr>
                    </a:p>
                  </a:txBody>
                  <a:tcPr marL="5967" marR="5967" marT="5967" marB="0" anchor="b">
                    <a:lnL>
                      <a:noFill/>
                    </a:lnL>
                    <a:lnR>
                      <a:noFill/>
                    </a:lnR>
                    <a:lnT>
                      <a:noFill/>
                    </a:lnT>
                    <a:lnB w="6350" cap="flat" cmpd="sng" algn="ctr">
                      <a:solidFill>
                        <a:srgbClr val="5B9BD5"/>
                      </a:solidFill>
                      <a:prstDash val="solid"/>
                      <a:round/>
                      <a:headEnd type="none" w="med" len="med"/>
                      <a:tailEnd type="none" w="med" len="med"/>
                    </a:lnB>
                    <a:solidFill>
                      <a:srgbClr val="305496"/>
                    </a:solidFill>
                  </a:tcPr>
                </a:tc>
                <a:tc>
                  <a:txBody>
                    <a:bodyPr/>
                    <a:lstStyle/>
                    <a:p>
                      <a:pPr marR="0" indent="0" algn="l" rtl="0">
                        <a:lnSpc>
                          <a:spcPct val="119000"/>
                        </a:lnSpc>
                        <a:spcBef>
                          <a:spcPts val="0"/>
                        </a:spcBef>
                        <a:spcAft>
                          <a:spcPts val="1400"/>
                        </a:spcAft>
                      </a:pPr>
                      <a:r>
                        <a:rPr lang="en-US" sz="700" b="1" kern="1400">
                          <a:ln>
                            <a:noFill/>
                          </a:ln>
                          <a:solidFill>
                            <a:srgbClr val="FFFFFF"/>
                          </a:solidFill>
                          <a:effectLst/>
                          <a:latin typeface="Calibri" panose="020F0502020204030204" pitchFamily="34" charset="0"/>
                        </a:rPr>
                        <a:t> </a:t>
                      </a:r>
                      <a:endParaRPr lang="en-US" sz="600" kern="1400">
                        <a:ln>
                          <a:noFill/>
                        </a:ln>
                        <a:solidFill>
                          <a:srgbClr val="000000"/>
                        </a:solidFill>
                        <a:effectLst/>
                        <a:latin typeface="Calibri" panose="020F0502020204030204" pitchFamily="34" charset="0"/>
                      </a:endParaRPr>
                    </a:p>
                  </a:txBody>
                  <a:tcPr marL="5967" marR="5967" marT="5967" marB="0" anchor="b">
                    <a:lnL>
                      <a:noFill/>
                    </a:lnL>
                    <a:lnR>
                      <a:noFill/>
                    </a:lnR>
                    <a:lnT>
                      <a:noFill/>
                    </a:lnT>
                    <a:lnB w="6350" cap="flat" cmpd="sng" algn="ctr">
                      <a:solidFill>
                        <a:srgbClr val="5B9BD5"/>
                      </a:solidFill>
                      <a:prstDash val="solid"/>
                      <a:round/>
                      <a:headEnd type="none" w="med" len="med"/>
                      <a:tailEnd type="none" w="med" len="med"/>
                    </a:lnB>
                    <a:solidFill>
                      <a:srgbClr val="305496"/>
                    </a:solidFill>
                  </a:tcPr>
                </a:tc>
              </a:tr>
              <a:tr h="614320">
                <a:tc>
                  <a:txBody>
                    <a:bodyPr/>
                    <a:lstStyle/>
                    <a:p>
                      <a:pPr marR="0" indent="0" algn="ctr" rtl="0">
                        <a:lnSpc>
                          <a:spcPct val="119000"/>
                        </a:lnSpc>
                        <a:spcBef>
                          <a:spcPts val="0"/>
                        </a:spcBef>
                        <a:spcAft>
                          <a:spcPts val="1400"/>
                        </a:spcAft>
                      </a:pPr>
                      <a:r>
                        <a:rPr lang="en-US" sz="1800" b="1" kern="1400" dirty="0">
                          <a:ln>
                            <a:noFill/>
                          </a:ln>
                          <a:solidFill>
                            <a:srgbClr val="000000"/>
                          </a:solidFill>
                          <a:effectLst/>
                          <a:latin typeface="Calibri" panose="020F0502020204030204" pitchFamily="34" charset="0"/>
                        </a:rPr>
                        <a:t>Resources</a:t>
                      </a:r>
                      <a:endParaRPr lang="en-US" sz="1800" kern="1400" dirty="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BDD7EE"/>
                    </a:solidFill>
                  </a:tcPr>
                </a:tc>
                <a:tc>
                  <a:txBody>
                    <a:bodyPr/>
                    <a:lstStyle/>
                    <a:p>
                      <a:pPr marR="0" indent="0" algn="ct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FY 2015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BDD7EE"/>
                    </a:solidFill>
                  </a:tcPr>
                </a:tc>
                <a:tc>
                  <a:txBody>
                    <a:bodyPr/>
                    <a:lstStyle/>
                    <a:p>
                      <a:pPr marR="0" indent="0" algn="ctr"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FY 2016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BDD7EE"/>
                    </a:solidFill>
                  </a:tcPr>
                </a:tc>
                <a:tc>
                  <a:txBody>
                    <a:bodyPr/>
                    <a:lstStyle/>
                    <a:p>
                      <a:pPr marR="0" indent="0" algn="ctr"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YTD FY 2017                     (7/1/2016-4/30/2017)</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BDD7EE"/>
                    </a:solidFill>
                  </a:tcPr>
                </a:tc>
              </a:tr>
              <a:tr h="309942">
                <a:tc>
                  <a:txBody>
                    <a:bodyPr/>
                    <a:lstStyle/>
                    <a:p>
                      <a:pPr marR="0" indent="0" algn="l"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Mining</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136,868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         519,409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 $        65,784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r>
              <a:tr h="309942">
                <a:tc>
                  <a:txBody>
                    <a:bodyPr/>
                    <a:lstStyle/>
                    <a:p>
                      <a:pPr marR="0" indent="0" algn="l"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Rights-of-Way</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    6,795,595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   12,373,622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 $  7,129,435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DEBF7"/>
                    </a:solidFill>
                  </a:tcPr>
                </a:tc>
              </a:tr>
              <a:tr h="309942">
                <a:tc>
                  <a:txBody>
                    <a:bodyPr/>
                    <a:lstStyle/>
                    <a:p>
                      <a:pPr marR="0" indent="0" algn="l"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Grazing</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    7,280,752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     8,635,845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 $10,717,577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r>
              <a:tr h="309942">
                <a:tc>
                  <a:txBody>
                    <a:bodyPr/>
                    <a:lstStyle/>
                    <a:p>
                      <a:pPr marR="0" indent="0" algn="l"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Renewable Energy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309,218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     1,016,587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 $      118,456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DEBF7"/>
                    </a:solidFill>
                  </a:tcPr>
                </a:tc>
              </a:tr>
              <a:tr h="309942">
                <a:tc>
                  <a:txBody>
                    <a:bodyPr/>
                    <a:lstStyle/>
                    <a:p>
                      <a:pPr marR="0" indent="0" algn="l"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Business Leases</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 $  10,390,897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   10,489,073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 $  5,663,464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r>
              <a:tr h="309942">
                <a:tc>
                  <a:txBody>
                    <a:bodyPr/>
                    <a:lstStyle/>
                    <a:p>
                      <a:pPr marR="0" indent="0" algn="l"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Oil and Gas</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FEBF7"/>
                    </a:solidFill>
                  </a:tcPr>
                </a:tc>
                <a:tc>
                  <a:txBody>
                    <a:bodyPr/>
                    <a:lstStyle/>
                    <a:p>
                      <a:pPr marR="0" indent="0" algn="r"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 $  44,200,957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FEBF7"/>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   42,670,365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FEBF7"/>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$64,528,455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FEBF7"/>
                    </a:solidFill>
                  </a:tcPr>
                </a:tc>
              </a:tr>
              <a:tr h="309942">
                <a:tc>
                  <a:txBody>
                    <a:bodyPr/>
                    <a:lstStyle/>
                    <a:p>
                      <a:pPr marR="0" indent="0" algn="l"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Fees, </a:t>
                      </a:r>
                      <a:r>
                        <a:rPr lang="en-US" sz="1800" kern="1400" dirty="0" smtClean="0">
                          <a:ln>
                            <a:noFill/>
                          </a:ln>
                          <a:solidFill>
                            <a:srgbClr val="000000"/>
                          </a:solidFill>
                          <a:effectLst/>
                          <a:latin typeface="Calibri" panose="020F0502020204030204" pitchFamily="34" charset="0"/>
                        </a:rPr>
                        <a:t>Interest</a:t>
                      </a:r>
                      <a:endParaRPr lang="en-US" sz="1800" kern="1400" dirty="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    1,063,218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     1,532,373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  2,235,351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r>
              <a:tr h="309942">
                <a:tc>
                  <a:txBody>
                    <a:bodyPr/>
                    <a:lstStyle/>
                    <a:p>
                      <a:pPr marR="0" indent="0" algn="l" rtl="0">
                        <a:lnSpc>
                          <a:spcPct val="119000"/>
                        </a:lnSpc>
                        <a:spcBef>
                          <a:spcPts val="0"/>
                        </a:spcBef>
                        <a:spcAft>
                          <a:spcPts val="1400"/>
                        </a:spcAft>
                      </a:pPr>
                      <a:r>
                        <a:rPr lang="en-US" sz="1800" b="1" kern="1400">
                          <a:ln>
                            <a:noFill/>
                          </a:ln>
                          <a:solidFill>
                            <a:srgbClr val="FFFFFF"/>
                          </a:solidFill>
                          <a:effectLst/>
                          <a:latin typeface="Calibri" panose="020F0502020204030204" pitchFamily="34" charset="0"/>
                        </a:rPr>
                        <a:t>Sub-Total</a:t>
                      </a:r>
                      <a:endParaRPr lang="en-US" sz="1800" kern="140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2F75B5"/>
                    </a:solidFill>
                  </a:tcPr>
                </a:tc>
                <a:tc>
                  <a:txBody>
                    <a:bodyPr/>
                    <a:lstStyle/>
                    <a:p>
                      <a:pPr marR="0" indent="0" algn="r" rtl="0">
                        <a:lnSpc>
                          <a:spcPct val="119000"/>
                        </a:lnSpc>
                        <a:spcBef>
                          <a:spcPts val="0"/>
                        </a:spcBef>
                        <a:spcAft>
                          <a:spcPts val="1400"/>
                        </a:spcAft>
                      </a:pPr>
                      <a:r>
                        <a:rPr lang="en-US" sz="1800" b="1" kern="1400" dirty="0">
                          <a:ln>
                            <a:noFill/>
                          </a:ln>
                          <a:solidFill>
                            <a:srgbClr val="FFFFFF"/>
                          </a:solidFill>
                          <a:effectLst/>
                          <a:latin typeface="Calibri" panose="020F0502020204030204" pitchFamily="34" charset="0"/>
                        </a:rPr>
                        <a:t> $  70,177,505 </a:t>
                      </a:r>
                      <a:endParaRPr lang="en-US" sz="1800" kern="1400" dirty="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2F75B5"/>
                    </a:solidFill>
                  </a:tcPr>
                </a:tc>
                <a:tc>
                  <a:txBody>
                    <a:bodyPr/>
                    <a:lstStyle/>
                    <a:p>
                      <a:pPr marR="0" indent="0" algn="r" rtl="0">
                        <a:lnSpc>
                          <a:spcPct val="119000"/>
                        </a:lnSpc>
                        <a:spcBef>
                          <a:spcPts val="0"/>
                        </a:spcBef>
                        <a:spcAft>
                          <a:spcPts val="1400"/>
                        </a:spcAft>
                      </a:pPr>
                      <a:r>
                        <a:rPr lang="en-US" sz="1800" b="1" kern="1400" dirty="0">
                          <a:ln>
                            <a:noFill/>
                          </a:ln>
                          <a:solidFill>
                            <a:srgbClr val="FFFFFF"/>
                          </a:solidFill>
                          <a:effectLst/>
                          <a:latin typeface="Calibri" panose="020F0502020204030204" pitchFamily="34" charset="0"/>
                        </a:rPr>
                        <a:t> $   75,704,901 </a:t>
                      </a:r>
                      <a:endParaRPr lang="en-US" sz="1800" kern="1400" dirty="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2F75B5"/>
                    </a:solidFill>
                  </a:tcPr>
                </a:tc>
                <a:tc>
                  <a:txBody>
                    <a:bodyPr/>
                    <a:lstStyle/>
                    <a:p>
                      <a:pPr marR="0" indent="0" algn="r" rtl="0">
                        <a:lnSpc>
                          <a:spcPct val="119000"/>
                        </a:lnSpc>
                        <a:spcBef>
                          <a:spcPts val="0"/>
                        </a:spcBef>
                        <a:spcAft>
                          <a:spcPts val="1400"/>
                        </a:spcAft>
                      </a:pPr>
                      <a:r>
                        <a:rPr lang="en-US" sz="1800" b="1" kern="1400">
                          <a:ln>
                            <a:noFill/>
                          </a:ln>
                          <a:solidFill>
                            <a:srgbClr val="FFFFFF"/>
                          </a:solidFill>
                          <a:effectLst/>
                          <a:latin typeface="Calibri" panose="020F0502020204030204" pitchFamily="34" charset="0"/>
                        </a:rPr>
                        <a:t> $90,458,522 </a:t>
                      </a:r>
                      <a:endParaRPr lang="en-US" sz="1800" kern="140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2F75B5"/>
                    </a:solidFill>
                  </a:tcPr>
                </a:tc>
              </a:tr>
              <a:tr h="614320">
                <a:tc>
                  <a:txBody>
                    <a:bodyPr/>
                    <a:lstStyle/>
                    <a:p>
                      <a:pPr marR="0" indent="0" algn="ctr" rtl="0">
                        <a:lnSpc>
                          <a:spcPct val="119000"/>
                        </a:lnSpc>
                        <a:spcBef>
                          <a:spcPts val="0"/>
                        </a:spcBef>
                        <a:spcAft>
                          <a:spcPts val="1400"/>
                        </a:spcAft>
                      </a:pPr>
                      <a:r>
                        <a:rPr lang="en-US" sz="1800" b="1" kern="1400">
                          <a:ln>
                            <a:noFill/>
                          </a:ln>
                          <a:solidFill>
                            <a:srgbClr val="000000"/>
                          </a:solidFill>
                          <a:effectLst/>
                          <a:latin typeface="Calibri" panose="020F0502020204030204" pitchFamily="34" charset="0"/>
                        </a:rPr>
                        <a:t>Royalty</a:t>
                      </a:r>
                      <a:endParaRPr lang="en-US" sz="1800" kern="140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BDD7EE"/>
                    </a:solidFill>
                  </a:tcPr>
                </a:tc>
                <a:tc>
                  <a:txBody>
                    <a:bodyPr/>
                    <a:lstStyle/>
                    <a:p>
                      <a:pPr marR="0" indent="0" algn="ctr"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FY 2015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BDD7EE"/>
                    </a:solidFill>
                  </a:tcPr>
                </a:tc>
                <a:tc>
                  <a:txBody>
                    <a:bodyPr/>
                    <a:lstStyle/>
                    <a:p>
                      <a:pPr marR="0" indent="0" algn="ct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FY 2016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BDD7EE"/>
                    </a:solidFill>
                  </a:tcPr>
                </a:tc>
                <a:tc>
                  <a:txBody>
                    <a:bodyPr/>
                    <a:lstStyle/>
                    <a:p>
                      <a:pPr marR="0" indent="0" algn="ct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YTD FY 2017                     (7/1/2016-4/30/2017)</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BDD7EE"/>
                    </a:solidFill>
                  </a:tcPr>
                </a:tc>
              </a:tr>
              <a:tr h="309942">
                <a:tc>
                  <a:txBody>
                    <a:bodyPr/>
                    <a:lstStyle/>
                    <a:p>
                      <a:pPr marR="0" indent="0" algn="l"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Mining</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 $  13,434,134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   12,570,915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  </a:t>
                      </a:r>
                      <a:r>
                        <a:rPr lang="en-US" sz="1800" kern="1400" dirty="0" smtClean="0">
                          <a:ln>
                            <a:noFill/>
                          </a:ln>
                          <a:solidFill>
                            <a:srgbClr val="000000"/>
                          </a:solidFill>
                          <a:effectLst/>
                          <a:latin typeface="Calibri" panose="020F0502020204030204" pitchFamily="34" charset="0"/>
                        </a:rPr>
                        <a:t>   5,544,816 </a:t>
                      </a:r>
                      <a:endParaRPr lang="en-US" sz="1800" kern="1400" dirty="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r>
              <a:tr h="309942">
                <a:tc>
                  <a:txBody>
                    <a:bodyPr/>
                    <a:lstStyle/>
                    <a:p>
                      <a:pPr marR="0" indent="0" algn="l"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Oil and Gas</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$ 653,482,767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406,273,449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800" kern="1400" dirty="0" smtClean="0">
                          <a:ln>
                            <a:noFill/>
                          </a:ln>
                          <a:solidFill>
                            <a:srgbClr val="000000"/>
                          </a:solidFill>
                          <a:effectLst/>
                          <a:latin typeface="Calibri" panose="020F0502020204030204" pitchFamily="34" charset="0"/>
                        </a:rPr>
                        <a:t>$ 353,097,608 </a:t>
                      </a:r>
                      <a:endParaRPr lang="en-US" sz="1800" kern="1400" dirty="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DEBF7"/>
                    </a:solidFill>
                  </a:tcPr>
                </a:tc>
              </a:tr>
              <a:tr h="309942">
                <a:tc>
                  <a:txBody>
                    <a:bodyPr/>
                    <a:lstStyle/>
                    <a:p>
                      <a:pPr marR="0" indent="0" algn="l"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Water</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a:ln>
                            <a:noFill/>
                          </a:ln>
                          <a:solidFill>
                            <a:srgbClr val="000000"/>
                          </a:solidFill>
                          <a:effectLst/>
                          <a:latin typeface="Calibri" panose="020F0502020204030204" pitchFamily="34" charset="0"/>
                        </a:rPr>
                        <a:t> $    2,449,425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         900,085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c>
                  <a:txBody>
                    <a:bodyPr/>
                    <a:lstStyle/>
                    <a:p>
                      <a:pPr marR="0" indent="0" algn="r" rtl="0">
                        <a:lnSpc>
                          <a:spcPct val="119000"/>
                        </a:lnSpc>
                        <a:spcBef>
                          <a:spcPts val="0"/>
                        </a:spcBef>
                        <a:spcAft>
                          <a:spcPts val="1400"/>
                        </a:spcAft>
                      </a:pPr>
                      <a:r>
                        <a:rPr lang="en-US" sz="1800" kern="1400" dirty="0">
                          <a:ln>
                            <a:noFill/>
                          </a:ln>
                          <a:solidFill>
                            <a:srgbClr val="000000"/>
                          </a:solidFill>
                          <a:effectLst/>
                          <a:latin typeface="Calibri" panose="020F0502020204030204" pitchFamily="34" charset="0"/>
                        </a:rPr>
                        <a:t> $         459,117 </a:t>
                      </a: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tr>
              <a:tr h="309942">
                <a:tc>
                  <a:txBody>
                    <a:bodyPr/>
                    <a:lstStyle/>
                    <a:p>
                      <a:pPr marR="0" indent="0" algn="l" rtl="0">
                        <a:lnSpc>
                          <a:spcPct val="119000"/>
                        </a:lnSpc>
                        <a:spcBef>
                          <a:spcPts val="0"/>
                        </a:spcBef>
                        <a:spcAft>
                          <a:spcPts val="1400"/>
                        </a:spcAft>
                      </a:pPr>
                      <a:r>
                        <a:rPr lang="en-US" sz="1800" b="1" kern="1400">
                          <a:ln>
                            <a:noFill/>
                          </a:ln>
                          <a:solidFill>
                            <a:srgbClr val="1F4E78"/>
                          </a:solidFill>
                          <a:effectLst/>
                          <a:latin typeface="Calibri" panose="020F0502020204030204" pitchFamily="34" charset="0"/>
                        </a:rPr>
                        <a:t>Sub-Total</a:t>
                      </a:r>
                      <a:endParaRPr lang="en-US" sz="1800" kern="140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800" kern="1400">
                          <a:ln>
                            <a:noFill/>
                          </a:ln>
                          <a:solidFill>
                            <a:srgbClr val="1F4E78"/>
                          </a:solidFill>
                          <a:effectLst/>
                          <a:latin typeface="Calibri" panose="020F0502020204030204" pitchFamily="34" charset="0"/>
                        </a:rPr>
                        <a:t> $669,366,326 </a:t>
                      </a:r>
                      <a:endParaRPr lang="en-US" sz="1800" kern="140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800" kern="1400" dirty="0">
                          <a:ln>
                            <a:noFill/>
                          </a:ln>
                          <a:solidFill>
                            <a:srgbClr val="1F4E78"/>
                          </a:solidFill>
                          <a:effectLst/>
                          <a:latin typeface="Calibri" panose="020F0502020204030204" pitchFamily="34" charset="0"/>
                        </a:rPr>
                        <a:t> $ 419,744,449 </a:t>
                      </a:r>
                      <a:endParaRPr lang="en-US" sz="1800" kern="1400" dirty="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800" kern="1400" dirty="0">
                          <a:ln>
                            <a:noFill/>
                          </a:ln>
                          <a:solidFill>
                            <a:srgbClr val="1F4E78"/>
                          </a:solidFill>
                          <a:effectLst/>
                          <a:latin typeface="Calibri" panose="020F0502020204030204" pitchFamily="34" charset="0"/>
                        </a:rPr>
                        <a:t> $ 359,101,541 </a:t>
                      </a:r>
                      <a:endParaRPr lang="en-US" sz="1800" kern="1400" dirty="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BDD7EE"/>
                    </a:solidFill>
                  </a:tcPr>
                </a:tc>
              </a:tr>
              <a:tr h="309942">
                <a:tc>
                  <a:txBody>
                    <a:bodyPr/>
                    <a:lstStyle/>
                    <a:p>
                      <a:pPr marR="0" indent="0" algn="l" rtl="0">
                        <a:lnSpc>
                          <a:spcPct val="119000"/>
                        </a:lnSpc>
                        <a:spcBef>
                          <a:spcPts val="0"/>
                        </a:spcBef>
                        <a:spcAft>
                          <a:spcPts val="1400"/>
                        </a:spcAft>
                      </a:pPr>
                      <a:r>
                        <a:rPr lang="en-US" sz="1800" b="1" kern="1400">
                          <a:ln>
                            <a:noFill/>
                          </a:ln>
                          <a:solidFill>
                            <a:srgbClr val="FFFFFF"/>
                          </a:solidFill>
                          <a:effectLst/>
                          <a:latin typeface="Calibri" panose="020F0502020204030204" pitchFamily="34" charset="0"/>
                        </a:rPr>
                        <a:t>Revenue Totals</a:t>
                      </a:r>
                      <a:endParaRPr lang="en-US" sz="1800" kern="140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1F4E78"/>
                    </a:solidFill>
                  </a:tcPr>
                </a:tc>
                <a:tc>
                  <a:txBody>
                    <a:bodyPr/>
                    <a:lstStyle/>
                    <a:p>
                      <a:pPr marR="0" indent="0" algn="r" rtl="0">
                        <a:lnSpc>
                          <a:spcPct val="119000"/>
                        </a:lnSpc>
                        <a:spcBef>
                          <a:spcPts val="0"/>
                        </a:spcBef>
                        <a:spcAft>
                          <a:spcPts val="1400"/>
                        </a:spcAft>
                      </a:pPr>
                      <a:r>
                        <a:rPr lang="en-US" sz="1800" b="1" kern="1400" dirty="0">
                          <a:ln>
                            <a:noFill/>
                          </a:ln>
                          <a:solidFill>
                            <a:srgbClr val="FFFFFF"/>
                          </a:solidFill>
                          <a:effectLst/>
                          <a:latin typeface="Calibri" panose="020F0502020204030204" pitchFamily="34" charset="0"/>
                        </a:rPr>
                        <a:t> $739,543,831 </a:t>
                      </a:r>
                      <a:endParaRPr lang="en-US" sz="1800" kern="1400" dirty="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1F4E78"/>
                    </a:solidFill>
                  </a:tcPr>
                </a:tc>
                <a:tc>
                  <a:txBody>
                    <a:bodyPr/>
                    <a:lstStyle/>
                    <a:p>
                      <a:pPr marR="0" indent="0" algn="r" rtl="0">
                        <a:lnSpc>
                          <a:spcPct val="119000"/>
                        </a:lnSpc>
                        <a:spcBef>
                          <a:spcPts val="0"/>
                        </a:spcBef>
                        <a:spcAft>
                          <a:spcPts val="1400"/>
                        </a:spcAft>
                      </a:pPr>
                      <a:r>
                        <a:rPr lang="en-US" sz="1800" b="1" kern="1400" dirty="0">
                          <a:ln>
                            <a:noFill/>
                          </a:ln>
                          <a:solidFill>
                            <a:srgbClr val="FFFFFF"/>
                          </a:solidFill>
                          <a:effectLst/>
                          <a:latin typeface="Calibri" panose="020F0502020204030204" pitchFamily="34" charset="0"/>
                        </a:rPr>
                        <a:t> $ 495,449,350 </a:t>
                      </a:r>
                      <a:endParaRPr lang="en-US" sz="1800" kern="1400" dirty="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1F4E78"/>
                    </a:solidFill>
                  </a:tcPr>
                </a:tc>
                <a:tc>
                  <a:txBody>
                    <a:bodyPr/>
                    <a:lstStyle/>
                    <a:p>
                      <a:pPr marR="0" indent="0" algn="r" rtl="0">
                        <a:lnSpc>
                          <a:spcPct val="119000"/>
                        </a:lnSpc>
                        <a:spcBef>
                          <a:spcPts val="0"/>
                        </a:spcBef>
                        <a:spcAft>
                          <a:spcPts val="1400"/>
                        </a:spcAft>
                      </a:pPr>
                      <a:r>
                        <a:rPr lang="en-US" sz="1800" b="1" kern="1400" dirty="0">
                          <a:ln>
                            <a:noFill/>
                          </a:ln>
                          <a:solidFill>
                            <a:srgbClr val="FFFFFF"/>
                          </a:solidFill>
                          <a:effectLst/>
                          <a:latin typeface="Calibri" panose="020F0502020204030204" pitchFamily="34" charset="0"/>
                        </a:rPr>
                        <a:t> $ 449,560,063 </a:t>
                      </a:r>
                      <a:endParaRPr lang="en-US" sz="1800" kern="1400" dirty="0">
                        <a:ln>
                          <a:noFill/>
                        </a:ln>
                        <a:solidFill>
                          <a:srgbClr val="000000"/>
                        </a:solidFill>
                        <a:effectLst/>
                        <a:latin typeface="Calibri" panose="020F0502020204030204" pitchFamily="34" charset="0"/>
                      </a:endParaRPr>
                    </a:p>
                  </a:txBody>
                  <a:tcPr marL="5967" marR="5967" marT="5967"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1F4E78"/>
                    </a:solidFill>
                  </a:tcPr>
                </a:tc>
              </a:tr>
            </a:tbl>
          </a:graphicData>
        </a:graphic>
      </p:graphicFrame>
    </p:spTree>
    <p:extLst>
      <p:ext uri="{BB962C8B-B14F-4D97-AF65-F5344CB8AC3E}">
        <p14:creationId xmlns:p14="http://schemas.microsoft.com/office/powerpoint/2010/main" val="1402855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7763</TotalTime>
  <Words>1379</Words>
  <Application>Microsoft Office PowerPoint</Application>
  <PresentationFormat>Widescreen</PresentationFormat>
  <Paragraphs>299</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Bodoni MT</vt:lpstr>
      <vt:lpstr>Calibri</vt:lpstr>
      <vt:lpstr>Calibri Light</vt:lpstr>
      <vt:lpstr>Charlemagne Std</vt:lpstr>
      <vt:lpstr>Cooper Black</vt:lpstr>
      <vt:lpstr>Wingdings</vt:lpstr>
      <vt:lpstr>Office Theme</vt:lpstr>
      <vt:lpstr>New Mexico  State Land Office</vt:lpstr>
      <vt:lpstr>How Land Management Began</vt:lpstr>
      <vt:lpstr>History</vt:lpstr>
      <vt:lpstr>State Land Office</vt:lpstr>
      <vt:lpstr>State Land Trust Beneficiaries</vt:lpstr>
      <vt:lpstr>Land Status Map</vt:lpstr>
      <vt:lpstr>Two Funds:  LMF and LGPF</vt:lpstr>
      <vt:lpstr>State Land Office Revenue Flow FY 2017 (est.)</vt:lpstr>
      <vt:lpstr>State Land Office – Revenue Sources</vt:lpstr>
      <vt:lpstr>Revenue Breakdown</vt:lpstr>
      <vt:lpstr>Permian Basin Highlights</vt:lpstr>
      <vt:lpstr>Prolific Oil Production</vt:lpstr>
      <vt:lpstr>New Mexico Rig Count</vt:lpstr>
      <vt:lpstr>State Oil Production – Past 36 Months</vt:lpstr>
      <vt:lpstr>Revenue Processing Section:  Royalty Processed Top Ten Producers May 2017</vt:lpstr>
      <vt:lpstr>Grazing AUM Rates</vt:lpstr>
      <vt:lpstr>Green Energy = Zero Impact?</vt:lpstr>
      <vt:lpstr>The reality…</vt:lpstr>
      <vt:lpstr>A status symbol unmasked…</vt:lpstr>
      <vt:lpstr>Renewable Energy Projects  Solar - Active: 6  Pending:  PNM                           Invenergy Solar   Wind - Active: 5        Pending: GLL (Gladstone)                        Orion Wind                        Cowboy Mesa                        Viento Loco                        Enchanted Winds                        Mesa Canyons                        Sagamore  </vt:lpstr>
      <vt:lpstr>Transmission Line Projects: Active China Draw Kiowa Lucky Corridor North Lucky Mora Western Interconnect  Pending 96 Ranch  Sunzia Southline SPS – Hobbs to Stateline Western Spirit (Cleanline) </vt:lpstr>
      <vt:lpstr>State Trust Lands Restoration and Remediation Fund</vt:lpstr>
      <vt:lpstr>PowerPoint Presentation</vt:lpstr>
      <vt:lpstr>SIANA  SPILL</vt:lpstr>
      <vt:lpstr>PowerPoint Presentation</vt:lpstr>
      <vt:lpstr>PowerPoint Presentation</vt:lpstr>
      <vt:lpstr>Endangered Species – Texas Hornshell Mussel</vt:lpstr>
      <vt:lpstr>Endangered Species: Lesser Prairie Chicken and Sand Dune Lizard CCAA</vt:lpstr>
      <vt:lpstr>Wounded Warrior</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Mexico State Land Office</dc:title>
  <dc:creator>LeMaster, Stephanie</dc:creator>
  <cp:lastModifiedBy>Dunn, Aubrey</cp:lastModifiedBy>
  <cp:revision>30</cp:revision>
  <dcterms:created xsi:type="dcterms:W3CDTF">2017-06-15T22:02:34Z</dcterms:created>
  <dcterms:modified xsi:type="dcterms:W3CDTF">2017-06-28T12:04:35Z</dcterms:modified>
</cp:coreProperties>
</file>