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2081" r:id="rId4"/>
  </p:sldMasterIdLst>
  <p:notesMasterIdLst>
    <p:notesMasterId r:id="rId12"/>
  </p:notesMasterIdLst>
  <p:handoutMasterIdLst>
    <p:handoutMasterId r:id="rId13"/>
  </p:handoutMasterIdLst>
  <p:sldIdLst>
    <p:sldId id="416" r:id="rId5"/>
    <p:sldId id="423" r:id="rId6"/>
    <p:sldId id="420" r:id="rId7"/>
    <p:sldId id="424" r:id="rId8"/>
    <p:sldId id="422" r:id="rId9"/>
    <p:sldId id="421" r:id="rId10"/>
    <p:sldId id="425" r:id="rId1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2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C"/>
    <a:srgbClr val="F2F2F2"/>
    <a:srgbClr val="FFFFFF"/>
    <a:srgbClr val="000000"/>
    <a:srgbClr val="0050AA"/>
    <a:srgbClr val="BDA5C3"/>
    <a:srgbClr val="0033CC"/>
    <a:srgbClr val="FF5050"/>
    <a:srgbClr val="643700"/>
    <a:srgbClr val="6B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45250" autoAdjust="0"/>
  </p:normalViewPr>
  <p:slideViewPr>
    <p:cSldViewPr snapToGrid="0">
      <p:cViewPr varScale="1">
        <p:scale>
          <a:sx n="48" d="100"/>
          <a:sy n="48" d="100"/>
        </p:scale>
        <p:origin x="1242" y="36"/>
      </p:cViewPr>
      <p:guideLst>
        <p:guide orient="horz" pos="4181"/>
        <p:guide pos="2801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50" y="60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87AAE81-7F22-4DCD-88AE-D030B37CBBB7}" type="datetimeFigureOut">
              <a:rPr lang="en-US"/>
              <a:pPr>
                <a:defRPr/>
              </a:pPr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E48492-A812-4041-A67D-52CDB50DA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8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CC165D5-1FAF-462B-8E8D-F6E6667E724E}" type="datetimeFigureOut">
              <a:rPr lang="en-US"/>
              <a:pPr>
                <a:defRPr/>
              </a:pPr>
              <a:t>6/26/2017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6" rIns="93151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9988" y="4422777"/>
            <a:ext cx="5619750" cy="4187826"/>
          </a:xfrm>
          <a:prstGeom prst="rect">
            <a:avLst/>
          </a:prstGeom>
        </p:spPr>
        <p:txBody>
          <a:bodyPr vert="horz" lIns="93151" tIns="46576" rIns="93151" bIns="46576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7B54D3C-8A15-4C68-BA00-CE21C54A3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9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/>
        <a:ea typeface="+mn-ea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/>
        <a:ea typeface="+mn-ea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/>
        <a:ea typeface="+mn-ea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/>
        <a:ea typeface="+mn-ea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4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5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6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54D3C-8A15-4C68-BA00-CE21C54A3E7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lmarkHE_R_vert_rgb_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20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FFFF"/>
                </a:solidFill>
                <a:latin typeface="Arial"/>
                <a:cs typeface="+mn-cs"/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414217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Arial"/>
                <a:cs typeface="+mn-cs"/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45991588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fining_displayicon_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3"/>
          <a:stretch/>
        </p:blipFill>
        <p:spPr>
          <a:xfrm>
            <a:off x="3873505" y="2021417"/>
            <a:ext cx="5270496" cy="483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009D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Arial"/>
                <a:cs typeface="+mn-cs"/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395962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>
              <a:defRPr/>
            </a:lvl2pPr>
          </a:lstStyle>
          <a:p>
            <a:pPr lvl="0"/>
            <a:r>
              <a:rPr lang="en-US" dirty="0"/>
              <a:t>Click to 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</a:p>
          <a:p>
            <a:pPr lvl="1"/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3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4945" y="1327150"/>
            <a:ext cx="4167894" cy="4934012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188" dirty="0" smtClean="0">
                <a:solidFill>
                  <a:schemeClr val="bg1"/>
                </a:solidFill>
              </a:defRPr>
            </a:lvl1pPr>
            <a:lvl2pPr marL="128609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257218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385827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514436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3225" y="1327150"/>
            <a:ext cx="4168776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4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righ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0" y="2240282"/>
            <a:ext cx="4572001" cy="1470025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3313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0" y="3694176"/>
            <a:ext cx="4572001" cy="963828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063" b="0" i="0" baseline="0">
                <a:solidFill>
                  <a:srgbClr val="FFFFFF"/>
                </a:solidFill>
              </a:defRPr>
            </a:lvl1pPr>
            <a:lvl2pPr marL="3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" y="6619858"/>
            <a:ext cx="1300036" cy="961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25" dirty="0">
                <a:solidFill>
                  <a:srgbClr val="FFFFFF"/>
                </a:solidFill>
                <a:latin typeface="+mn-lt"/>
              </a:rPr>
              <a:t>© 2016 Chevron. All rights reserved.</a:t>
            </a:r>
            <a:endParaRPr lang="en-US" sz="625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46" y="832556"/>
            <a:ext cx="1221108" cy="1476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63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9A822660-8374-4340-934D-8C9E1AF0D0EE}" type="slidenum">
              <a:rPr lang="en-US" sz="800" smtClean="0">
                <a:solidFill>
                  <a:prstClr val="black"/>
                </a:solidFill>
                <a:latin typeface="Arial"/>
                <a:cs typeface="+mn-cs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Arial"/>
                <a:cs typeface="+mn-cs"/>
              </a:rPr>
              <a:t>© 2017 Chevron Corporation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320087" y="-1"/>
            <a:ext cx="1320087" cy="7263103"/>
            <a:chOff x="-1239796" y="-1"/>
            <a:chExt cx="1320087" cy="726310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157417" y="1497340"/>
              <a:ext cx="987627" cy="228600"/>
            </a:xfrm>
            <a:prstGeom prst="rect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Light blue 0-157-217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157417" y="1245867"/>
              <a:ext cx="987627" cy="228600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Mid blue 0-102-178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157417" y="994394"/>
              <a:ext cx="987627" cy="228600"/>
            </a:xfrm>
            <a:prstGeom prst="rect">
              <a:avLst/>
            </a:prstGeom>
            <a:solidFill>
              <a:srgbClr val="0B2D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Dark blue 11-45-113</a:t>
              </a: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157417" y="2251759"/>
              <a:ext cx="987627" cy="228600"/>
            </a:xfrm>
            <a:prstGeom prst="rect">
              <a:avLst/>
            </a:prstGeom>
            <a:solidFill>
              <a:srgbClr val="00B2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teal 0-178-189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157417" y="2000286"/>
              <a:ext cx="987627" cy="228600"/>
            </a:xfrm>
            <a:prstGeom prst="rect">
              <a:avLst/>
            </a:prstGeom>
            <a:solidFill>
              <a:srgbClr val="0070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teal 0-112-140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157417" y="1748813"/>
              <a:ext cx="987627" cy="228600"/>
            </a:xfrm>
            <a:prstGeom prst="rect">
              <a:avLst/>
            </a:prstGeom>
            <a:solidFill>
              <a:srgbClr val="0036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teal 0-54-83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157417" y="3006178"/>
              <a:ext cx="987627" cy="228600"/>
            </a:xfrm>
            <a:prstGeom prst="rect">
              <a:avLst/>
            </a:prstGeom>
            <a:solidFill>
              <a:srgbClr val="B2CC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green 178-204-52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1157417" y="2754705"/>
              <a:ext cx="987627" cy="228600"/>
            </a:xfrm>
            <a:prstGeom prst="rect">
              <a:avLst/>
            </a:prstGeom>
            <a:solidFill>
              <a:srgbClr val="7692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green 118-146-49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157417" y="2503232"/>
              <a:ext cx="987627" cy="228600"/>
            </a:xfrm>
            <a:prstGeom prst="rect">
              <a:avLst/>
            </a:prstGeom>
            <a:solidFill>
              <a:srgbClr val="444B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green 68-75-13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157417" y="4121908"/>
              <a:ext cx="987627" cy="228600"/>
            </a:xfrm>
            <a:prstGeom prst="rect">
              <a:avLst/>
            </a:prstGeom>
            <a:solidFill>
              <a:srgbClr val="E21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red 226-24-54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157417" y="3870435"/>
              <a:ext cx="987627" cy="228600"/>
            </a:xfrm>
            <a:prstGeom prst="rect">
              <a:avLst/>
            </a:prstGeom>
            <a:solidFill>
              <a:srgbClr val="9700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red 151-0-46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1157417" y="3618962"/>
              <a:ext cx="987627" cy="228600"/>
            </a:xfrm>
            <a:prstGeom prst="rect">
              <a:avLst/>
            </a:prstGeom>
            <a:solidFill>
              <a:srgbClr val="58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red 88-0-28</a:t>
              </a: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157417" y="4876327"/>
              <a:ext cx="987627" cy="228600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orange 250-171-24</a:t>
              </a: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1157417" y="4624854"/>
              <a:ext cx="987627" cy="228600"/>
            </a:xfrm>
            <a:prstGeom prst="rect">
              <a:avLst/>
            </a:prstGeom>
            <a:solidFill>
              <a:srgbClr val="E56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orange 229-96-31</a:t>
              </a: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1157417" y="4373381"/>
              <a:ext cx="987627" cy="228600"/>
            </a:xfrm>
            <a:prstGeom prst="rect">
              <a:avLst/>
            </a:prstGeom>
            <a:solidFill>
              <a:srgbClr val="711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orange 113-27-0</a:t>
              </a: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1157417" y="5630746"/>
              <a:ext cx="987627" cy="228600"/>
            </a:xfrm>
            <a:prstGeom prst="rect">
              <a:avLst/>
            </a:prstGeom>
            <a:solidFill>
              <a:srgbClr val="BA30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purple 186-48-147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157417" y="5379273"/>
              <a:ext cx="987627" cy="228600"/>
            </a:xfrm>
            <a:prstGeom prst="rect">
              <a:avLst/>
            </a:prstGeom>
            <a:solidFill>
              <a:srgbClr val="7512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purple 117-18-105</a:t>
              </a: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157417" y="5127800"/>
              <a:ext cx="987627" cy="228600"/>
            </a:xfrm>
            <a:prstGeom prst="rect">
              <a:avLst/>
            </a:prstGeom>
            <a:solidFill>
              <a:srgbClr val="3A0D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purple 58-13-54</a:t>
              </a: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1157417" y="6629400"/>
              <a:ext cx="987627" cy="228600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</a:rPr>
                <a:t>Light gray 219-220-221</a:t>
              </a: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157417" y="6377935"/>
              <a:ext cx="987627" cy="228600"/>
            </a:xfrm>
            <a:prstGeom prst="rect">
              <a:avLst/>
            </a:prstGeom>
            <a:solidFill>
              <a:srgbClr val="8C8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gray 140-143-147</a:t>
              </a: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1157417" y="6126462"/>
              <a:ext cx="987627" cy="228600"/>
            </a:xfrm>
            <a:prstGeom prst="rect">
              <a:avLst/>
            </a:prstGeom>
            <a:solidFill>
              <a:srgbClr val="6B6D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gray 107-109-111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1239795" y="3367489"/>
              <a:ext cx="1320086" cy="2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Warm color family R-G-B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239795" y="742921"/>
              <a:ext cx="1320086" cy="1986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</a:rPr>
                <a:t>Cool color family R-G-B</a:t>
              </a: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-1239796" y="-1"/>
              <a:ext cx="1260322" cy="8108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Use the color picker or type in the RGB values to select color.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E21836"/>
                  </a:solidFill>
                </a:rPr>
                <a:t>Do not use tints from the color palette.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-1157417" y="7034502"/>
              <a:ext cx="987627" cy="228600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</a:rPr>
                <a:t>Background gray 237-237-229.1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9" y="6291871"/>
            <a:ext cx="501843" cy="5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82" r:id="rId1"/>
    <p:sldLayoutId id="2147492083" r:id="rId2"/>
    <p:sldLayoutId id="2147492084" r:id="rId3"/>
    <p:sldLayoutId id="2147492092" r:id="rId4"/>
    <p:sldLayoutId id="2147492093" r:id="rId5"/>
    <p:sldLayoutId id="2147492094" r:id="rId6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949156" y="5318045"/>
            <a:ext cx="3777839" cy="1102519"/>
          </a:xfrm>
          <a:effectLst>
            <a:outerShdw blurRad="76200" dist="12700" dir="2700000" algn="tl" rotWithShape="0">
              <a:schemeClr val="accent5">
                <a:lumMod val="75000"/>
                <a:alpha val="30000"/>
              </a:schemeClr>
            </a:outerShdw>
          </a:effectLst>
        </p:spPr>
        <p:txBody>
          <a:bodyPr/>
          <a:lstStyle/>
          <a:p>
            <a:r>
              <a:rPr lang="en-US" dirty="0"/>
              <a:t>The Opportunity of the Permian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648" y="4251734"/>
            <a:ext cx="1175413" cy="10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9478"/>
            <a:ext cx="8320628" cy="858108"/>
          </a:xfrm>
        </p:spPr>
        <p:txBody>
          <a:bodyPr/>
          <a:lstStyle/>
          <a:p>
            <a:r>
              <a:rPr lang="en-US" dirty="0"/>
              <a:t>Chevron has called Permian home </a:t>
            </a:r>
            <a:br>
              <a:rPr lang="en-US" dirty="0"/>
            </a:br>
            <a:r>
              <a:rPr lang="en-US" dirty="0"/>
              <a:t>for close to a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4246" y="1505415"/>
            <a:ext cx="5081154" cy="4343124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US" sz="1750" dirty="0"/>
              <a:t>Chevron and its legacy companies have been a fixture in the Permian since early 1920s. </a:t>
            </a:r>
          </a:p>
          <a:p>
            <a:pPr marL="214313" indent="-214313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50" dirty="0"/>
              <a:t>Produced our 5 billionth barrel from Permian in 2011</a:t>
            </a:r>
          </a:p>
          <a:p>
            <a:pPr marL="214313" indent="-214313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50" dirty="0"/>
              <a:t>Are among the largest producers of oil and natural gas in the basin</a:t>
            </a:r>
          </a:p>
          <a:p>
            <a:pPr marL="214313" indent="-214313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50" dirty="0"/>
              <a:t>Among largest undeveloped leaseholders</a:t>
            </a:r>
          </a:p>
          <a:p>
            <a:pPr marL="214313" indent="-214313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50" dirty="0"/>
              <a:t>Operations include unconventional and conventional wells, disposal and injection wells, waterfloods and CO</a:t>
            </a:r>
            <a:r>
              <a:rPr lang="en-US" sz="1750" baseline="-25000" dirty="0"/>
              <a:t>2</a:t>
            </a:r>
            <a:r>
              <a:rPr lang="en-US" sz="1750" dirty="0"/>
              <a:t> floods</a:t>
            </a:r>
          </a:p>
          <a:p>
            <a:pPr marL="214313" indent="-214313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750" dirty="0"/>
          </a:p>
          <a:p>
            <a:pPr>
              <a:spcBef>
                <a:spcPts val="750"/>
              </a:spcBef>
            </a:pPr>
            <a:endParaRPr lang="en-US" sz="1375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" y="1505415"/>
            <a:ext cx="3293918" cy="43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Permian Basin is key contributor </a:t>
            </a:r>
            <a:br>
              <a:rPr lang="en-US" dirty="0"/>
            </a:br>
            <a:r>
              <a:rPr lang="en-US" dirty="0"/>
              <a:t>to Chevron’s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8275" y="1327150"/>
            <a:ext cx="3484563" cy="4934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DD9"/>
                </a:solidFill>
              </a:rPr>
              <a:t>Current Scope in the Permian</a:t>
            </a:r>
            <a:endParaRPr lang="en-US" sz="1400" dirty="0">
              <a:solidFill>
                <a:srgbClr val="009DD9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009DD9"/>
                </a:solidFill>
              </a:rPr>
              <a:t>   1.5</a:t>
            </a:r>
            <a:r>
              <a:rPr lang="en-US" sz="1400" dirty="0"/>
              <a:t> million net acres</a:t>
            </a:r>
            <a:endParaRPr lang="en-US" sz="1400" baseline="30000" dirty="0"/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>
                <a:solidFill>
                  <a:schemeClr val="bg2"/>
                </a:solidFill>
              </a:rPr>
              <a:t>150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MBOE/D net production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009DD9"/>
                </a:solidFill>
              </a:rPr>
              <a:t>&gt;200 </a:t>
            </a:r>
            <a:r>
              <a:rPr lang="en-US" sz="1400" dirty="0"/>
              <a:t>company operated and joint 	 	venture wells drilled in 2016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009DD9"/>
                </a:solidFill>
              </a:rPr>
              <a:t>    12</a:t>
            </a:r>
            <a:r>
              <a:rPr lang="en-US" sz="1400" dirty="0"/>
              <a:t> operated rigs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09DD9"/>
                </a:solidFill>
              </a:rPr>
              <a:t>Chevron in New Mexico</a:t>
            </a:r>
            <a:endParaRPr lang="en-US" sz="1400" dirty="0">
              <a:solidFill>
                <a:srgbClr val="009DD9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Strong land position that holds some of our most prospective opportunities</a:t>
            </a:r>
            <a:endParaRPr lang="en-US" sz="1400" baseline="30000" dirty="0"/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009DD9"/>
                </a:solidFill>
              </a:rPr>
              <a:t>      3</a:t>
            </a:r>
            <a:r>
              <a:rPr lang="en-US" sz="1400" dirty="0"/>
              <a:t> offices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dirty="0">
                <a:solidFill>
                  <a:srgbClr val="009DD9"/>
                </a:solidFill>
              </a:rPr>
              <a:t>~210 </a:t>
            </a:r>
            <a:r>
              <a:rPr lang="en-US" sz="1400" dirty="0"/>
              <a:t>employees and contractors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224" y="1327150"/>
            <a:ext cx="4845051" cy="493401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1" tIns="34296" rIns="68591" bIns="34296" rtlCol="0" anchor="ctr"/>
          <a:lstStyle/>
          <a:p>
            <a:pPr algn="ctr"/>
            <a:endParaRPr lang="en-US"/>
          </a:p>
        </p:txBody>
      </p:sp>
      <p:pic>
        <p:nvPicPr>
          <p:cNvPr id="6" name="Picture 1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" b="545"/>
          <a:stretch/>
        </p:blipFill>
        <p:spPr bwMode="auto">
          <a:xfrm>
            <a:off x="481353" y="1879600"/>
            <a:ext cx="4688792" cy="36163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2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potential for growth </a:t>
            </a:r>
            <a:br>
              <a:rPr lang="en-US" dirty="0"/>
            </a:br>
            <a:r>
              <a:rPr lang="en-US" dirty="0"/>
              <a:t>and value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8275" y="1327150"/>
            <a:ext cx="3484563" cy="4934012"/>
          </a:xfrm>
        </p:spPr>
        <p:txBody>
          <a:bodyPr/>
          <a:lstStyle/>
          <a:p>
            <a:pPr algn="ctr">
              <a:spcAft>
                <a:spcPts val="3000"/>
              </a:spcAft>
            </a:pPr>
            <a:r>
              <a:rPr lang="en-US" sz="1800" dirty="0"/>
              <a:t>Investing more than         $2 billion in shale and tight resources this year</a:t>
            </a:r>
          </a:p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en-US" sz="1800" dirty="0"/>
              <a:t>20 rigs by 2018</a:t>
            </a:r>
          </a:p>
          <a:p>
            <a:pPr algn="ctr">
              <a:spcAft>
                <a:spcPts val="1200"/>
              </a:spcAft>
            </a:pPr>
            <a:r>
              <a:rPr lang="en-US" sz="1800" dirty="0"/>
              <a:t>Potential production of &gt;700 MBOED within a decade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81353" y="1327150"/>
            <a:ext cx="4845051" cy="493401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1" tIns="34296" rIns="68591" bIns="34296" rtlCol="0" anchor="ctr"/>
          <a:lstStyle/>
          <a:p>
            <a:pPr algn="ctr"/>
            <a:endParaRPr lang="en-US"/>
          </a:p>
        </p:txBody>
      </p:sp>
      <p:pic>
        <p:nvPicPr>
          <p:cNvPr id="6" name="Picture 1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" b="545"/>
          <a:stretch/>
        </p:blipFill>
        <p:spPr bwMode="auto">
          <a:xfrm>
            <a:off x="481353" y="1879600"/>
            <a:ext cx="4688792" cy="36163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industry needs to ensure </a:t>
            </a:r>
            <a:br>
              <a:rPr lang="en-US" dirty="0"/>
            </a:br>
            <a:r>
              <a:rPr lang="en-US" dirty="0"/>
              <a:t>success in New Mexico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63333" y="3433242"/>
            <a:ext cx="4167188" cy="2778472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851" r="21851"/>
          <a:stretch>
            <a:fillRect/>
          </a:stretch>
        </p:blipFill>
        <p:spPr>
          <a:xfrm>
            <a:off x="4393097" y="1330325"/>
            <a:ext cx="4339012" cy="4937125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1480" y="1333438"/>
            <a:ext cx="4150266" cy="4934012"/>
          </a:xfrm>
          <a:prstGeom prst="rect">
            <a:avLst/>
          </a:prstGeo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18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8609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57218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85827" indent="0" algn="l" defTabSz="457200" rtl="0" eaLnBrk="1" latinLnBrk="0" hangingPunct="1">
              <a:spcBef>
                <a:spcPts val="500"/>
              </a:spcBef>
              <a:buSzPct val="100000"/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14436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/>
              <a:t>Economics, economics, economics…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/>
              <a:t>Established supply chain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/>
              <a:t>Commercial and infrastructure options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/>
              <a:t>Support from communities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200" dirty="0"/>
              <a:t>Stable regulatory framework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2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8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is critical across and </a:t>
            </a:r>
            <a:br>
              <a:rPr lang="en-US" dirty="0"/>
            </a:br>
            <a:r>
              <a:rPr lang="en-US" dirty="0"/>
              <a:t>beyond industry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30" r="12049"/>
          <a:stretch/>
        </p:blipFill>
        <p:spPr>
          <a:xfrm>
            <a:off x="411480" y="1285813"/>
            <a:ext cx="4351020" cy="49340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83405" y="1285813"/>
            <a:ext cx="4470310" cy="4934012"/>
          </a:xfrm>
          <a:prstGeom prst="rect">
            <a:avLst/>
          </a:prstGeo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188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8609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57218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85827" indent="0" algn="l" defTabSz="457200" rtl="0" eaLnBrk="1" latinLnBrk="0" hangingPunct="1">
              <a:spcBef>
                <a:spcPts val="500"/>
              </a:spcBef>
              <a:buSzPct val="100000"/>
              <a:buFont typeface="Arial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14436" indent="0" algn="l" defTabSz="457200" rtl="0" eaLnBrk="1" latinLnBrk="0" hangingPunct="1">
              <a:spcBef>
                <a:spcPts val="500"/>
              </a:spcBef>
              <a:buFont typeface="Arial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 regulatory levels: local, state and federal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Stakeholders: communities, nonprofits and environment groups, service providers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Industry associations: NMOGA, PBPA, IPANM, TXOGA</a:t>
            </a:r>
          </a:p>
          <a:p>
            <a:pPr fontAlgn="auto">
              <a:spcAft>
                <a:spcPts val="0"/>
              </a:spcAft>
            </a:pPr>
            <a:endParaRPr lang="en-US" sz="16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New Mexico is transforming into an energy powerhouse</a:t>
            </a:r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6" t="31664" r="16227" b="7328"/>
          <a:stretch/>
        </p:blipFill>
        <p:spPr>
          <a:xfrm>
            <a:off x="411480" y="1370047"/>
            <a:ext cx="8291687" cy="493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879" y="1816274"/>
            <a:ext cx="246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Permian is important to Chevron, industry, our communities and the 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741" y="1816274"/>
            <a:ext cx="246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Collaboration and innovation is all of our responsibility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7107" y="1816274"/>
            <a:ext cx="246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opportunity for   New Mexico can be transformational</a:t>
            </a:r>
          </a:p>
        </p:txBody>
      </p:sp>
    </p:spTree>
    <p:extLst>
      <p:ext uri="{BB962C8B-B14F-4D97-AF65-F5344CB8AC3E}">
        <p14:creationId xmlns:p14="http://schemas.microsoft.com/office/powerpoint/2010/main" val="3004658568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evron_PPT_Standard" id="{F5AF1C88-D356-944A-901D-C3EE1C3CB669}" vid="{02262430-1950-4C42-9482-D72AC495B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3C3385BF68574488D7CDC1EC414C10F" ma:contentTypeVersion="17" ma:contentTypeDescription="Create a new document." ma:contentTypeScope="" ma:versionID="7e43066a92ada5f97f871502bcfa2d0a">
  <xsd:schema xmlns:xsd="http://www.w3.org/2001/XMLSchema" xmlns:xs="http://www.w3.org/2001/XMLSchema" xmlns:p="http://schemas.microsoft.com/office/2006/metadata/properties" xmlns:ns2="52040ec6-c16f-47b5-8ecd-d31351ee6bda" xmlns:ns3="f6dffde8-3946-4c70-b643-3db0474ecc29" xmlns:ns4="e6bb6fa4-9c23-4df5-9c72-0315fa8fef6d" targetNamespace="http://schemas.microsoft.com/office/2006/metadata/properties" ma:root="true" ma:fieldsID="44ec7e0d90d1083cc0c0296077d85e39" ns2:_="" ns3:_="" ns4:_="">
    <xsd:import namespace="52040ec6-c16f-47b5-8ecd-d31351ee6bda"/>
    <xsd:import namespace="f6dffde8-3946-4c70-b643-3db0474ecc29"/>
    <xsd:import namespace="e6bb6fa4-9c23-4df5-9c72-0315fa8fef6d"/>
    <xsd:element name="properties">
      <xsd:complexType>
        <xsd:sequence>
          <xsd:element name="documentManagement">
            <xsd:complexType>
              <xsd:all>
                <xsd:element ref="ns2:Factory_x0020_Status" minOccurs="0"/>
                <xsd:element ref="ns2:Function" minOccurs="0"/>
                <xsd:element ref="ns2:Basin" minOccurs="0"/>
                <xsd:element ref="ns2:C_x0026_D_x0020_Area"/>
                <xsd:element ref="ns2:Development_x0020_Area"/>
                <xsd:element ref="ns2:Batch" minOccurs="0"/>
                <xsd:element ref="ns3:Restricted_x0020_Document_x0020_Types" minOccurs="0"/>
                <xsd:element ref="ns4:IP_x0020_Classification" minOccurs="0"/>
                <xsd:element ref="ns2:Factory_x0020_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40ec6-c16f-47b5-8ecd-d31351ee6bda" elementFormDefault="qualified">
    <xsd:import namespace="http://schemas.microsoft.com/office/2006/documentManagement/types"/>
    <xsd:import namespace="http://schemas.microsoft.com/office/infopath/2007/PartnerControls"/>
    <xsd:element name="Factory_x0020_Status" ma:index="2" nillable="true" ma:displayName="Factory Status" ma:format="Dropdown" ma:internalName="Factory_x0020_Status">
      <xsd:simpleType>
        <xsd:restriction base="dms:Choice">
          <xsd:enumeration value="DRP"/>
          <xsd:enumeration value="Execute"/>
        </xsd:restriction>
      </xsd:simpleType>
    </xsd:element>
    <xsd:element name="Function" ma:index="3" nillable="true" ma:displayName="Function" ma:list="{96308fd6-98b7-4046-8d4d-94180f410793}" ma:internalName="Function" ma:showField="Title" ma:web="52040ec6-c16f-47b5-8ecd-d31351ee6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asin" ma:index="4" nillable="true" ma:displayName="Basin" ma:list="{6c786a22-f520-402d-8f1e-10a987b7d4a2}" ma:internalName="Basin" ma:showField="Title" ma:web="52040ec6-c16f-47b5-8ecd-d31351ee6bda">
      <xsd:simpleType>
        <xsd:restriction base="dms:Lookup"/>
      </xsd:simpleType>
    </xsd:element>
    <xsd:element name="C_x0026_D_x0020_Area" ma:index="5" ma:displayName="C&amp;D Area" ma:list="{7a485cf4-320e-4773-b878-d1cef638f2d8}" ma:internalName="C_x0026_D_x0020_Area" ma:showField="Title" ma:web="52040ec6-c16f-47b5-8ecd-d31351ee6bda">
      <xsd:simpleType>
        <xsd:restriction base="dms:Lookup"/>
      </xsd:simpleType>
    </xsd:element>
    <xsd:element name="Development_x0020_Area" ma:index="6" ma:displayName="Development Area" ma:list="{df1ee3f3-3869-43f4-8d7a-b685e75c6a97}" ma:internalName="Development_x0020_Area" ma:showField="Title" ma:web="52040ec6-c16f-47b5-8ecd-d31351ee6bda">
      <xsd:simpleType>
        <xsd:restriction base="dms:Lookup"/>
      </xsd:simpleType>
    </xsd:element>
    <xsd:element name="Batch" ma:index="7" nillable="true" ma:displayName="Batch" ma:default="None" ma:format="Dropdown" ma:internalName="Batch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None"/>
        </xsd:restriction>
      </xsd:simpleType>
    </xsd:element>
    <xsd:element name="Factory_x0020_Line" ma:index="15" nillable="true" ma:displayName="Factory Line" ma:default="Performance" ma:format="Dropdown" ma:hidden="true" ma:internalName="Factory_x0020_Line" ma:readOnly="false">
      <xsd:simpleType>
        <xsd:restriction base="dms:Choice">
          <xsd:enumeration value="Performa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ffde8-3946-4c70-b643-3db0474ecc29" elementFormDefault="qualified">
    <xsd:import namespace="http://schemas.microsoft.com/office/2006/documentManagement/types"/>
    <xsd:import namespace="http://schemas.microsoft.com/office/infopath/2007/PartnerControls"/>
    <xsd:element name="Restricted_x0020_Document_x0020_Types" ma:index="8" nillable="true" ma:displayName="Restricted Document Type" ma:default="GO-36" ma:format="Dropdown" ma:internalName="Restricted_x0020_Document_x0020_Types">
      <xsd:simpleType>
        <xsd:restriction base="dms:Choice">
          <xsd:enumeration value="GO-36"/>
          <xsd:enumeration value="XFRC PowerPoint"/>
          <xsd:enumeration value="GO-36 Cover Letter"/>
          <xsd:enumeration value="SLT PowerPo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9" nillable="true" ma:displayName="IP Classification" ma:default="Confidential Restricted" ma:description="Sensitivity of the information" ma:format="Dropdown" ma:hidden="true" ma:internalName="IP_x0020_Classification" ma:readOnly="false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P_x0020_Classification xmlns="e6bb6fa4-9c23-4df5-9c72-0315fa8fef6d">Company Confidential</IP_x0020_Classification>
    <Basin xmlns="52040ec6-c16f-47b5-8ecd-d31351ee6bda">2</Basin>
    <Factory_x0020_Status xmlns="52040ec6-c16f-47b5-8ecd-d31351ee6bda">DRP</Factory_x0020_Status>
    <C_x0026_D_x0020_Area xmlns="52040ec6-c16f-47b5-8ecd-d31351ee6bda">4</C_x0026_D_x0020_Area>
    <Development_x0020_Area xmlns="52040ec6-c16f-47b5-8ecd-d31351ee6bda">8</Development_x0020_Area>
    <Batch xmlns="52040ec6-c16f-47b5-8ecd-d31351ee6bda">2</Batch>
    <Function xmlns="52040ec6-c16f-47b5-8ecd-d31351ee6bda">
      <Value>2</Value>
    </Function>
    <Factory_x0020_Line xmlns="52040ec6-c16f-47b5-8ecd-d31351ee6bda">Performance</Factory_x0020_Line>
    <Restricted_x0020_Document_x0020_Types xmlns="f6dffde8-3946-4c70-b643-3db0474ecc29">GO-36</Restricted_x0020_Document_x0020_Types>
  </documentManagement>
</p:properties>
</file>

<file path=customXml/itemProps1.xml><?xml version="1.0" encoding="utf-8"?>
<ds:datastoreItem xmlns:ds="http://schemas.openxmlformats.org/officeDocument/2006/customXml" ds:itemID="{EB0CE3C1-A27E-4901-A8BE-F3C1A1CEE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40ec6-c16f-47b5-8ecd-d31351ee6bda"/>
    <ds:schemaRef ds:uri="f6dffde8-3946-4c70-b643-3db0474ecc29"/>
    <ds:schemaRef ds:uri="e6bb6fa4-9c23-4df5-9c72-0315fa8fe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A89D4-DCC1-435F-AD25-ECD0F1B408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2E6BF-BF40-44FA-A93C-DD170DA37D0D}">
  <ds:schemaRefs>
    <ds:schemaRef ds:uri="http://schemas.openxmlformats.org/package/2006/metadata/core-properties"/>
    <ds:schemaRef ds:uri="52040ec6-c16f-47b5-8ecd-d31351ee6bda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e6bb6fa4-9c23-4df5-9c72-0315fa8fef6d"/>
    <ds:schemaRef ds:uri="f6dffde8-3946-4c70-b643-3db0474ecc2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Corporate_Classic_Template</Template>
  <TotalTime>88211</TotalTime>
  <Words>230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Corporate_PPT_Standard</vt:lpstr>
      <vt:lpstr>The Opportunity of the Permian </vt:lpstr>
      <vt:lpstr>Chevron has called Permian home  for close to a century</vt:lpstr>
      <vt:lpstr>Permian Basin is key contributor  to Chevron’s portfolio</vt:lpstr>
      <vt:lpstr>With great potential for growth  and value creation</vt:lpstr>
      <vt:lpstr>Key areas industry needs to ensure  success in New Mexico</vt:lpstr>
      <vt:lpstr>Collaboration is critical across and  beyond industry</vt:lpstr>
      <vt:lpstr>Southeast New Mexico is transforming into an energy powerhouse</vt:lpstr>
    </vt:vector>
  </TitlesOfParts>
  <Company>Chevron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Hayhurst NM MDP BLM</dc:title>
  <dc:creator>Justin Freeman</dc:creator>
  <cp:lastModifiedBy>Copelin, Kim</cp:lastModifiedBy>
  <cp:revision>3910</cp:revision>
  <cp:lastPrinted>2017-06-21T17:26:08Z</cp:lastPrinted>
  <dcterms:created xsi:type="dcterms:W3CDTF">2010-08-03T14:45:30Z</dcterms:created>
  <dcterms:modified xsi:type="dcterms:W3CDTF">2017-06-26T18:30:44Z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0x010100FBB1BDE89FB27C449A0E29AF421E31240100A3C3385BF68574488D7CDC1EC414C10F</vt:lpwstr>
  </property>
  <property fmtid="{D5CDD505-2E9C-101B-9397-08002B2CF9AE}" pid="3" name="Chevron Organization">
    <vt:lpwstr>3;#MCBU|5e088c3e-b7f1-4640-ac06-904a313d953b</vt:lpwstr>
  </property>
  <property fmtid="{D5CDD505-2E9C-101B-9397-08002B2CF9AE}" pid="4" name="Order">
    <vt:r8>8000</vt:r8>
  </property>
  <property fmtid="{D5CDD505-2E9C-101B-9397-08002B2CF9AE}" pid="5" name="Document Type">
    <vt:lpwstr/>
  </property>
</Properties>
</file>