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9" r:id="rId3"/>
    <p:sldId id="436" r:id="rId4"/>
    <p:sldId id="439" r:id="rId5"/>
    <p:sldId id="458" r:id="rId6"/>
    <p:sldId id="459" r:id="rId7"/>
    <p:sldId id="457" r:id="rId8"/>
    <p:sldId id="464" r:id="rId9"/>
    <p:sldId id="461" r:id="rId10"/>
    <p:sldId id="462" r:id="rId11"/>
    <p:sldId id="463" r:id="rId12"/>
    <p:sldId id="455" r:id="rId13"/>
    <p:sldId id="456" r:id="rId14"/>
    <p:sldId id="442" r:id="rId15"/>
    <p:sldId id="446" r:id="rId16"/>
    <p:sldId id="451" r:id="rId17"/>
    <p:sldId id="460" r:id="rId18"/>
    <p:sldId id="438" r:id="rId19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904981C-177D-4771-B90D-85C6E68A6465}">
          <p14:sldIdLst>
            <p14:sldId id="259"/>
            <p14:sldId id="436"/>
            <p14:sldId id="439"/>
            <p14:sldId id="458"/>
            <p14:sldId id="459"/>
            <p14:sldId id="457"/>
            <p14:sldId id="464"/>
            <p14:sldId id="461"/>
            <p14:sldId id="462"/>
            <p14:sldId id="463"/>
            <p14:sldId id="455"/>
            <p14:sldId id="456"/>
            <p14:sldId id="442"/>
            <p14:sldId id="446"/>
            <p14:sldId id="451"/>
            <p14:sldId id="460"/>
            <p14:sldId id="438"/>
          </p14:sldIdLst>
        </p14:section>
        <p14:section name="Section sans titre" id="{E360CBC5-3C24-48E4-95C2-B1C1B6A6BE1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n Duquesnoy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93B"/>
    <a:srgbClr val="91F381"/>
    <a:srgbClr val="FFC1C1"/>
    <a:srgbClr val="D78989"/>
    <a:srgbClr val="73B532"/>
    <a:srgbClr val="230000"/>
    <a:srgbClr val="568424"/>
    <a:srgbClr val="233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4" autoAdjust="0"/>
    <p:restoredTop sz="50000" autoAdjust="0"/>
  </p:normalViewPr>
  <p:slideViewPr>
    <p:cSldViewPr>
      <p:cViewPr varScale="1">
        <p:scale>
          <a:sx n="112" d="100"/>
          <a:sy n="112" d="100"/>
        </p:scale>
        <p:origin x="1688" y="192"/>
      </p:cViewPr>
      <p:guideLst>
        <p:guide orient="horz" pos="2024"/>
        <p:guide pos="1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0"/>
          </a:xfrm>
          <a:prstGeom prst="rect">
            <a:avLst/>
          </a:prstGeom>
        </p:spPr>
        <p:txBody>
          <a:bodyPr vert="horz" lIns="95497" tIns="47749" rIns="95497" bIns="47749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5497" tIns="47749" rIns="95497" bIns="47749" rtlCol="0"/>
          <a:lstStyle>
            <a:lvl1pPr algn="r">
              <a:defRPr sz="1400"/>
            </a:lvl1pPr>
          </a:lstStyle>
          <a:p>
            <a:fld id="{D8C2C455-F2FB-4817-B8AA-3451AAF67A6F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5497" tIns="47749" rIns="95497" bIns="47749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5497" tIns="47749" rIns="95497" bIns="47749" rtlCol="0" anchor="b"/>
          <a:lstStyle>
            <a:lvl1pPr algn="r">
              <a:defRPr sz="1400"/>
            </a:lvl1pPr>
          </a:lstStyle>
          <a:p>
            <a:fld id="{6E64FB28-3B93-4DCE-B0E0-32EEFCF6FB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04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0"/>
          </a:xfrm>
          <a:prstGeom prst="rect">
            <a:avLst/>
          </a:prstGeom>
        </p:spPr>
        <p:txBody>
          <a:bodyPr vert="horz" lIns="95497" tIns="47749" rIns="95497" bIns="47749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5497" tIns="47749" rIns="95497" bIns="47749" rtlCol="0"/>
          <a:lstStyle>
            <a:lvl1pPr algn="r">
              <a:defRPr sz="1400"/>
            </a:lvl1pPr>
          </a:lstStyle>
          <a:p>
            <a:fld id="{80668593-B7D4-468F-A92E-52E40DBBBC8E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7" tIns="47749" rIns="95497" bIns="4774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5"/>
          </a:xfrm>
          <a:prstGeom prst="rect">
            <a:avLst/>
          </a:prstGeom>
        </p:spPr>
        <p:txBody>
          <a:bodyPr vert="horz" lIns="95497" tIns="47749" rIns="95497" bIns="4774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5497" tIns="47749" rIns="95497" bIns="47749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5497" tIns="47749" rIns="95497" bIns="47749" rtlCol="0" anchor="b"/>
          <a:lstStyle>
            <a:lvl1pPr algn="r">
              <a:defRPr sz="1400"/>
            </a:lvl1pPr>
          </a:lstStyle>
          <a:p>
            <a:fld id="{4883E511-B7F4-4664-9A50-B5AF760562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9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8.jpeg"/><Relationship Id="rId6" Type="http://schemas.microsoft.com/office/2007/relationships/hdphoto" Target="../media/hdphoto1.wdp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2562267" y="3818332"/>
            <a:ext cx="6192688" cy="864096"/>
          </a:xfrm>
        </p:spPr>
        <p:txBody>
          <a:bodyPr>
            <a:normAutofit/>
          </a:bodyPr>
          <a:lstStyle>
            <a:lvl1pPr algn="l">
              <a:defRPr sz="3500" baseline="0">
                <a:solidFill>
                  <a:srgbClr val="233444"/>
                </a:solidFill>
                <a:latin typeface="Baskerville Old Face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dirty="0" err="1"/>
              <a:t>Titre</a:t>
            </a:r>
            <a:r>
              <a:rPr lang="es-ES" dirty="0"/>
              <a:t> du </a:t>
            </a:r>
            <a:r>
              <a:rPr lang="es-ES" dirty="0" err="1"/>
              <a:t>document</a:t>
            </a:r>
            <a:endParaRPr lang="es-ES" dirty="0"/>
          </a:p>
        </p:txBody>
      </p:sp>
      <p:pic>
        <p:nvPicPr>
          <p:cNvPr id="7" name="Picture 2" descr="K:\CMX\Prez AKE-AKS\Template ppt\LOGO04_AC4_AKU004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3"/>
            <a:ext cx="2530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K:\CMX\Prez AKE-AKS\Template ppt\32_2_RAP0156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267" y="163"/>
            <a:ext cx="658173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CMX\Prez AKE-AKS\Template ppt\rondins fotolia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2267" y="4913784"/>
            <a:ext cx="6581733" cy="194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2562266" y="4625752"/>
            <a:ext cx="6581733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586486" y="4625752"/>
            <a:ext cx="4392488" cy="2520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bg1"/>
                </a:solidFill>
                <a:latin typeface="Book Antiqua" pitchFamily="18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sz="1400" dirty="0"/>
              <a:t>Sous-titre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43-B7A3-4812-BC96-93542631BB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337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43-B7A3-4812-BC96-93542631BB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85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43-B7A3-4812-BC96-93542631BB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540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43-B7A3-4812-BC96-93542631BB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06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43-B7A3-4812-BC96-93542631BB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9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43-B7A3-4812-BC96-93542631BB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73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43-B7A3-4812-BC96-93542631BB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86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43-B7A3-4812-BC96-93542631BB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0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Z:\AKUO_TOOL BOX\Communication\External communication\PHOTOS\Photos Rapale_Eric Legrand\08_3_RAP024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4977" y="679437"/>
            <a:ext cx="1305098" cy="601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:\CMX\Prez AKE-AKS\Template ppt\sommaire e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3713" y="679437"/>
            <a:ext cx="1343936" cy="59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CMX\Prez AKE-AKS\Template ppt\sommaire 2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5004048" y="679436"/>
            <a:ext cx="1368151" cy="59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Marcador de fecha"/>
          <p:cNvSpPr txBox="1">
            <a:spLocks/>
          </p:cNvSpPr>
          <p:nvPr userDrawn="1"/>
        </p:nvSpPr>
        <p:spPr>
          <a:xfrm>
            <a:off x="349409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1" name="Rectangle 10"/>
          <p:cNvSpPr/>
          <p:nvPr userDrawn="1"/>
        </p:nvSpPr>
        <p:spPr>
          <a:xfrm>
            <a:off x="-30308" y="0"/>
            <a:ext cx="9174850" cy="692696"/>
          </a:xfrm>
          <a:prstGeom prst="rect">
            <a:avLst/>
          </a:prstGeom>
          <a:solidFill>
            <a:srgbClr val="233444"/>
          </a:solidFill>
          <a:ln>
            <a:solidFill>
              <a:srgbClr val="233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33444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662" y="207241"/>
            <a:ext cx="1224136" cy="27821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563890"/>
            <a:ext cx="9174850" cy="294110"/>
          </a:xfrm>
          <a:prstGeom prst="rect">
            <a:avLst/>
          </a:prstGeom>
          <a:solidFill>
            <a:srgbClr val="233444"/>
          </a:solidFill>
          <a:ln>
            <a:solidFill>
              <a:srgbClr val="233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3344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468313" y="1052513"/>
            <a:ext cx="4119562" cy="4824412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rgbClr val="233444"/>
                </a:solidFill>
                <a:latin typeface="Baskerville Old Face" pitchFamily="18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rgbClr val="233444"/>
                </a:solidFill>
                <a:latin typeface="Baskerville Old Face" pitchFamily="18" charset="0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43-B7A3-4812-BC96-93542631BB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061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43-B7A3-4812-BC96-93542631BB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045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43-B7A3-4812-BC96-93542631BB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73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0308" y="0"/>
            <a:ext cx="9174850" cy="692696"/>
          </a:xfrm>
          <a:prstGeom prst="rect">
            <a:avLst/>
          </a:prstGeom>
          <a:solidFill>
            <a:srgbClr val="233444"/>
          </a:solidFill>
          <a:ln>
            <a:solidFill>
              <a:srgbClr val="233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33444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0458" y="207241"/>
            <a:ext cx="7567885" cy="514310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Book Antiqua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662" y="207241"/>
            <a:ext cx="1224136" cy="278214"/>
          </a:xfrm>
          <a:prstGeom prst="rect">
            <a:avLst/>
          </a:prstGeom>
        </p:spPr>
      </p:pic>
      <p:pic>
        <p:nvPicPr>
          <p:cNvPr id="1041" name="Picture 17" descr="K:\CMX\Prez AKE-AKS\Template ppt\DSC_0528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" y="6453337"/>
            <a:ext cx="9144000" cy="3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611" y="6467088"/>
            <a:ext cx="879513" cy="37685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6124" y="6467087"/>
            <a:ext cx="918438" cy="37685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25" y="6467089"/>
            <a:ext cx="966983" cy="376854"/>
          </a:xfrm>
          <a:prstGeom prst="rect">
            <a:avLst/>
          </a:prstGeom>
        </p:spPr>
      </p:pic>
      <p:pic>
        <p:nvPicPr>
          <p:cNvPr id="1044" name="Picture 20" descr="Z:\AKUO_TOOL BOX\Communication\External communication\PHOTOS\Photos Pierrefonds_Déc 2012_Legrand\PF20-AKR_3120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6706" y="6467089"/>
            <a:ext cx="936000" cy="3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K:\CMX\Prez AKE-AKS\Template ppt\A05_E_REU0034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608" y="6463294"/>
            <a:ext cx="936098" cy="3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Z:\AKUO_TOOL BOX\Communication\External communication\PHOTOS\Photos Agrinergie 1_Déc. 2012_Eric Legrand_format standard\A117-AKR_2238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4562" y="6449544"/>
            <a:ext cx="968400" cy="4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68313" y="1125538"/>
            <a:ext cx="8135937" cy="4391025"/>
          </a:xfrm>
        </p:spPr>
        <p:txBody>
          <a:bodyPr/>
          <a:lstStyle>
            <a:lvl1pPr marL="514350" indent="-514350">
              <a:buSzPct val="100000"/>
              <a:buFontTx/>
              <a:buBlip>
                <a:blip r:embed="rId11"/>
              </a:buBlip>
              <a:defRPr sz="2800">
                <a:solidFill>
                  <a:srgbClr val="233444"/>
                </a:solidFill>
                <a:latin typeface="Corbel" pitchFamily="34" charset="0"/>
              </a:defRPr>
            </a:lvl1pPr>
            <a:lvl2pPr marL="742950" indent="-285750">
              <a:buSzPct val="100000"/>
              <a:buFontTx/>
              <a:buBlip>
                <a:blip r:embed="rId12"/>
              </a:buBlip>
              <a:defRPr sz="2400">
                <a:solidFill>
                  <a:schemeClr val="bg1">
                    <a:lumMod val="50000"/>
                  </a:schemeClr>
                </a:solidFill>
                <a:latin typeface="Corbe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1800">
                <a:solidFill>
                  <a:schemeClr val="bg2">
                    <a:lumMod val="50000"/>
                  </a:schemeClr>
                </a:solidFill>
                <a:latin typeface="Corbel" pitchFamily="34" charset="0"/>
              </a:defRPr>
            </a:lvl3pPr>
            <a:lvl4pPr>
              <a:defRPr>
                <a:solidFill>
                  <a:srgbClr val="233444"/>
                </a:solidFill>
              </a:defRPr>
            </a:lvl4pPr>
            <a:lvl5pPr>
              <a:defRPr>
                <a:solidFill>
                  <a:srgbClr val="233444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2053" name="Picture 5" descr="K:\CMX\Prez AKE-AKS\Template ppt\SL1210_AkuoEnergy_049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2706" y="6453337"/>
            <a:ext cx="936000" cy="3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542" y="6792786"/>
            <a:ext cx="9144000" cy="72000"/>
          </a:xfrm>
          <a:prstGeom prst="rect">
            <a:avLst/>
          </a:prstGeom>
          <a:solidFill>
            <a:srgbClr val="233444"/>
          </a:solidFill>
          <a:ln>
            <a:solidFill>
              <a:srgbClr val="233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33444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0" y="6449544"/>
            <a:ext cx="9144542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e la date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88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30308" y="0"/>
            <a:ext cx="9174850" cy="692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33444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7344816" cy="490066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233444"/>
                </a:solidFill>
                <a:latin typeface="Book Antiqua" pitchFamily="18" charset="0"/>
              </a:defRPr>
            </a:lvl1pPr>
          </a:lstStyle>
          <a:p>
            <a:r>
              <a:rPr lang="es-ES" dirty="0" err="1"/>
              <a:t>Annex</a:t>
            </a:r>
            <a:r>
              <a:rPr lang="es-ES" dirty="0"/>
              <a:t> 1 -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6707088" cy="4785395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233444"/>
                </a:solidFill>
                <a:latin typeface="Corbel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chemeClr val="bg1">
                    <a:lumMod val="50000"/>
                  </a:schemeClr>
                </a:solidFill>
                <a:latin typeface="Corbe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000">
                <a:solidFill>
                  <a:schemeClr val="bg1">
                    <a:lumMod val="50000"/>
                  </a:schemeClr>
                </a:solidFill>
                <a:latin typeface="Corbe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4099" name="Picture 3" descr="K:\CMX\A_TOOLBOX\Fichiers Quark\Akuo_energy_logotyp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07748"/>
            <a:ext cx="1220181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K:\CMX\Prez AKE-AKS\Template ppt\DSC_0528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" y="6453337"/>
            <a:ext cx="9144000" cy="3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611" y="6467088"/>
            <a:ext cx="879513" cy="37685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6124" y="6467087"/>
            <a:ext cx="918438" cy="37685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25" y="6467089"/>
            <a:ext cx="966983" cy="376854"/>
          </a:xfrm>
          <a:prstGeom prst="rect">
            <a:avLst/>
          </a:prstGeom>
        </p:spPr>
      </p:pic>
      <p:pic>
        <p:nvPicPr>
          <p:cNvPr id="19" name="Picture 20" descr="Z:\AKUO_TOOL BOX\Communication\External communication\PHOTOS\Photos Pierrefonds_Déc 2012_Legrand\PF20-AKR_3120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6706" y="6467089"/>
            <a:ext cx="936000" cy="3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K:\CMX\Prez AKE-AKS\Template ppt\A05_E_REU0034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608" y="6463294"/>
            <a:ext cx="936098" cy="3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Z:\AKUO_TOOL BOX\Communication\External communication\PHOTOS\Photos Agrinergie 1_Déc. 2012_Eric Legrand_format standard\A117-AKR_2238.jp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4562" y="6449544"/>
            <a:ext cx="968400" cy="4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K:\CMX\Prez AKE-AKS\Template ppt\SL1210_AkuoEnergy_049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2706" y="6453337"/>
            <a:ext cx="936000" cy="3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542" y="6792786"/>
            <a:ext cx="9144000" cy="72000"/>
          </a:xfrm>
          <a:prstGeom prst="rect">
            <a:avLst/>
          </a:prstGeom>
          <a:solidFill>
            <a:srgbClr val="233444"/>
          </a:solidFill>
          <a:ln>
            <a:solidFill>
              <a:srgbClr val="233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33444"/>
              </a:solidFill>
            </a:endParaRPr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0" y="6449544"/>
            <a:ext cx="9144542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Espace réservé du numéro de diapositive 21"/>
          <p:cNvSpPr txBox="1">
            <a:spLocks/>
          </p:cNvSpPr>
          <p:nvPr/>
        </p:nvSpPr>
        <p:spPr>
          <a:xfrm>
            <a:off x="7010400" y="608821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233444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FADFE-3B8F-471C-ABF0-DBC7717ECBBC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344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2334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1643-B7A3-4812-BC96-93542631BB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numéro de diapositive 21"/>
          <p:cNvSpPr txBox="1">
            <a:spLocks/>
          </p:cNvSpPr>
          <p:nvPr/>
        </p:nvSpPr>
        <p:spPr>
          <a:xfrm>
            <a:off x="7010400" y="608821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233444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FADFE-3B8F-471C-ABF0-DBC7717ECBBC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344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2334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38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62266" y="3818332"/>
            <a:ext cx="6581733" cy="864096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latin typeface="Trebuchet MS" pitchFamily="34" charset="0"/>
              </a:rPr>
              <a:t>Akuo Energy USA  </a:t>
            </a:r>
            <a:br>
              <a:rPr lang="en-US" sz="2500" b="1" dirty="0" smtClean="0">
                <a:latin typeface="Trebuchet MS" pitchFamily="34" charset="0"/>
              </a:rPr>
            </a:br>
            <a:r>
              <a:rPr lang="en-US" sz="2500" b="1" dirty="0" smtClean="0">
                <a:latin typeface="Trebuchet MS" pitchFamily="34" charset="0"/>
              </a:rPr>
              <a:t>NM EnergyPlex </a:t>
            </a:r>
            <a:r>
              <a:rPr lang="fr-FR" sz="2500" b="1" dirty="0" smtClean="0">
                <a:latin typeface="Trebuchet MS" pitchFamily="34" charset="0"/>
              </a:rPr>
              <a:t>Conference</a:t>
            </a:r>
            <a:endParaRPr lang="fr-FR" sz="2500" b="1" dirty="0">
              <a:latin typeface="Trebuchet MS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86486" y="4625752"/>
            <a:ext cx="5225874" cy="252029"/>
          </a:xfrm>
        </p:spPr>
        <p:txBody>
          <a:bodyPr/>
          <a:lstStyle/>
          <a:p>
            <a:r>
              <a:rPr lang="fr-FR" dirty="0" smtClean="0">
                <a:latin typeface="Trebuchet MS" pitchFamily="34" charset="0"/>
              </a:rPr>
              <a:t>June 28, 2017 </a:t>
            </a:r>
            <a:endParaRPr lang="fr-FR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951312" y="5301208"/>
            <a:ext cx="619268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rgbClr val="233444"/>
                </a:solidFill>
                <a:latin typeface="Baskerville Old Face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fr-FR" sz="1400">
              <a:solidFill>
                <a:schemeClr val="bg1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1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58" y="0"/>
            <a:ext cx="7567886" cy="721551"/>
          </a:xfrm>
        </p:spPr>
        <p:txBody>
          <a:bodyPr>
            <a:noAutofit/>
          </a:bodyPr>
          <a:lstStyle/>
          <a:p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AEM Wind LLC / Sterling Wind Project</a:t>
            </a:r>
            <a:endParaRPr lang="fr-FR"/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10084" y="908720"/>
            <a:ext cx="8654404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233444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 smtClean="0">
                <a:solidFill>
                  <a:srgbClr val="80BA2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Project Schedule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>
              <a:buFont typeface="Wingdings" charset="2"/>
              <a:buChar char="q"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Close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of financing </a:t>
            </a:r>
            <a:r>
              <a:rPr lang="mr-IN" sz="2400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October 2016</a:t>
            </a:r>
          </a:p>
          <a:p>
            <a:pPr>
              <a:buFont typeface="Wingdings" charset="2"/>
              <a:buChar char="q"/>
            </a:pP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Mobilization to site </a:t>
            </a:r>
            <a:r>
              <a:rPr lang="mr-IN" sz="2400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February 2017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endParaRPr lang="en-US" sz="1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First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Foundation Poured </a:t>
            </a:r>
            <a:r>
              <a:rPr lang="mr-IN" sz="2400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March16, 2017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endParaRPr lang="en-US" sz="1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First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Turbine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Delivered </a:t>
            </a:r>
            <a:r>
              <a:rPr lang="mr-IN" sz="2400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May 1, 2017</a:t>
            </a:r>
          </a:p>
          <a:p>
            <a:pPr>
              <a:buFont typeface="Wingdings" charset="2"/>
              <a:buChar char="q"/>
            </a:pPr>
            <a:endParaRPr lang="en-US" sz="1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First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Turbine in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Operation </a:t>
            </a:r>
            <a:r>
              <a:rPr lang="mr-IN" sz="2400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June 27, 2017</a:t>
            </a:r>
          </a:p>
          <a:p>
            <a:pPr>
              <a:buFont typeface="Wingdings" charset="2"/>
              <a:buChar char="q"/>
            </a:pPr>
            <a:endParaRPr lang="en-US" sz="1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F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ull operation </a:t>
            </a:r>
            <a:r>
              <a:rPr lang="mr-IN" sz="2400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target completion July 10, 2017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58" y="0"/>
            <a:ext cx="7567886" cy="721551"/>
          </a:xfrm>
        </p:spPr>
        <p:txBody>
          <a:bodyPr>
            <a:noAutofit/>
          </a:bodyPr>
          <a:lstStyle/>
          <a:p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AEM Wind LLC </a:t>
            </a:r>
            <a:r>
              <a:rPr lang="en-US" b="1" smtClean="0">
                <a:latin typeface="Century Gothic" charset="0"/>
                <a:ea typeface="Century Gothic" charset="0"/>
                <a:cs typeface="Century Gothic" charset="0"/>
              </a:rPr>
              <a:t>/ </a:t>
            </a:r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Sterling Wind </a:t>
            </a:r>
            <a:r>
              <a:rPr lang="en-US" b="1" smtClean="0">
                <a:latin typeface="Century Gothic" charset="0"/>
                <a:ea typeface="Century Gothic" charset="0"/>
                <a:cs typeface="Century Gothic" charset="0"/>
              </a:rPr>
              <a:t>Project</a:t>
            </a:r>
            <a:endParaRPr lang="fr-FR"/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10084" y="908720"/>
            <a:ext cx="8654404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233444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r-FR" sz="6400" dirty="0"/>
          </a:p>
          <a:p>
            <a:pPr marL="0" indent="0">
              <a:buFontTx/>
              <a:buNone/>
            </a:pPr>
            <a:endParaRPr lang="fr-FR" sz="6400" dirty="0"/>
          </a:p>
          <a:p>
            <a:pPr marL="0" indent="0">
              <a:buFontTx/>
              <a:buNone/>
            </a:pPr>
            <a:endParaRPr lang="fr-FR" sz="6400" dirty="0"/>
          </a:p>
          <a:p>
            <a:pPr marL="0" indent="0">
              <a:buFontTx/>
              <a:buNone/>
            </a:pPr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pPr marL="0" indent="0">
              <a:buFontTx/>
              <a:buNone/>
            </a:pPr>
            <a:endParaRPr lang="fr-FR" sz="4200" dirty="0"/>
          </a:p>
          <a:p>
            <a:pPr marL="0" indent="0">
              <a:buFontTx/>
              <a:buNone/>
            </a:pPr>
            <a:r>
              <a:rPr lang="fr-FR" sz="4200" dirty="0"/>
              <a:t> </a:t>
            </a:r>
          </a:p>
          <a:p>
            <a:pPr marL="0" indent="0">
              <a:buFontTx/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10084" y="908720"/>
            <a:ext cx="82943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80BA2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Project Attributes</a:t>
            </a:r>
          </a:p>
          <a:p>
            <a:endParaRPr lang="fr-FR" sz="1200" b="1" dirty="0">
              <a:solidFill>
                <a:srgbClr val="80BA27"/>
              </a:solidFill>
              <a:latin typeface="Century Gothic" charset="0"/>
              <a:ea typeface="Century Gothic" charset="0"/>
              <a:cs typeface="Century Gothic" charset="0"/>
              <a:sym typeface="Century Gothic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Project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impacts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10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acres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of the 5000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acres footprint</a:t>
            </a:r>
            <a:endParaRPr lang="fr-FR" sz="2400" b="1" dirty="0" smtClean="0">
              <a:solidFill>
                <a:srgbClr val="80BA27"/>
              </a:solidFill>
              <a:latin typeface="Century Gothic" charset="0"/>
              <a:ea typeface="Century Gothic" charset="0"/>
              <a:cs typeface="Century Gothic" charset="0"/>
              <a:sym typeface="Century Gothic"/>
            </a:endParaRPr>
          </a:p>
          <a:p>
            <a:endParaRPr lang="fr-FR" sz="1200" b="1" dirty="0" smtClean="0">
              <a:solidFill>
                <a:srgbClr val="80BA27"/>
              </a:solidFill>
              <a:latin typeface="Century Gothic" charset="0"/>
              <a:ea typeface="Century Gothic" charset="0"/>
              <a:cs typeface="Century Gothic" charset="0"/>
              <a:sym typeface="Century Gothic"/>
            </a:endParaRPr>
          </a:p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Over 45,000 construction man hours </a:t>
            </a:r>
          </a:p>
          <a:p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Safety during the 126 days of construction  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No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lost time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incident 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No environmental issues </a:t>
            </a:r>
          </a:p>
          <a:p>
            <a:endParaRPr lang="en-US" sz="1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What has been put in place: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5,000CY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of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Concrete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25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miles of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underground cable 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4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miles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of new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ranch road </a:t>
            </a:r>
          </a:p>
        </p:txBody>
      </p:sp>
    </p:spTree>
    <p:extLst>
      <p:ext uri="{BB962C8B-B14F-4D97-AF65-F5344CB8AC3E}">
        <p14:creationId xmlns:p14="http://schemas.microsoft.com/office/powerpoint/2010/main" val="57789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58" y="0"/>
            <a:ext cx="7567886" cy="721551"/>
          </a:xfrm>
        </p:spPr>
        <p:txBody>
          <a:bodyPr>
            <a:noAutofit/>
          </a:bodyPr>
          <a:lstStyle/>
          <a:p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AEM Wind LLC </a:t>
            </a:r>
            <a:r>
              <a:rPr lang="en-US" b="1" smtClean="0">
                <a:latin typeface="Century Gothic" charset="0"/>
                <a:ea typeface="Century Gothic" charset="0"/>
                <a:cs typeface="Century Gothic" charset="0"/>
              </a:rPr>
              <a:t>/ </a:t>
            </a:r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Sterling Wind </a:t>
            </a:r>
            <a:r>
              <a:rPr lang="en-US" b="1" smtClean="0">
                <a:latin typeface="Century Gothic" charset="0"/>
                <a:ea typeface="Century Gothic" charset="0"/>
                <a:cs typeface="Century Gothic" charset="0"/>
              </a:rPr>
              <a:t>Project</a:t>
            </a:r>
            <a:endParaRPr lang="fr-FR"/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10084" y="908720"/>
            <a:ext cx="8654404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233444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600" b="1" dirty="0" smtClean="0">
                <a:solidFill>
                  <a:srgbClr val="80BA2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Project impact on the local community</a:t>
            </a:r>
          </a:p>
          <a:p>
            <a:pPr marL="0" indent="0">
              <a:buNone/>
            </a:pPr>
            <a:endParaRPr lang="en-US" sz="48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9600" dirty="0">
                <a:latin typeface="Century Gothic" charset="0"/>
                <a:ea typeface="Century Gothic" charset="0"/>
                <a:cs typeface="Century Gothic" charset="0"/>
              </a:rPr>
              <a:t>Pettigrew provided </a:t>
            </a:r>
            <a:r>
              <a:rPr lang="en-US" sz="9600" dirty="0" smtClean="0">
                <a:latin typeface="Century Gothic" charset="0"/>
                <a:ea typeface="Century Gothic" charset="0"/>
                <a:cs typeface="Century Gothic" charset="0"/>
              </a:rPr>
              <a:t>land </a:t>
            </a:r>
            <a:r>
              <a:rPr lang="en-US" sz="9600" dirty="0">
                <a:latin typeface="Century Gothic" charset="0"/>
                <a:ea typeface="Century Gothic" charset="0"/>
                <a:cs typeface="Century Gothic" charset="0"/>
              </a:rPr>
              <a:t>surveying and inspection </a:t>
            </a:r>
            <a:r>
              <a:rPr lang="en-US" sz="9600" dirty="0" smtClean="0">
                <a:latin typeface="Century Gothic" charset="0"/>
                <a:ea typeface="Century Gothic" charset="0"/>
                <a:cs typeface="Century Gothic" charset="0"/>
              </a:rPr>
              <a:t>services</a:t>
            </a:r>
          </a:p>
          <a:p>
            <a:pPr>
              <a:buFont typeface="Wingdings" charset="2"/>
              <a:buChar char="q"/>
            </a:pPr>
            <a:endParaRPr lang="en-US" sz="48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9600" dirty="0">
                <a:latin typeface="Century Gothic" charset="0"/>
                <a:ea typeface="Century Gothic" charset="0"/>
                <a:cs typeface="Century Gothic" charset="0"/>
              </a:rPr>
              <a:t>Elliot &amp; Waldron </a:t>
            </a:r>
            <a:r>
              <a:rPr lang="en-US" sz="9600" dirty="0" smtClean="0">
                <a:latin typeface="Century Gothic" charset="0"/>
                <a:ea typeface="Century Gothic" charset="0"/>
                <a:cs typeface="Century Gothic" charset="0"/>
              </a:rPr>
              <a:t>is </a:t>
            </a:r>
            <a:r>
              <a:rPr lang="en-US" sz="9600" dirty="0">
                <a:latin typeface="Century Gothic" charset="0"/>
                <a:ea typeface="Century Gothic" charset="0"/>
                <a:cs typeface="Century Gothic" charset="0"/>
              </a:rPr>
              <a:t>the Title </a:t>
            </a:r>
            <a:r>
              <a:rPr lang="en-US" sz="9600" dirty="0" smtClean="0">
                <a:latin typeface="Century Gothic" charset="0"/>
                <a:ea typeface="Century Gothic" charset="0"/>
                <a:cs typeface="Century Gothic" charset="0"/>
              </a:rPr>
              <a:t>Agent</a:t>
            </a:r>
          </a:p>
          <a:p>
            <a:pPr>
              <a:buFont typeface="Wingdings" charset="2"/>
              <a:buChar char="q"/>
            </a:pPr>
            <a:endParaRPr lang="en-US" sz="48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9600" dirty="0">
                <a:latin typeface="Century Gothic" charset="0"/>
                <a:ea typeface="Century Gothic" charset="0"/>
                <a:cs typeface="Century Gothic" charset="0"/>
              </a:rPr>
              <a:t>LCEC </a:t>
            </a:r>
            <a:r>
              <a:rPr lang="en-US" sz="9600" dirty="0" smtClean="0">
                <a:latin typeface="Century Gothic" charset="0"/>
                <a:ea typeface="Century Gothic" charset="0"/>
                <a:cs typeface="Century Gothic" charset="0"/>
              </a:rPr>
              <a:t>provided transmission services</a:t>
            </a:r>
          </a:p>
          <a:p>
            <a:pPr marL="0" indent="0">
              <a:buNone/>
            </a:pPr>
            <a:endParaRPr lang="en-US" sz="48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9600" dirty="0">
                <a:latin typeface="Century Gothic" charset="0"/>
                <a:ea typeface="Century Gothic" charset="0"/>
                <a:cs typeface="Century Gothic" charset="0"/>
              </a:rPr>
              <a:t>LeaCo provides Internet </a:t>
            </a:r>
            <a:r>
              <a:rPr lang="en-US" sz="9600" dirty="0" smtClean="0">
                <a:latin typeface="Century Gothic" charset="0"/>
                <a:ea typeface="Century Gothic" charset="0"/>
                <a:cs typeface="Century Gothic" charset="0"/>
              </a:rPr>
              <a:t>Services</a:t>
            </a:r>
          </a:p>
          <a:p>
            <a:pPr>
              <a:buFont typeface="Wingdings" charset="2"/>
              <a:buChar char="q"/>
            </a:pPr>
            <a:endParaRPr lang="en-US" sz="48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9600" dirty="0" smtClean="0">
                <a:latin typeface="Century Gothic" charset="0"/>
                <a:ea typeface="Century Gothic" charset="0"/>
                <a:cs typeface="Century Gothic" charset="0"/>
              </a:rPr>
              <a:t>Approx. 80 </a:t>
            </a:r>
            <a:r>
              <a:rPr lang="en-US" sz="9600" dirty="0">
                <a:latin typeface="Century Gothic" charset="0"/>
                <a:ea typeface="Century Gothic" charset="0"/>
                <a:cs typeface="Century Gothic" charset="0"/>
              </a:rPr>
              <a:t>people </a:t>
            </a:r>
            <a:r>
              <a:rPr lang="en-US" sz="9600" dirty="0" smtClean="0">
                <a:latin typeface="Century Gothic" charset="0"/>
                <a:ea typeface="Century Gothic" charset="0"/>
                <a:cs typeface="Century Gothic" charset="0"/>
              </a:rPr>
              <a:t>lived in </a:t>
            </a:r>
            <a:r>
              <a:rPr lang="en-US" sz="9600" dirty="0">
                <a:latin typeface="Century Gothic" charset="0"/>
                <a:ea typeface="Century Gothic" charset="0"/>
                <a:cs typeface="Century Gothic" charset="0"/>
              </a:rPr>
              <a:t>Tatum or Lovington during the </a:t>
            </a:r>
            <a:r>
              <a:rPr lang="en-US" sz="9600" dirty="0" smtClean="0">
                <a:latin typeface="Century Gothic" charset="0"/>
                <a:ea typeface="Century Gothic" charset="0"/>
                <a:cs typeface="Century Gothic" charset="0"/>
              </a:rPr>
              <a:t>construction </a:t>
            </a:r>
          </a:p>
          <a:p>
            <a:pPr>
              <a:buFont typeface="Wingdings" charset="2"/>
              <a:buChar char="q"/>
            </a:pPr>
            <a:endParaRPr lang="en-US" sz="48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9600" dirty="0">
                <a:latin typeface="Century Gothic" charset="0"/>
                <a:ea typeface="Century Gothic" charset="0"/>
                <a:cs typeface="Century Gothic" charset="0"/>
              </a:rPr>
              <a:t>General Contractor used supply and services from the County such as Concrete supply, equipment rental, etc…</a:t>
            </a:r>
          </a:p>
          <a:p>
            <a:pPr marL="0" indent="0">
              <a:buFontTx/>
              <a:buNone/>
            </a:pPr>
            <a:endParaRPr lang="fr-FR" sz="6400" dirty="0"/>
          </a:p>
          <a:p>
            <a:pPr marL="0" indent="0">
              <a:buFontTx/>
              <a:buNone/>
            </a:pPr>
            <a:endParaRPr lang="fr-FR" sz="6400" dirty="0"/>
          </a:p>
          <a:p>
            <a:pPr marL="0" indent="0">
              <a:buFontTx/>
              <a:buNone/>
            </a:pPr>
            <a:endParaRPr lang="fr-FR" sz="6400" dirty="0"/>
          </a:p>
          <a:p>
            <a:pPr marL="0" indent="0">
              <a:buFontTx/>
              <a:buNone/>
            </a:pPr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pPr marL="0" indent="0">
              <a:buFontTx/>
              <a:buNone/>
            </a:pPr>
            <a:endParaRPr lang="fr-FR" sz="4200" dirty="0"/>
          </a:p>
          <a:p>
            <a:pPr marL="0" indent="0">
              <a:buFontTx/>
              <a:buNone/>
            </a:pPr>
            <a:r>
              <a:rPr lang="fr-FR" sz="4200" dirty="0"/>
              <a:t> </a:t>
            </a:r>
          </a:p>
          <a:p>
            <a:pPr marL="0" indent="0">
              <a:buFontTx/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68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86" y="1864674"/>
            <a:ext cx="3755563" cy="4102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92989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NM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Power Market 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is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two 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markets </a:t>
            </a:r>
            <a:r>
              <a:rPr lang="en-US" sz="2400" b="1" dirty="0" smtClean="0">
                <a:solidFill>
                  <a:srgbClr val="233444"/>
                </a:solidFill>
                <a:latin typeface="Century Gothic" panose="020B0502020202020204" pitchFamily="34" charset="0"/>
              </a:rPr>
              <a:t>– </a:t>
            </a:r>
            <a:r>
              <a:rPr lang="en-US" sz="2400" b="1" dirty="0">
                <a:solidFill>
                  <a:srgbClr val="233444"/>
                </a:solidFill>
                <a:latin typeface="Century Gothic" panose="020B0502020202020204" pitchFamily="34" charset="0"/>
              </a:rPr>
              <a:t>WECC &amp; SPP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458" y="207241"/>
            <a:ext cx="7567885" cy="514310"/>
          </a:xfrm>
        </p:spPr>
        <p:txBody>
          <a:bodyPr>
            <a:noAutofit/>
          </a:bodyPr>
          <a:lstStyle/>
          <a:p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NM Renewable Energy Opportunities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4" y="1864674"/>
            <a:ext cx="4896544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en-US" b="1" dirty="0">
                <a:latin typeface="Century Gothic" panose="020B0502020202020204" pitchFamily="34" charset="0"/>
              </a:rPr>
              <a:t>WECC</a:t>
            </a:r>
            <a:r>
              <a:rPr lang="en-US" dirty="0">
                <a:latin typeface="Century Gothic" panose="020B0502020202020204" pitchFamily="34" charset="0"/>
              </a:rPr>
              <a:t> is a bi-lateral </a:t>
            </a:r>
            <a:r>
              <a:rPr lang="en-US" dirty="0" smtClean="0">
                <a:latin typeface="Century Gothic" panose="020B0502020202020204" pitchFamily="34" charset="0"/>
              </a:rPr>
              <a:t>market: </a:t>
            </a:r>
          </a:p>
          <a:p>
            <a:pPr>
              <a:spcBef>
                <a:spcPct val="20000"/>
              </a:spcBef>
              <a:buSzPct val="100000"/>
            </a:pPr>
            <a:r>
              <a:rPr lang="en-US" dirty="0" smtClean="0">
                <a:latin typeface="Century Gothic" panose="020B0502020202020204" pitchFamily="34" charset="0"/>
              </a:rPr>
              <a:t>energy </a:t>
            </a:r>
            <a:r>
              <a:rPr lang="en-US" dirty="0">
                <a:latin typeface="Century Gothic" panose="020B0502020202020204" pitchFamily="34" charset="0"/>
              </a:rPr>
              <a:t>generated must be delivered physically to the ultimate </a:t>
            </a:r>
            <a:r>
              <a:rPr lang="en-US" dirty="0" smtClean="0">
                <a:latin typeface="Century Gothic" panose="020B0502020202020204" pitchFamily="34" charset="0"/>
              </a:rPr>
              <a:t>off-taker</a:t>
            </a:r>
          </a:p>
          <a:p>
            <a:pPr>
              <a:spcBef>
                <a:spcPct val="20000"/>
              </a:spcBef>
              <a:buSzPct val="100000"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US" b="1" dirty="0">
                <a:latin typeface="Century Gothic" panose="020B0502020202020204" pitchFamily="34" charset="0"/>
              </a:rPr>
              <a:t>SPP</a:t>
            </a:r>
            <a:r>
              <a:rPr lang="en-US" dirty="0">
                <a:latin typeface="Century Gothic" panose="020B0502020202020204" pitchFamily="34" charset="0"/>
              </a:rPr>
              <a:t> is a LMP (Localized Market Pricing) </a:t>
            </a:r>
            <a:r>
              <a:rPr lang="en-US" dirty="0" smtClean="0">
                <a:latin typeface="Century Gothic" panose="020B0502020202020204" pitchFamily="34" charset="0"/>
              </a:rPr>
              <a:t>market: generating </a:t>
            </a:r>
            <a:r>
              <a:rPr lang="en-US" dirty="0">
                <a:latin typeface="Century Gothic" panose="020B0502020202020204" pitchFamily="34" charset="0"/>
              </a:rPr>
              <a:t>facility can either </a:t>
            </a:r>
            <a:endParaRPr lang="en-US" dirty="0" smtClean="0"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SzPct val="100000"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US" dirty="0" smtClean="0">
                <a:latin typeface="Century Gothic" panose="020B0502020202020204" pitchFamily="34" charset="0"/>
              </a:rPr>
              <a:t>(</a:t>
            </a:r>
            <a:r>
              <a:rPr lang="en-US" dirty="0">
                <a:latin typeface="Century Gothic" panose="020B0502020202020204" pitchFamily="34" charset="0"/>
              </a:rPr>
              <a:t>a) deliver physical </a:t>
            </a:r>
            <a:r>
              <a:rPr lang="en-US" dirty="0" smtClean="0">
                <a:latin typeface="Century Gothic" panose="020B0502020202020204" pitchFamily="34" charset="0"/>
              </a:rPr>
              <a:t>power</a:t>
            </a:r>
          </a:p>
          <a:p>
            <a:pPr>
              <a:spcBef>
                <a:spcPct val="20000"/>
              </a:spcBef>
              <a:buSzPct val="100000"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US" dirty="0" smtClean="0">
                <a:latin typeface="Century Gothic" panose="020B0502020202020204" pitchFamily="34" charset="0"/>
              </a:rPr>
              <a:t>(</a:t>
            </a:r>
            <a:r>
              <a:rPr lang="en-US" dirty="0">
                <a:latin typeface="Century Gothic" panose="020B0502020202020204" pitchFamily="34" charset="0"/>
              </a:rPr>
              <a:t>b) sell energy into the merchant/spot market </a:t>
            </a:r>
            <a:endParaRPr lang="en-US" dirty="0" smtClean="0"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SzPct val="100000"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US" dirty="0" smtClean="0">
                <a:latin typeface="Century Gothic" panose="020B0502020202020204" pitchFamily="34" charset="0"/>
              </a:rPr>
              <a:t>(c</a:t>
            </a:r>
            <a:r>
              <a:rPr lang="en-US" dirty="0">
                <a:latin typeface="Century Gothic" panose="020B0502020202020204" pitchFamily="34" charset="0"/>
              </a:rPr>
              <a:t>) settle financially for energy </a:t>
            </a:r>
            <a:r>
              <a:rPr lang="en-US" dirty="0" smtClean="0">
                <a:latin typeface="Century Gothic" panose="020B0502020202020204" pitchFamily="34" charset="0"/>
              </a:rPr>
              <a:t>generated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1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NM Renewable Energy Opportunities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034" y="721552"/>
            <a:ext cx="8913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New Mexico Renewable Energy Resources </a:t>
            </a:r>
            <a:endParaRPr lang="en-US" sz="2000" b="1" dirty="0" smtClean="0">
              <a:solidFill>
                <a:srgbClr val="233444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US" sz="2000" b="1" dirty="0" smtClean="0">
                <a:solidFill>
                  <a:srgbClr val="233444"/>
                </a:solidFill>
                <a:latin typeface="Century Gothic" panose="020B0502020202020204" pitchFamily="34" charset="0"/>
              </a:rPr>
              <a:t>Excellent </a:t>
            </a:r>
            <a:r>
              <a:rPr lang="en-US" sz="2000" b="1" u="sng" dirty="0">
                <a:solidFill>
                  <a:srgbClr val="233444"/>
                </a:solidFill>
                <a:latin typeface="Century Gothic" panose="020B0502020202020204" pitchFamily="34" charset="0"/>
              </a:rPr>
              <a:t>wind</a:t>
            </a:r>
            <a:r>
              <a:rPr lang="en-US" sz="2000" b="1" dirty="0">
                <a:solidFill>
                  <a:srgbClr val="233444"/>
                </a:solidFill>
                <a:latin typeface="Century Gothic" panose="020B0502020202020204" pitchFamily="34" charset="0"/>
              </a:rPr>
              <a:t> resource in </a:t>
            </a:r>
            <a:r>
              <a:rPr lang="en-US" sz="2000" b="1" dirty="0" smtClean="0">
                <a:solidFill>
                  <a:srgbClr val="233444"/>
                </a:solidFill>
                <a:latin typeface="Century Gothic" panose="020B0502020202020204" pitchFamily="34" charset="0"/>
              </a:rPr>
              <a:t>east (SPP) </a:t>
            </a:r>
            <a:r>
              <a:rPr lang="en-US" sz="2000" b="1" dirty="0">
                <a:solidFill>
                  <a:srgbClr val="233444"/>
                </a:solidFill>
                <a:latin typeface="Century Gothic" panose="020B0502020202020204" pitchFamily="34" charset="0"/>
              </a:rPr>
              <a:t>– </a:t>
            </a:r>
            <a:r>
              <a:rPr lang="en-US" sz="2000" b="1" dirty="0" smtClean="0">
                <a:solidFill>
                  <a:srgbClr val="233444"/>
                </a:solidFill>
                <a:latin typeface="Century Gothic" panose="020B0502020202020204" pitchFamily="34" charset="0"/>
              </a:rPr>
              <a:t>Including </a:t>
            </a:r>
            <a:r>
              <a:rPr lang="en-US" sz="2000" b="1" dirty="0">
                <a:solidFill>
                  <a:srgbClr val="233444"/>
                </a:solidFill>
                <a:latin typeface="Century Gothic" panose="020B0502020202020204" pitchFamily="34" charset="0"/>
              </a:rPr>
              <a:t>LEA COUNTY</a:t>
            </a:r>
          </a:p>
        </p:txBody>
      </p:sp>
      <p:pic>
        <p:nvPicPr>
          <p:cNvPr id="1030" name="Picture 6" descr="https://apps2.eere.energy.gov/wind/windexchange/images/windmaps/nm_80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31425" cy="49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5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NM Renewable Energy Opportunities</a:t>
            </a:r>
          </a:p>
        </p:txBody>
      </p:sp>
      <p:pic>
        <p:nvPicPr>
          <p:cNvPr id="1028" name="Picture 4" descr="File:NREL-eere-pv-newmex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528392" cy="45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458" y="721551"/>
            <a:ext cx="8936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NM 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Renewable Energy Resources </a:t>
            </a:r>
            <a:endParaRPr lang="en-US" sz="2000" b="1" dirty="0" smtClean="0">
              <a:solidFill>
                <a:srgbClr val="233444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US" sz="2000" b="1" dirty="0" smtClean="0">
                <a:solidFill>
                  <a:srgbClr val="233444"/>
                </a:solidFill>
                <a:latin typeface="Century Gothic" panose="020B0502020202020204" pitchFamily="34" charset="0"/>
              </a:rPr>
              <a:t>Excellent </a:t>
            </a:r>
            <a:r>
              <a:rPr lang="en-US" sz="2000" b="1" u="sng" dirty="0">
                <a:solidFill>
                  <a:srgbClr val="233444"/>
                </a:solidFill>
                <a:latin typeface="Century Gothic" panose="020B0502020202020204" pitchFamily="34" charset="0"/>
              </a:rPr>
              <a:t>solar</a:t>
            </a:r>
            <a:r>
              <a:rPr lang="en-US" sz="2000" b="1" dirty="0">
                <a:solidFill>
                  <a:srgbClr val="233444"/>
                </a:solidFill>
                <a:latin typeface="Century Gothic" panose="020B0502020202020204" pitchFamily="34" charset="0"/>
              </a:rPr>
              <a:t> resources, primarily in the </a:t>
            </a:r>
            <a:r>
              <a:rPr lang="en-US" sz="2000" b="1" dirty="0" smtClean="0">
                <a:solidFill>
                  <a:srgbClr val="233444"/>
                </a:solidFill>
                <a:latin typeface="Century Gothic" panose="020B0502020202020204" pitchFamily="34" charset="0"/>
              </a:rPr>
              <a:t>southwest (WECC)</a:t>
            </a:r>
            <a:endParaRPr lang="en-US" sz="2000" b="1" dirty="0">
              <a:solidFill>
                <a:srgbClr val="233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3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NM Renewable Energy Opportunities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458" y="721551"/>
            <a:ext cx="89360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SzPct val="100000"/>
            </a:pPr>
            <a:endParaRPr lang="en-US" sz="20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buSzPct val="25000"/>
            </a:pPr>
            <a:r>
              <a:rPr lang="fr-FR" sz="2800" b="1" dirty="0" smtClean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Going Forward:</a:t>
            </a:r>
          </a:p>
          <a:p>
            <a:pPr lvl="0">
              <a:buSzPct val="25000"/>
            </a:pPr>
            <a:endParaRPr lang="fr-FR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r>
              <a:rPr lang="fr-FR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The Akuo Team looks forward to great opportunities in NM</a:t>
            </a:r>
          </a:p>
          <a:p>
            <a:pPr lvl="0">
              <a:buSzPct val="25000"/>
            </a:pPr>
            <a:endParaRPr lang="fr-FR" sz="2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r>
              <a:rPr lang="fr-FR" sz="20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AEM / Sterling Phase II </a:t>
            </a:r>
            <a:r>
              <a:rPr lang="mr-IN" sz="20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–</a:t>
            </a:r>
            <a:r>
              <a:rPr lang="fr-FR" sz="20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 50MWs</a:t>
            </a:r>
          </a:p>
          <a:p>
            <a:pPr lvl="0">
              <a:buSzPct val="25000"/>
            </a:pPr>
            <a:endParaRPr lang="fr-FR" sz="2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r>
              <a:rPr lang="fr-FR" sz="20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fr-FR" sz="2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r>
              <a:rPr lang="fr-FR" sz="20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Spartan Wind 100MWs, San Jon, NM </a:t>
            </a:r>
          </a:p>
        </p:txBody>
      </p:sp>
    </p:spTree>
    <p:extLst>
      <p:ext uri="{BB962C8B-B14F-4D97-AF65-F5344CB8AC3E}">
        <p14:creationId xmlns:p14="http://schemas.microsoft.com/office/powerpoint/2010/main" val="1974237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58" y="0"/>
            <a:ext cx="7567886" cy="721551"/>
          </a:xfrm>
        </p:spPr>
        <p:txBody>
          <a:bodyPr>
            <a:noAutofit/>
          </a:bodyPr>
          <a:lstStyle/>
          <a:p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Thank you for your continued 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support</a:t>
            </a:r>
            <a:endParaRPr lang="fr-FR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10084" y="908720"/>
            <a:ext cx="8654404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233444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000"/>
          </a:p>
          <a:p>
            <a:pPr marL="0" indent="0">
              <a:buNone/>
            </a:pPr>
            <a:endParaRPr lang="en-US" sz="8000"/>
          </a:p>
          <a:p>
            <a:pPr marL="0" indent="0">
              <a:buNone/>
            </a:pPr>
            <a:endParaRPr lang="en-US" sz="8000"/>
          </a:p>
          <a:p>
            <a:pPr marL="0" indent="0">
              <a:buNone/>
            </a:pPr>
            <a:endParaRPr lang="en-US" sz="8000"/>
          </a:p>
          <a:p>
            <a:pPr marL="0" indent="0">
              <a:buNone/>
            </a:pPr>
            <a:endParaRPr lang="en-US" sz="8000"/>
          </a:p>
          <a:p>
            <a:endParaRPr lang="en-US" sz="8000"/>
          </a:p>
          <a:p>
            <a:endParaRPr lang="en-US" sz="8000"/>
          </a:p>
          <a:p>
            <a:pPr marL="0" indent="0">
              <a:buNone/>
            </a:pPr>
            <a:endParaRPr lang="fr-FR" sz="6400"/>
          </a:p>
          <a:p>
            <a:endParaRPr lang="fr-FR" sz="6400"/>
          </a:p>
          <a:p>
            <a:pPr marL="0" indent="0">
              <a:buFontTx/>
              <a:buNone/>
            </a:pPr>
            <a:endParaRPr lang="fr-FR" sz="4200"/>
          </a:p>
          <a:p>
            <a:pPr marL="0" indent="0">
              <a:buFontTx/>
              <a:buNone/>
            </a:pPr>
            <a:r>
              <a:rPr lang="fr-FR" sz="4200"/>
              <a:t> </a:t>
            </a:r>
          </a:p>
          <a:p>
            <a:pPr marL="0" indent="0">
              <a:buFontTx/>
              <a:buNone/>
            </a:pPr>
            <a:endParaRPr lang="fr-FR"/>
          </a:p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6437"/>
            <a:ext cx="4968552" cy="54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5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58" y="0"/>
            <a:ext cx="7567886" cy="721551"/>
          </a:xfrm>
        </p:spPr>
        <p:txBody>
          <a:bodyPr>
            <a:normAutofit/>
          </a:bodyPr>
          <a:lstStyle/>
          <a:p>
            <a:r>
              <a:rPr lang="fr-FR" b="1" smtClean="0">
                <a:latin typeface="Century Gothic" charset="0"/>
                <a:ea typeface="Century Gothic" charset="0"/>
                <a:cs typeface="Century Gothic" charset="0"/>
              </a:rPr>
              <a:t>Introduction</a:t>
            </a:r>
            <a:endParaRPr lang="fr-FR" b="1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23528" y="908720"/>
            <a:ext cx="8820472" cy="54006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charset="2"/>
              <a:buChar char="v"/>
            </a:pPr>
            <a:endParaRPr lang="en-US" sz="11100" b="1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v"/>
            </a:pPr>
            <a:r>
              <a:rPr lang="en-US" sz="111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Akuo </a:t>
            </a:r>
            <a:r>
              <a:rPr lang="en-US" sz="111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Energy </a:t>
            </a:r>
            <a:r>
              <a:rPr lang="mr-IN" sz="111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111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Overview</a:t>
            </a:r>
          </a:p>
          <a:p>
            <a:pPr>
              <a:buFont typeface="Wingdings" charset="2"/>
              <a:buChar char="v"/>
            </a:pPr>
            <a:endParaRPr lang="en-US" sz="111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v"/>
            </a:pPr>
            <a:endParaRPr lang="en-US" sz="111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v"/>
            </a:pPr>
            <a:r>
              <a:rPr lang="en-US" sz="111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AEM </a:t>
            </a:r>
            <a:r>
              <a:rPr lang="en-US" sz="111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Wind LLC / The Sterling Wind </a:t>
            </a:r>
            <a:r>
              <a:rPr lang="en-US" sz="111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Project</a:t>
            </a:r>
          </a:p>
          <a:p>
            <a:pPr>
              <a:buFont typeface="Wingdings" charset="2"/>
              <a:buChar char="v"/>
            </a:pPr>
            <a:endParaRPr lang="en-US" sz="111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v"/>
            </a:pPr>
            <a:endParaRPr lang="en-US" sz="111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v"/>
            </a:pPr>
            <a:r>
              <a:rPr lang="en-US" sz="111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NM </a:t>
            </a:r>
            <a:r>
              <a:rPr lang="en-US" sz="111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111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enewable </a:t>
            </a:r>
            <a:r>
              <a:rPr lang="en-US" sz="111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111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nergy </a:t>
            </a:r>
            <a:r>
              <a:rPr lang="en-US" sz="111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111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pportunities</a:t>
            </a:r>
            <a:endParaRPr lang="en-US" sz="111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fr-FR" sz="7200" b="1" dirty="0"/>
          </a:p>
          <a:p>
            <a:pPr marL="0" indent="0" algn="ctr">
              <a:buNone/>
            </a:pPr>
            <a:endParaRPr lang="fr-FR" sz="6400" b="1" dirty="0"/>
          </a:p>
          <a:p>
            <a:pPr marL="0" indent="0">
              <a:buNone/>
            </a:pPr>
            <a:endParaRPr lang="fr-FR" sz="6400" dirty="0"/>
          </a:p>
          <a:p>
            <a:pPr marL="0" indent="0">
              <a:buNone/>
            </a:pPr>
            <a:endParaRPr lang="fr-FR" sz="6400" dirty="0"/>
          </a:p>
          <a:p>
            <a:pPr marL="0" indent="0">
              <a:buNone/>
            </a:pPr>
            <a:endParaRPr lang="fr-FR" sz="6400" dirty="0"/>
          </a:p>
          <a:p>
            <a:pPr marL="0" indent="0">
              <a:buNone/>
            </a:pPr>
            <a:endParaRPr lang="fr-FR" sz="6400" dirty="0"/>
          </a:p>
          <a:p>
            <a:pPr marL="0" indent="0">
              <a:buNone/>
            </a:pPr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pPr marL="0" indent="0">
              <a:buNone/>
            </a:pPr>
            <a:endParaRPr lang="fr-FR" sz="4200" dirty="0"/>
          </a:p>
          <a:p>
            <a:pPr marL="0" indent="0">
              <a:buNone/>
            </a:pPr>
            <a:r>
              <a:rPr lang="fr-FR" sz="4200" dirty="0"/>
              <a:t>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14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58" y="0"/>
            <a:ext cx="7567886" cy="721551"/>
          </a:xfrm>
        </p:spPr>
        <p:txBody>
          <a:bodyPr>
            <a:normAutofit/>
          </a:bodyPr>
          <a:lstStyle/>
          <a:p>
            <a:r>
              <a:rPr lang="en-US" b="1" smtClean="0">
                <a:latin typeface="Century Gothic" charset="0"/>
                <a:ea typeface="Century Gothic" charset="0"/>
                <a:cs typeface="Century Gothic" charset="0"/>
              </a:rPr>
              <a:t>Akuo </a:t>
            </a:r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Energy </a:t>
            </a:r>
            <a:r>
              <a:rPr lang="mr-IN" b="1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 Overview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100458" y="836712"/>
            <a:ext cx="9036496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233444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r-FR" sz="6400" dirty="0"/>
          </a:p>
          <a:p>
            <a:pPr marL="0" indent="0">
              <a:buFontTx/>
              <a:buNone/>
            </a:pPr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pPr marL="0" indent="0">
              <a:buFontTx/>
              <a:buNone/>
            </a:pPr>
            <a:endParaRPr lang="fr-FR" sz="4200" dirty="0"/>
          </a:p>
          <a:p>
            <a:pPr marL="0" indent="0">
              <a:buFontTx/>
              <a:buNone/>
            </a:pPr>
            <a:r>
              <a:rPr lang="fr-FR" sz="4200" dirty="0"/>
              <a:t> </a:t>
            </a:r>
          </a:p>
          <a:p>
            <a:pPr marL="0" indent="0">
              <a:buFontTx/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Shape 143"/>
          <p:cNvSpPr txBox="1"/>
          <p:nvPr/>
        </p:nvSpPr>
        <p:spPr>
          <a:xfrm>
            <a:off x="467544" y="721551"/>
            <a:ext cx="8424936" cy="58037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 dirty="0" smtClean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Independent </a:t>
            </a:r>
            <a:r>
              <a:rPr lang="fr-FR" sz="2400" b="1" dirty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 Producer </a:t>
            </a:r>
            <a:endParaRPr lang="fr-FR" sz="2400" b="1" dirty="0" smtClean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Founded in 2007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200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Paris Based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200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ct val="25000"/>
            </a:pPr>
            <a:r>
              <a:rPr lang="fr-FR" sz="2400" dirty="0">
                <a:latin typeface="Century Gothic"/>
                <a:ea typeface="Century Gothic"/>
                <a:cs typeface="Century Gothic"/>
                <a:sym typeface="Century Gothic"/>
              </a:rPr>
              <a:t>Geographic and Technological </a:t>
            </a: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Diversified  </a:t>
            </a:r>
            <a:endParaRPr lang="fr-FR"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200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1,100 </a:t>
            </a:r>
            <a:r>
              <a:rPr lang="fr-FR" sz="2400" b="1" dirty="0">
                <a:latin typeface="Century Gothic"/>
                <a:ea typeface="Century Gothic"/>
                <a:cs typeface="Century Gothic"/>
                <a:sym typeface="Century Gothic"/>
              </a:rPr>
              <a:t>MW </a:t>
            </a:r>
            <a:r>
              <a:rPr lang="fr-FR" sz="2400" dirty="0"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operation, </a:t>
            </a:r>
            <a:r>
              <a:rPr lang="fr-FR" sz="2400" dirty="0">
                <a:latin typeface="Century Gothic"/>
                <a:ea typeface="Century Gothic"/>
                <a:cs typeface="Century Gothic"/>
                <a:sym typeface="Century Gothic"/>
              </a:rPr>
              <a:t>under construction </a:t>
            </a: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lang="fr-FR" sz="2400" dirty="0">
                <a:latin typeface="Century Gothic"/>
                <a:ea typeface="Century Gothic"/>
                <a:cs typeface="Century Gothic"/>
                <a:sym typeface="Century Gothic"/>
              </a:rPr>
              <a:t>with financing </a:t>
            </a: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underway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2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3 GW </a:t>
            </a: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in global pipeline</a:t>
            </a:r>
          </a:p>
          <a:p>
            <a:pPr lvl="0">
              <a:buSzPct val="25000"/>
            </a:pPr>
            <a:endParaRPr lang="fr-FR" sz="1200" b="1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r>
              <a:rPr lang="fr-FR" sz="2400" b="1" dirty="0" smtClean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 </a:t>
            </a:r>
            <a:r>
              <a:rPr lang="fr-FR" sz="2400" b="1" dirty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Renewable Energy Player</a:t>
            </a:r>
          </a:p>
          <a:p>
            <a:pPr marL="285750" lvl="0" indent="-285750">
              <a:buSzPct val="100000"/>
              <a:buFont typeface="Wingdings" charset="2"/>
              <a:buChar char="q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Wind</a:t>
            </a:r>
          </a:p>
          <a:p>
            <a:pPr marL="285750" lvl="0" indent="-285750">
              <a:buSzPct val="100000"/>
              <a:buFont typeface="Wingdings" charset="2"/>
              <a:buChar char="q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Solar</a:t>
            </a:r>
          </a:p>
          <a:p>
            <a:pPr marL="285750" lvl="0" indent="-285750">
              <a:buSzPct val="100000"/>
              <a:buFont typeface="Wingdings" charset="2"/>
              <a:buChar char="q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Biomass</a:t>
            </a:r>
          </a:p>
          <a:p>
            <a:pPr marL="285750" lvl="0" indent="-285750">
              <a:buSzPct val="100000"/>
              <a:buFont typeface="Wingdings" charset="2"/>
              <a:buChar char="q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Hydro </a:t>
            </a:r>
          </a:p>
          <a:p>
            <a:pPr marL="285750" lvl="0" indent="-285750">
              <a:buSzPct val="100000"/>
              <a:buFont typeface="Wingdings" charset="2"/>
              <a:buChar char="q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Marine energy</a:t>
            </a:r>
            <a:endParaRPr lang="fr-FR"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buSzPct val="25000"/>
              <a:buFont typeface="Arial" charset="0"/>
              <a:buChar char="•"/>
            </a:pPr>
            <a:endParaRPr lang="fr-FR" dirty="0" smtClean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400" dirty="0" smtClean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400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400" dirty="0" smtClean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400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167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58" y="0"/>
            <a:ext cx="7567886" cy="721551"/>
          </a:xfrm>
        </p:spPr>
        <p:txBody>
          <a:bodyPr>
            <a:normAutofit/>
          </a:bodyPr>
          <a:lstStyle/>
          <a:p>
            <a:r>
              <a:rPr lang="en-US" b="1" smtClean="0">
                <a:latin typeface="Century Gothic" charset="0"/>
                <a:ea typeface="Century Gothic" charset="0"/>
                <a:cs typeface="Century Gothic" charset="0"/>
              </a:rPr>
              <a:t>Akuo </a:t>
            </a:r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Energy </a:t>
            </a:r>
            <a:r>
              <a:rPr lang="mr-IN" b="1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 Overview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100458" y="836712"/>
            <a:ext cx="9036496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233444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r-FR" sz="6400" dirty="0"/>
          </a:p>
          <a:p>
            <a:pPr marL="0" indent="0">
              <a:buFontTx/>
              <a:buNone/>
            </a:pPr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pPr marL="0" indent="0">
              <a:buFontTx/>
              <a:buNone/>
            </a:pPr>
            <a:endParaRPr lang="fr-FR" sz="4200" dirty="0"/>
          </a:p>
          <a:p>
            <a:pPr marL="0" indent="0">
              <a:buFontTx/>
              <a:buNone/>
            </a:pPr>
            <a:r>
              <a:rPr lang="fr-FR" sz="4200" dirty="0"/>
              <a:t> </a:t>
            </a:r>
          </a:p>
          <a:p>
            <a:pPr marL="0" indent="0">
              <a:buFontTx/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67544" y="814248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fr-FR" sz="2400" b="1" dirty="0" smtClean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Strategy</a:t>
            </a:r>
            <a:endParaRPr lang="fr-FR" sz="2400" b="1" dirty="0">
              <a:solidFill>
                <a:srgbClr val="80BA2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7F7F7F"/>
              </a:buClr>
              <a:buSzPct val="100000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Long </a:t>
            </a:r>
            <a:r>
              <a:rPr lang="fr-FR" sz="2400" dirty="0"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erm </a:t>
            </a:r>
            <a:r>
              <a:rPr lang="fr-FR" sz="2400" dirty="0">
                <a:latin typeface="Century Gothic"/>
                <a:ea typeface="Century Gothic"/>
                <a:cs typeface="Century Gothic"/>
                <a:sym typeface="Century Gothic"/>
              </a:rPr>
              <a:t>Vision: long term </a:t>
            </a: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hold</a:t>
            </a:r>
          </a:p>
          <a:p>
            <a:pPr marL="742950" lvl="1" indent="-285750">
              <a:buClr>
                <a:srgbClr val="7F7F7F"/>
              </a:buClr>
              <a:buSzPct val="100000"/>
              <a:buFont typeface="Arial" charset="0"/>
              <a:buChar char="•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develop, </a:t>
            </a:r>
          </a:p>
          <a:p>
            <a:pPr marL="742950" lvl="1" indent="-285750">
              <a:buClr>
                <a:srgbClr val="7F7F7F"/>
              </a:buClr>
              <a:buSzPct val="100000"/>
              <a:buFont typeface="Arial" charset="0"/>
              <a:buChar char="•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construct </a:t>
            </a:r>
          </a:p>
          <a:p>
            <a:pPr marL="742950" lvl="1" indent="-285750">
              <a:buClr>
                <a:srgbClr val="7F7F7F"/>
              </a:buClr>
              <a:buSzPct val="100000"/>
              <a:buFont typeface="Arial" charset="0"/>
              <a:buChar char="•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operate </a:t>
            </a:r>
          </a:p>
          <a:p>
            <a:pPr lvl="0">
              <a:buClr>
                <a:srgbClr val="7F7F7F"/>
              </a:buClr>
              <a:buSzPct val="100000"/>
            </a:pPr>
            <a:endParaRPr lang="fr-FR" sz="2400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r>
              <a:rPr lang="fr-FR" sz="2400" b="1" dirty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 </a:t>
            </a:r>
            <a:r>
              <a:rPr lang="fr-FR" sz="2400" b="1" dirty="0" smtClean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Player with offices in 13 countries:</a:t>
            </a:r>
          </a:p>
          <a:p>
            <a:pPr lvl="0">
              <a:buSzPct val="25000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France	Poland	Croatia		</a:t>
            </a:r>
          </a:p>
          <a:p>
            <a:pPr lvl="0">
              <a:buSzPct val="25000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Turkey	USA		Indonesia	</a:t>
            </a:r>
          </a:p>
          <a:p>
            <a:pPr lvl="0">
              <a:buSzPct val="25000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Uruguay	Dubaï		Australia	</a:t>
            </a:r>
          </a:p>
          <a:p>
            <a:pPr lvl="0">
              <a:buSzPct val="25000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Mongolia	Morocco	Dominican </a:t>
            </a:r>
            <a:r>
              <a:rPr lang="fr-FR" sz="2400" dirty="0">
                <a:latin typeface="Century Gothic"/>
                <a:ea typeface="Century Gothic"/>
                <a:cs typeface="Century Gothic"/>
                <a:sym typeface="Century Gothic"/>
              </a:rPr>
              <a:t>Republic </a:t>
            </a:r>
            <a:endParaRPr lang="fr-FR" sz="2400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r>
              <a:rPr lang="fr-FR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Mali</a:t>
            </a:r>
            <a:endParaRPr lang="fr-FR" sz="2400" dirty="0" smtClean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endParaRPr lang="fr-FR" sz="1400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endParaRPr lang="fr-FR" sz="1400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rgbClr val="7F7F7F"/>
              </a:buClr>
              <a:buSzPct val="100000"/>
            </a:pPr>
            <a:endParaRPr lang="fr-FR" sz="1400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332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58" y="0"/>
            <a:ext cx="7567886" cy="721551"/>
          </a:xfrm>
        </p:spPr>
        <p:txBody>
          <a:bodyPr>
            <a:normAutofit/>
          </a:bodyPr>
          <a:lstStyle/>
          <a:p>
            <a:r>
              <a:rPr lang="en-US" b="1" smtClean="0">
                <a:latin typeface="Century Gothic" charset="0"/>
                <a:ea typeface="Century Gothic" charset="0"/>
                <a:cs typeface="Century Gothic" charset="0"/>
              </a:rPr>
              <a:t>Akuo </a:t>
            </a:r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Energy </a:t>
            </a:r>
            <a:r>
              <a:rPr lang="mr-IN" b="1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 Overview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100458" y="836712"/>
            <a:ext cx="9036496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233444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r-FR" sz="6400" dirty="0"/>
          </a:p>
          <a:p>
            <a:pPr marL="0" indent="0">
              <a:buFontTx/>
              <a:buNone/>
            </a:pPr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pPr marL="0" indent="0">
              <a:buFontTx/>
              <a:buNone/>
            </a:pPr>
            <a:endParaRPr lang="fr-FR" sz="4200" dirty="0"/>
          </a:p>
          <a:p>
            <a:pPr marL="0" indent="0">
              <a:buFontTx/>
              <a:buNone/>
            </a:pPr>
            <a:r>
              <a:rPr lang="fr-FR" sz="4200" dirty="0"/>
              <a:t> </a:t>
            </a:r>
          </a:p>
          <a:p>
            <a:pPr marL="0" indent="0">
              <a:buFontTx/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67544" y="814248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endParaRPr lang="fr-FR" sz="1400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r>
              <a:rPr lang="fr-FR" sz="2400" b="1" dirty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Proven </a:t>
            </a:r>
            <a:r>
              <a:rPr lang="fr-FR" sz="2400" b="1" dirty="0" smtClean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Expertise with Exponential Growth:</a:t>
            </a:r>
          </a:p>
          <a:p>
            <a:pPr lvl="0">
              <a:buSzPct val="25000"/>
            </a:pPr>
            <a:endParaRPr lang="fr-FR"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ct val="25000"/>
            </a:pPr>
            <a:r>
              <a:rPr lang="fr-FR" sz="2400" b="1" dirty="0">
                <a:latin typeface="Century Gothic"/>
                <a:ea typeface="Century Gothic"/>
                <a:cs typeface="Century Gothic"/>
                <a:sym typeface="Century Gothic"/>
              </a:rPr>
              <a:t>Fast growing: </a:t>
            </a:r>
            <a:r>
              <a:rPr lang="fr-FR" sz="2400" dirty="0">
                <a:latin typeface="Century Gothic"/>
                <a:ea typeface="Century Gothic"/>
                <a:cs typeface="Century Gothic"/>
                <a:sym typeface="Century Gothic"/>
              </a:rPr>
              <a:t>double in size 2013 to 2015 to 2017   </a:t>
            </a:r>
            <a:endParaRPr lang="fr-FR"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endParaRPr lang="fr-FR" sz="2400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r>
              <a:rPr lang="fr-FR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€ </a:t>
            </a:r>
            <a:r>
              <a:rPr lang="fr-FR" sz="2400" b="1" dirty="0">
                <a:latin typeface="Century Gothic"/>
                <a:ea typeface="Century Gothic"/>
                <a:cs typeface="Century Gothic"/>
                <a:sym typeface="Century Gothic"/>
              </a:rPr>
              <a:t>172 </a:t>
            </a:r>
            <a:r>
              <a:rPr lang="fr-FR" sz="2400" dirty="0">
                <a:latin typeface="Century Gothic"/>
                <a:ea typeface="Century Gothic"/>
                <a:cs typeface="Century Gothic"/>
                <a:sym typeface="Century Gothic"/>
              </a:rPr>
              <a:t>million in electricity sales as of the end of 2016</a:t>
            </a:r>
          </a:p>
          <a:p>
            <a:pPr lvl="0">
              <a:buSzPct val="25000"/>
            </a:pPr>
            <a:endParaRPr lang="fr-FR" sz="2400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r>
              <a:rPr lang="fr-FR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€ </a:t>
            </a:r>
            <a:r>
              <a:rPr lang="fr-FR" sz="2400" b="1" dirty="0">
                <a:latin typeface="Century Gothic"/>
                <a:ea typeface="Century Gothic"/>
                <a:cs typeface="Century Gothic"/>
                <a:sym typeface="Century Gothic"/>
              </a:rPr>
              <a:t>1.9 </a:t>
            </a:r>
            <a:r>
              <a:rPr lang="fr-FR" sz="2400" dirty="0">
                <a:latin typeface="Century Gothic"/>
                <a:ea typeface="Century Gothic"/>
                <a:cs typeface="Century Gothic"/>
                <a:sym typeface="Century Gothic"/>
              </a:rPr>
              <a:t>billion cumulative investment of since inception. </a:t>
            </a:r>
          </a:p>
          <a:p>
            <a:pPr lvl="0">
              <a:buSzPct val="25000"/>
            </a:pPr>
            <a:endParaRPr lang="fr-FR" sz="1400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rgbClr val="7F7F7F"/>
              </a:buClr>
              <a:buSzPct val="100000"/>
            </a:pPr>
            <a:endParaRPr lang="fr-FR" sz="1400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33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58" y="0"/>
            <a:ext cx="7567886" cy="721551"/>
          </a:xfrm>
        </p:spPr>
        <p:txBody>
          <a:bodyPr>
            <a:normAutofit/>
          </a:bodyPr>
          <a:lstStyle/>
          <a:p>
            <a:r>
              <a:rPr lang="en-US" b="1" smtClean="0">
                <a:latin typeface="Century Gothic" charset="0"/>
                <a:ea typeface="Century Gothic" charset="0"/>
                <a:cs typeface="Century Gothic" charset="0"/>
              </a:rPr>
              <a:t>Akuo </a:t>
            </a:r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Energy </a:t>
            </a:r>
            <a:r>
              <a:rPr lang="mr-IN" b="1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 Overview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251520" y="836712"/>
            <a:ext cx="9036496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233444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fr-FR" sz="9600" b="1" dirty="0" smtClean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Akuo USA </a:t>
            </a:r>
            <a:endParaRPr lang="fr-FR" sz="9600" b="1" dirty="0" smtClean="0">
              <a:solidFill>
                <a:srgbClr val="82C93B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Founded in </a:t>
            </a: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2008</a:t>
            </a:r>
          </a:p>
          <a:p>
            <a:pPr marL="0" indent="0">
              <a:buNone/>
            </a:pPr>
            <a:endParaRPr lang="fr-FR" sz="9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Chicago US Head </a:t>
            </a: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Quarters</a:t>
            </a:r>
          </a:p>
          <a:p>
            <a:pPr marL="0" indent="0">
              <a:buNone/>
            </a:pPr>
            <a:endParaRPr lang="fr-FR" sz="9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San Antonio host regional operations center</a:t>
            </a:r>
          </a:p>
          <a:p>
            <a:pPr marL="0" indent="0">
              <a:buFontTx/>
              <a:buNone/>
            </a:pPr>
            <a:endParaRPr lang="fr-FR" sz="9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FontTx/>
              <a:buNone/>
            </a:pPr>
            <a:endParaRPr lang="fr-FR" sz="9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>
              <a:buNone/>
            </a:pPr>
            <a:r>
              <a:rPr lang="fr-FR" sz="9600" b="1" dirty="0" smtClean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Operational </a:t>
            </a:r>
            <a:endParaRPr lang="fr-FR" sz="9600" b="1" dirty="0">
              <a:solidFill>
                <a:srgbClr val="80BA2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Font typeface="Wingdings" charset="2"/>
              <a:buChar char="q"/>
            </a:pP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AEM / Sterling Wind, NM 29.9MWs </a:t>
            </a:r>
            <a:r>
              <a:rPr lang="mr-IN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COD July </a:t>
            </a: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2017</a:t>
            </a:r>
          </a:p>
          <a:p>
            <a:pPr marL="0" lvl="0" indent="0">
              <a:buNone/>
            </a:pPr>
            <a:endParaRPr lang="fr-FR" sz="9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buFont typeface="Wingdings" charset="2"/>
              <a:buChar char="q"/>
            </a:pP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Rocksprings Wind, Texas 150MWs </a:t>
            </a:r>
            <a:r>
              <a:rPr lang="mr-IN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COD </a:t>
            </a: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Sept </a:t>
            </a: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2017</a:t>
            </a:r>
          </a:p>
          <a:p>
            <a:pPr marL="0" indent="0">
              <a:buFontTx/>
              <a:buNone/>
            </a:pPr>
            <a:endParaRPr lang="fr-FR" sz="9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FontTx/>
              <a:buNone/>
            </a:pPr>
            <a:endParaRPr lang="fr-FR" sz="9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143000" indent="-1143000">
              <a:buFont typeface="+mj-lt"/>
              <a:buAutoNum type="arabicPeriod"/>
            </a:pPr>
            <a:endParaRPr lang="fr-FR" sz="7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FontTx/>
              <a:buNone/>
            </a:pPr>
            <a:endParaRPr lang="fr-FR" sz="2300" dirty="0"/>
          </a:p>
          <a:p>
            <a:endParaRPr lang="fr-FR" sz="6400" dirty="0"/>
          </a:p>
          <a:p>
            <a:pPr marL="0" indent="0">
              <a:buNone/>
            </a:pPr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pPr marL="0" indent="0">
              <a:buFontTx/>
              <a:buNone/>
            </a:pPr>
            <a:endParaRPr lang="fr-FR" sz="4200" dirty="0"/>
          </a:p>
          <a:p>
            <a:pPr marL="0" indent="0">
              <a:buFontTx/>
              <a:buNone/>
            </a:pPr>
            <a:r>
              <a:rPr lang="fr-FR" sz="4200" dirty="0"/>
              <a:t> </a:t>
            </a:r>
          </a:p>
          <a:p>
            <a:pPr marL="0" indent="0">
              <a:buFontTx/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144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58" y="0"/>
            <a:ext cx="7567886" cy="72155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Akuo 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Energy </a:t>
            </a:r>
            <a:r>
              <a:rPr lang="mr-IN" b="1" dirty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Overview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100458" y="836712"/>
            <a:ext cx="9036496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233444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fr-FR" sz="9600" b="1" dirty="0" smtClean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Akuo USA </a:t>
            </a:r>
            <a:endParaRPr lang="fr-FR" sz="9600" b="1" dirty="0" smtClean="0">
              <a:solidFill>
                <a:srgbClr val="82C93B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FontTx/>
              <a:buNone/>
            </a:pPr>
            <a:endParaRPr lang="fr-FR" sz="48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>
              <a:buNone/>
            </a:pPr>
            <a:r>
              <a:rPr lang="fr-FR" sz="9600" b="1" dirty="0" smtClean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Pipeline </a:t>
            </a:r>
          </a:p>
          <a:p>
            <a:pPr lvl="0">
              <a:buFont typeface="Wingdings" charset="2"/>
              <a:buChar char="q"/>
            </a:pP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Sugar Creek Wind 200MWs  - Indiana</a:t>
            </a:r>
          </a:p>
          <a:p>
            <a:pPr>
              <a:buFont typeface="Wingdings" charset="2"/>
              <a:buChar char="q"/>
            </a:pP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Minonk Wind 100MWs </a:t>
            </a:r>
            <a:r>
              <a:rPr lang="mr-IN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Illinois</a:t>
            </a:r>
          </a:p>
          <a:p>
            <a:pPr>
              <a:buFont typeface="Wingdings" charset="2"/>
              <a:buChar char="q"/>
            </a:pP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Sterling Phase II Wind and/or Solar 50MWs </a:t>
            </a:r>
            <a:r>
              <a:rPr lang="mr-IN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New Mexico</a:t>
            </a:r>
          </a:p>
          <a:p>
            <a:pPr>
              <a:buFont typeface="Wingdings" charset="2"/>
              <a:buChar char="q"/>
            </a:pP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Blue Valley Ranch Wind and/or Solar 200MWs - Texas </a:t>
            </a:r>
          </a:p>
          <a:p>
            <a:pPr>
              <a:buFont typeface="Wingdings" charset="2"/>
              <a:buChar char="q"/>
            </a:pP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Ballenger Ranch Wind 200MWs </a:t>
            </a:r>
            <a:r>
              <a:rPr lang="mr-IN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Texas</a:t>
            </a:r>
          </a:p>
          <a:p>
            <a:pPr>
              <a:buFont typeface="Wingdings" charset="2"/>
              <a:buChar char="q"/>
            </a:pP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Clark Ranch Wind 200MWs </a:t>
            </a:r>
            <a:r>
              <a:rPr lang="mr-IN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Texas</a:t>
            </a:r>
          </a:p>
          <a:p>
            <a:pPr>
              <a:buFont typeface="Wingdings" charset="2"/>
              <a:buChar char="q"/>
            </a:pPr>
            <a:r>
              <a:rPr lang="fr-FR" sz="9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Various Solar Projects </a:t>
            </a:r>
          </a:p>
          <a:p>
            <a:pPr marL="1143000" indent="-1143000">
              <a:buFont typeface="+mj-lt"/>
              <a:buAutoNum type="arabicPeriod"/>
            </a:pPr>
            <a:endParaRPr lang="fr-FR" sz="7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FontTx/>
              <a:buNone/>
            </a:pPr>
            <a:endParaRPr lang="fr-FR" sz="2300" dirty="0"/>
          </a:p>
          <a:p>
            <a:endParaRPr lang="fr-FR" sz="6400" dirty="0"/>
          </a:p>
          <a:p>
            <a:pPr marL="0" indent="0">
              <a:buNone/>
            </a:pPr>
            <a:endParaRPr lang="fr-FR" sz="6400" dirty="0"/>
          </a:p>
          <a:p>
            <a:endParaRPr lang="fr-FR" sz="6400" dirty="0"/>
          </a:p>
          <a:p>
            <a:endParaRPr lang="fr-FR" sz="6400" dirty="0"/>
          </a:p>
          <a:p>
            <a:pPr marL="0" indent="0">
              <a:buFontTx/>
              <a:buNone/>
            </a:pPr>
            <a:endParaRPr lang="fr-FR" sz="4200" dirty="0"/>
          </a:p>
          <a:p>
            <a:pPr marL="0" indent="0">
              <a:buFontTx/>
              <a:buNone/>
            </a:pPr>
            <a:r>
              <a:rPr lang="fr-FR" sz="4200" dirty="0"/>
              <a:t> </a:t>
            </a:r>
          </a:p>
          <a:p>
            <a:pPr marL="0" indent="0">
              <a:buFontTx/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42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58" y="0"/>
            <a:ext cx="7567886" cy="721551"/>
          </a:xfrm>
        </p:spPr>
        <p:txBody>
          <a:bodyPr>
            <a:noAutofit/>
          </a:bodyPr>
          <a:lstStyle/>
          <a:p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AEM Wind LLC / Sterling Wind Project</a:t>
            </a:r>
            <a:endParaRPr lang="fr-FR"/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10084" y="908720"/>
            <a:ext cx="8654404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233444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fr-FR" sz="2400" b="1" dirty="0" smtClean="0">
                <a:solidFill>
                  <a:srgbClr val="80B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Overview:</a:t>
            </a:r>
          </a:p>
          <a:p>
            <a:pPr marL="0" lvl="0" indent="0">
              <a:buNone/>
            </a:pPr>
            <a:endParaRPr lang="en-US" sz="26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Project located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north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of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Tatum</a:t>
            </a:r>
          </a:p>
          <a:p>
            <a:pPr>
              <a:buFont typeface="Wingdings" charset="2"/>
              <a:buChar char="q"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Project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include 13 </a:t>
            </a:r>
            <a:r>
              <a:rPr lang="mr-IN" sz="2400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GE 2.3MW 116</a:t>
            </a:r>
          </a:p>
          <a:p>
            <a:pPr>
              <a:buFont typeface="Wingdings" charset="2"/>
              <a:buChar char="q"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The total capacity of the project is 30MW</a:t>
            </a:r>
          </a:p>
          <a:p>
            <a:pPr marL="0" indent="0">
              <a:buFontTx/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11225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E0706B-5A75-42D8-BA69-F0A3B5CF8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62" y="719276"/>
            <a:ext cx="6775798" cy="57058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58" y="0"/>
            <a:ext cx="7567886" cy="721551"/>
          </a:xfrm>
        </p:spPr>
        <p:txBody>
          <a:bodyPr>
            <a:noAutofit/>
          </a:bodyPr>
          <a:lstStyle/>
          <a:p>
            <a:r>
              <a:rPr lang="en-US" b="1">
                <a:latin typeface="Century Gothic" charset="0"/>
                <a:ea typeface="Century Gothic" charset="0"/>
                <a:cs typeface="Century Gothic" charset="0"/>
              </a:rPr>
              <a:t>AEM Wind LLC / Sterling Wind Project</a:t>
            </a:r>
            <a:endParaRPr lang="fr-FR"/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1331640" y="764704"/>
            <a:ext cx="316835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rgbClr val="233444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34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dirty="0" smtClean="0">
                <a:solidFill>
                  <a:srgbClr val="80BA2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Project Layout</a:t>
            </a:r>
            <a:r>
              <a:rPr lang="fr-FR" sz="3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fr-FR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34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101046</TotalTime>
  <Words>599</Words>
  <Application>Microsoft Macintosh PowerPoint</Application>
  <PresentationFormat>On-screen Show (4:3)</PresentationFormat>
  <Paragraphs>253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Baskerville Old Face</vt:lpstr>
      <vt:lpstr>Book Antiqua</vt:lpstr>
      <vt:lpstr>Calibri</vt:lpstr>
      <vt:lpstr>Century Gothic</vt:lpstr>
      <vt:lpstr>Corbel</vt:lpstr>
      <vt:lpstr>Courier New</vt:lpstr>
      <vt:lpstr>Tahoma</vt:lpstr>
      <vt:lpstr>Trebuchet MS</vt:lpstr>
      <vt:lpstr>Verdana</vt:lpstr>
      <vt:lpstr>Wingdings</vt:lpstr>
      <vt:lpstr>Arial</vt:lpstr>
      <vt:lpstr>Tema de Office</vt:lpstr>
      <vt:lpstr>Conception personnalisée</vt:lpstr>
      <vt:lpstr>Akuo Energy USA   NM EnergyPlex Conference</vt:lpstr>
      <vt:lpstr>Introduction</vt:lpstr>
      <vt:lpstr>Akuo Energy – Overview</vt:lpstr>
      <vt:lpstr>Akuo Energy – Overview</vt:lpstr>
      <vt:lpstr>Akuo Energy – Overview</vt:lpstr>
      <vt:lpstr>Akuo Energy – Overview</vt:lpstr>
      <vt:lpstr>Akuo Energy – Overview</vt:lpstr>
      <vt:lpstr>AEM Wind LLC / Sterling Wind Project</vt:lpstr>
      <vt:lpstr>AEM Wind LLC / Sterling Wind Project</vt:lpstr>
      <vt:lpstr>AEM Wind LLC / Sterling Wind Project</vt:lpstr>
      <vt:lpstr>AEM Wind LLC / Sterling Wind Project</vt:lpstr>
      <vt:lpstr>AEM Wind LLC / Sterling Wind Project</vt:lpstr>
      <vt:lpstr>NM Renewable Energy Opportunities</vt:lpstr>
      <vt:lpstr>NM Renewable Energy Opportunities</vt:lpstr>
      <vt:lpstr>NM Renewable Energy Opportunities</vt:lpstr>
      <vt:lpstr>NM Renewable Energy Opportunities</vt:lpstr>
      <vt:lpstr>Thank you for your continued support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Coralie Monroux</dc:creator>
  <cp:lastModifiedBy>tom.cote20 tom.cote20</cp:lastModifiedBy>
  <cp:revision>1471</cp:revision>
  <cp:lastPrinted>2013-08-29T16:39:06Z</cp:lastPrinted>
  <dcterms:created xsi:type="dcterms:W3CDTF">2013-04-19T12:20:57Z</dcterms:created>
  <dcterms:modified xsi:type="dcterms:W3CDTF">2017-06-28T12:18:37Z</dcterms:modified>
</cp:coreProperties>
</file>